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76.xml" ContentType="application/vnd.openxmlformats-officedocument.presentationml.slide+xml"/>
  <Override PartName="/ppt/tags/tag8.xml" ContentType="application/vnd.openxmlformats-officedocument.presentationml.tags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Layouts/slideLayout6.xml" ContentType="application/vnd.openxmlformats-officedocument.presentationml.slideLayout+xml"/>
  <Override PartName="/ppt/tags/tag4.xml" ContentType="application/vnd.openxmlformats-officedocument.presentationml.tags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slides/slide7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tags/tag16.xml" ContentType="application/vnd.openxmlformats-officedocument.presentationml.tags+xml"/>
  <Override PartName="/ppt/tags/tag14.xml" ContentType="application/vnd.openxmlformats-officedocument.presentationml.tags+xml"/>
  <Override PartName="/ppt/slides/slide79.xml" ContentType="application/vnd.openxmlformats-officedocument.presentationml.slide+xml"/>
  <Override PartName="/ppt/tags/tag12.xml" ContentType="application/vnd.openxmlformats-officedocument.presentationml.tags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68.xml" ContentType="application/vnd.openxmlformats-officedocument.presentationml.slide+xml"/>
  <Override PartName="/ppt/slides/slide7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s/slide66.xml" ContentType="application/vnd.openxmlformats-officedocument.presentationml.slide+xml"/>
  <Override PartName="/ppt/slides/slide7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tags/tag7.xml" ContentType="application/vnd.openxmlformats-officedocument.presentationml.tag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slides/slide7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ags/tag5.xml" ContentType="application/vnd.openxmlformats-officedocument.presentationml.tag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s/slide71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tags/tag3.xml" ContentType="application/vnd.openxmlformats-officedocument.presentationml.tags+xml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tags/tag17.xml" ContentType="application/vnd.openxmlformats-officedocument.presentationml.tags+xml"/>
  <Override PartName="/ppt/slideLayouts/slideLayout10.xml" ContentType="application/vnd.openxmlformats-officedocument.presentationml.slideLayout+xml"/>
  <Default Extension="gif" ContentType="image/gif"/>
  <Override PartName="/ppt/tags/tag15.xml" ContentType="application/vnd.openxmlformats-officedocument.presentationml.tags+xml"/>
  <Override PartName="/ppt/tags/tag13.xml" ContentType="application/vnd.openxmlformats-officedocument.presentationml.tags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ppt/slides/slide78.xml" ContentType="application/vnd.openxmlformats-officedocument.presentationml.slide+xml"/>
  <Override PartName="/ppt/tags/tag11.xml" ContentType="application/vnd.openxmlformats-officedocument.presentationml.tags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Layouts/slideLayout8.xml" ContentType="application/vnd.openxmlformats-officedocument.presentationml.slideLayout+xml"/>
  <Override PartName="/ppt/tags/tag6.xml" ContentType="application/vnd.openxmlformats-officedocument.presentationml.tags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Layouts/slideLayout4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tags/tag2.xml" ContentType="application/vnd.openxmlformats-officedocument.presentationml.tags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81"/>
  </p:notesMasterIdLst>
  <p:sldIdLst>
    <p:sldId id="273" r:id="rId2"/>
    <p:sldId id="256" r:id="rId3"/>
    <p:sldId id="379" r:id="rId4"/>
    <p:sldId id="384" r:id="rId5"/>
    <p:sldId id="385" r:id="rId6"/>
    <p:sldId id="386" r:id="rId7"/>
    <p:sldId id="387" r:id="rId8"/>
    <p:sldId id="389" r:id="rId9"/>
    <p:sldId id="390" r:id="rId10"/>
    <p:sldId id="392" r:id="rId11"/>
    <p:sldId id="393" r:id="rId12"/>
    <p:sldId id="394" r:id="rId13"/>
    <p:sldId id="396" r:id="rId14"/>
    <p:sldId id="257" r:id="rId15"/>
    <p:sldId id="323" r:id="rId16"/>
    <p:sldId id="258" r:id="rId17"/>
    <p:sldId id="259" r:id="rId18"/>
    <p:sldId id="260" r:id="rId19"/>
    <p:sldId id="261" r:id="rId20"/>
    <p:sldId id="262" r:id="rId21"/>
    <p:sldId id="263" r:id="rId22"/>
    <p:sldId id="264" r:id="rId23"/>
    <p:sldId id="265" r:id="rId24"/>
    <p:sldId id="266" r:id="rId25"/>
    <p:sldId id="267" r:id="rId26"/>
    <p:sldId id="272" r:id="rId27"/>
    <p:sldId id="283" r:id="rId28"/>
    <p:sldId id="274" r:id="rId29"/>
    <p:sldId id="305" r:id="rId30"/>
    <p:sldId id="306" r:id="rId31"/>
    <p:sldId id="307" r:id="rId32"/>
    <p:sldId id="308" r:id="rId33"/>
    <p:sldId id="309" r:id="rId34"/>
    <p:sldId id="310" r:id="rId35"/>
    <p:sldId id="311" r:id="rId36"/>
    <p:sldId id="312" r:id="rId37"/>
    <p:sldId id="284" r:id="rId38"/>
    <p:sldId id="285" r:id="rId39"/>
    <p:sldId id="286" r:id="rId40"/>
    <p:sldId id="294" r:id="rId41"/>
    <p:sldId id="287" r:id="rId42"/>
    <p:sldId id="288" r:id="rId43"/>
    <p:sldId id="324" r:id="rId44"/>
    <p:sldId id="290" r:id="rId45"/>
    <p:sldId id="291" r:id="rId46"/>
    <p:sldId id="292" r:id="rId47"/>
    <p:sldId id="293" r:id="rId48"/>
    <p:sldId id="325" r:id="rId49"/>
    <p:sldId id="295" r:id="rId50"/>
    <p:sldId id="296" r:id="rId51"/>
    <p:sldId id="297" r:id="rId52"/>
    <p:sldId id="298" r:id="rId53"/>
    <p:sldId id="299" r:id="rId54"/>
    <p:sldId id="300" r:id="rId55"/>
    <p:sldId id="301" r:id="rId56"/>
    <p:sldId id="302" r:id="rId57"/>
    <p:sldId id="303" r:id="rId58"/>
    <p:sldId id="313" r:id="rId59"/>
    <p:sldId id="314" r:id="rId60"/>
    <p:sldId id="315" r:id="rId61"/>
    <p:sldId id="316" r:id="rId62"/>
    <p:sldId id="317" r:id="rId63"/>
    <p:sldId id="318" r:id="rId64"/>
    <p:sldId id="319" r:id="rId65"/>
    <p:sldId id="320" r:id="rId66"/>
    <p:sldId id="322" r:id="rId67"/>
    <p:sldId id="326" r:id="rId68"/>
    <p:sldId id="327" r:id="rId69"/>
    <p:sldId id="328" r:id="rId70"/>
    <p:sldId id="329" r:id="rId71"/>
    <p:sldId id="372" r:id="rId72"/>
    <p:sldId id="369" r:id="rId73"/>
    <p:sldId id="373" r:id="rId74"/>
    <p:sldId id="374" r:id="rId75"/>
    <p:sldId id="375" r:id="rId76"/>
    <p:sldId id="376" r:id="rId77"/>
    <p:sldId id="377" r:id="rId78"/>
    <p:sldId id="378" r:id="rId79"/>
    <p:sldId id="380" r:id="rId80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Orta Stil 2 - Vurgu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Orta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1E4AEA4-8DFA-4A89-87EB-49C32662AFE0}" styleName="Orta Stil 2 - Vurgu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3" d="100"/>
          <a:sy n="73" d="100"/>
        </p:scale>
        <p:origin x="-1074" y="-76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84" Type="http://schemas.openxmlformats.org/officeDocument/2006/relationships/theme" Target="theme/theme1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presProps" Target="presProps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010DF83-C989-441E-9A07-1916A01B0AD9}" type="datetimeFigureOut">
              <a:rPr lang="tr-TR" smtClean="0"/>
              <a:pPr/>
              <a:t>03.05.2018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8660107-6382-4DE3-B8E8-987762F9EE68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7016956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660107-6382-4DE3-B8E8-987762F9EE68}" type="slidenum">
              <a:rPr lang="tr-TR" smtClean="0"/>
              <a:pPr/>
              <a:t>1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11192177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Başlık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28" name="Veri Yer Tutucusu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4F01B7-CB16-47B2-8E4D-175B8D05AC56}" type="datetimeFigureOut">
              <a:rPr lang="tr-TR" smtClean="0"/>
              <a:pPr/>
              <a:t>03.05.2018</a:t>
            </a:fld>
            <a:endParaRPr lang="tr-TR"/>
          </a:p>
        </p:txBody>
      </p:sp>
      <p:sp>
        <p:nvSpPr>
          <p:cNvPr id="17" name="Altbilgi Yer Tutucusu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29" name="Slayt Numarası Yer Tutucusu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EA193E-F7F1-46A3-8728-8A8651F05839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9" name="Alt Başlık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4F01B7-CB16-47B2-8E4D-175B8D05AC56}" type="datetimeFigureOut">
              <a:rPr lang="tr-TR" smtClean="0"/>
              <a:pPr/>
              <a:t>03.05.2018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EA193E-F7F1-46A3-8728-8A8651F05839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4F01B7-CB16-47B2-8E4D-175B8D05AC56}" type="datetimeFigureOut">
              <a:rPr lang="tr-TR" smtClean="0"/>
              <a:pPr/>
              <a:t>03.05.2018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EA193E-F7F1-46A3-8728-8A8651F05839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4F01B7-CB16-47B2-8E4D-175B8D05AC56}" type="datetimeFigureOut">
              <a:rPr lang="tr-TR" smtClean="0"/>
              <a:pPr/>
              <a:t>03.05.2018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EA193E-F7F1-46A3-8728-8A8651F05839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4F01B7-CB16-47B2-8E4D-175B8D05AC56}" type="datetimeFigureOut">
              <a:rPr lang="tr-TR" smtClean="0"/>
              <a:pPr/>
              <a:t>03.05.2018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E2EA193E-F7F1-46A3-8728-8A8651F05839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4F01B7-CB16-47B2-8E4D-175B8D05AC56}" type="datetimeFigureOut">
              <a:rPr lang="tr-TR" smtClean="0"/>
              <a:pPr/>
              <a:t>03.05.2018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EA193E-F7F1-46A3-8728-8A8651F05839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İçerik Yer Tutucusu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4F01B7-CB16-47B2-8E4D-175B8D05AC56}" type="datetimeFigureOut">
              <a:rPr lang="tr-TR" smtClean="0"/>
              <a:pPr/>
              <a:t>03.05.2018</a:t>
            </a:fld>
            <a:endParaRPr 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EA193E-F7F1-46A3-8728-8A8651F05839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4F01B7-CB16-47B2-8E4D-175B8D05AC56}" type="datetimeFigureOut">
              <a:rPr lang="tr-TR" smtClean="0"/>
              <a:pPr/>
              <a:t>03.05.2018</a:t>
            </a:fld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EA193E-F7F1-46A3-8728-8A8651F05839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4F01B7-CB16-47B2-8E4D-175B8D05AC56}" type="datetimeFigureOut">
              <a:rPr lang="tr-TR" smtClean="0"/>
              <a:pPr/>
              <a:t>03.05.2018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EA193E-F7F1-46A3-8728-8A8651F05839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Metin Yer Tutucusu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4F01B7-CB16-47B2-8E4D-175B8D05AC56}" type="datetimeFigureOut">
              <a:rPr lang="tr-TR" smtClean="0"/>
              <a:pPr/>
              <a:t>03.05.2018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EA193E-F7F1-46A3-8728-8A8651F05839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tr-TR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Resim eklemek için simgeyi tıklatın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4F01B7-CB16-47B2-8E4D-175B8D05AC56}" type="datetimeFigureOut">
              <a:rPr lang="tr-TR" smtClean="0"/>
              <a:pPr/>
              <a:t>03.05.2018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EA193E-F7F1-46A3-8728-8A8651F05839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Başlık Yer Tutucusu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3" name="Metin Yer Tutucusu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14" name="Veri Yer Tutucusu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034F01B7-CB16-47B2-8E4D-175B8D05AC56}" type="datetimeFigureOut">
              <a:rPr lang="tr-TR" smtClean="0"/>
              <a:pPr/>
              <a:t>03.05.2018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23" name="Slayt Numarası Yer Tutucusu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E2EA193E-F7F1-46A3-8728-8A8651F05839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Relationship Id="rId4" Type="http://schemas.openxmlformats.org/officeDocument/2006/relationships/hyperlink" Target="http://www.sorubak.com/" TargetMode="Externa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8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9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0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1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2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3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4.xml"/><Relationship Id="rId4" Type="http://schemas.openxmlformats.org/officeDocument/2006/relationships/image" Target="../media/image9.gif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5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6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395536" y="1124744"/>
            <a:ext cx="8229600" cy="1143000"/>
          </a:xfrm>
        </p:spPr>
        <p:txBody>
          <a:bodyPr>
            <a:noAutofit/>
          </a:bodyPr>
          <a:lstStyle/>
          <a:p>
            <a:r>
              <a:rPr lang="tr-TR" sz="4000" i="1" dirty="0" smtClean="0">
                <a:solidFill>
                  <a:srgbClr val="C00000"/>
                </a:solidFill>
              </a:rPr>
              <a:t>ALAN HESAPLAMA SLAYTINA</a:t>
            </a:r>
            <a:br>
              <a:rPr lang="tr-TR" sz="4000" i="1" dirty="0" smtClean="0">
                <a:solidFill>
                  <a:srgbClr val="C00000"/>
                </a:solidFill>
              </a:rPr>
            </a:br>
            <a:r>
              <a:rPr lang="tr-TR" sz="4000" i="1" dirty="0" smtClean="0">
                <a:solidFill>
                  <a:srgbClr val="C00000"/>
                </a:solidFill>
              </a:rPr>
              <a:t>HOŞ GELDİNİZ</a:t>
            </a:r>
            <a:endParaRPr lang="tr-TR" sz="4000" i="1" dirty="0">
              <a:solidFill>
                <a:srgbClr val="C00000"/>
              </a:solidFill>
            </a:endParaRPr>
          </a:p>
        </p:txBody>
      </p:sp>
      <p:sp>
        <p:nvSpPr>
          <p:cNvPr id="4" name="Başlık 1"/>
          <p:cNvSpPr txBox="1">
            <a:spLocks/>
          </p:cNvSpPr>
          <p:nvPr/>
        </p:nvSpPr>
        <p:spPr>
          <a:xfrm>
            <a:off x="733448" y="2852936"/>
            <a:ext cx="8229600" cy="1143000"/>
          </a:xfrm>
          <a:prstGeom prst="rect">
            <a:avLst/>
          </a:prstGeom>
        </p:spPr>
        <p:txBody>
          <a:bodyPr vert="horz" anchor="ctr">
            <a:normAutofit fontScale="67500" lnSpcReduction="20000"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>
            <a:lvl1pPr algn="ctr" rtl="0" eaLnBrk="1" latinLnBrk="0" hangingPunct="1">
              <a:spcBef>
                <a:spcPct val="0"/>
              </a:spcBef>
              <a:buNone/>
              <a:defRPr kumimoji="0" sz="4100" b="1" kern="1200" cap="none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tr-TR" i="1" dirty="0" smtClean="0">
                <a:solidFill>
                  <a:srgbClr val="C00000"/>
                </a:solidFill>
              </a:rPr>
              <a:t>ALİ İNCİ</a:t>
            </a:r>
          </a:p>
          <a:p>
            <a:r>
              <a:rPr lang="tr-TR" i="1" dirty="0" smtClean="0">
                <a:solidFill>
                  <a:srgbClr val="C00000"/>
                </a:solidFill>
              </a:rPr>
              <a:t>KARAKÖPRÜ İLKOKULU</a:t>
            </a:r>
          </a:p>
          <a:p>
            <a:r>
              <a:rPr lang="tr-TR" i="1" dirty="0" smtClean="0">
                <a:solidFill>
                  <a:srgbClr val="C00000"/>
                </a:solidFill>
              </a:rPr>
              <a:t>URFA</a:t>
            </a:r>
            <a:endParaRPr lang="tr-TR" i="1" dirty="0">
              <a:solidFill>
                <a:srgbClr val="C00000"/>
              </a:solidFill>
            </a:endParaRPr>
          </a:p>
        </p:txBody>
      </p:sp>
      <p:sp>
        <p:nvSpPr>
          <p:cNvPr id="1026" name="Text Box 2"/>
          <p:cNvSpPr txBox="1">
            <a:spLocks noChangeArrowheads="1"/>
          </p:cNvSpPr>
          <p:nvPr/>
        </p:nvSpPr>
        <p:spPr bwMode="auto">
          <a:xfrm>
            <a:off x="3019425" y="0"/>
            <a:ext cx="16764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tr-TR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Bauhaus 93" pitchFamily="82" charset="0"/>
                <a:hlinkClick r:id="rId4"/>
              </a:rPr>
              <a:t>www.sorubak.com</a:t>
            </a:r>
            <a:r>
              <a:rPr kumimoji="0" lang="tr-TR" sz="1200" b="0" i="0" u="none" strike="noStrike" cap="none" normalizeH="0" baseline="0" smtClean="0">
                <a:ln>
                  <a:noFill/>
                </a:ln>
                <a:solidFill>
                  <a:srgbClr val="31849B"/>
                </a:solidFill>
                <a:effectLst/>
                <a:latin typeface="Bauhaus 93" pitchFamily="82" charset="0"/>
              </a:rPr>
              <a:t> </a:t>
            </a:r>
            <a:endParaRPr kumimoji="0" lang="tr-T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xmlns="" val="9914113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7695"/>
    </mc:Choice>
    <mc:Fallback>
      <p:transition spd="slow" advTm="769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o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840788352"/>
              </p:ext>
            </p:extLst>
          </p:nvPr>
        </p:nvGraphicFramePr>
        <p:xfrm>
          <a:off x="2195736" y="836712"/>
          <a:ext cx="2520280" cy="23762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28092"/>
                <a:gridCol w="828092"/>
                <a:gridCol w="864096"/>
              </a:tblGrid>
              <a:tr h="792088">
                <a:tc>
                  <a:txBody>
                    <a:bodyPr/>
                    <a:lstStyle/>
                    <a:p>
                      <a:pPr marL="0" algn="ctr" rtl="0" eaLnBrk="1" latinLnBrk="0" hangingPunct="1">
                        <a:lnSpc>
                          <a:spcPct val="200000"/>
                        </a:lnSpc>
                      </a:pPr>
                      <a:r>
                        <a:rPr kumimoji="0" lang="tr-TR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endParaRPr kumimoji="0" lang="tr-TR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latinLnBrk="0" hangingPunct="1">
                        <a:lnSpc>
                          <a:spcPct val="200000"/>
                        </a:lnSpc>
                      </a:pPr>
                      <a:r>
                        <a:rPr kumimoji="0" lang="tr-TR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endParaRPr kumimoji="0" lang="tr-TR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latinLnBrk="0" hangingPunct="1">
                        <a:lnSpc>
                          <a:spcPct val="200000"/>
                        </a:lnSpc>
                      </a:pPr>
                      <a:r>
                        <a:rPr kumimoji="0" lang="tr-TR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  <a:endParaRPr kumimoji="0" lang="tr-TR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</a:tr>
              <a:tr h="792088">
                <a:tc>
                  <a:txBody>
                    <a:bodyPr/>
                    <a:lstStyle/>
                    <a:p>
                      <a:pPr marL="0" algn="ctr" rtl="0" eaLnBrk="1" latinLnBrk="0" hangingPunct="1">
                        <a:lnSpc>
                          <a:spcPct val="200000"/>
                        </a:lnSpc>
                      </a:pPr>
                      <a:r>
                        <a:rPr kumimoji="0" lang="tr-TR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4</a:t>
                      </a:r>
                      <a:endParaRPr kumimoji="0" lang="tr-TR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latinLnBrk="0" hangingPunct="1">
                        <a:lnSpc>
                          <a:spcPct val="200000"/>
                        </a:lnSpc>
                      </a:pPr>
                      <a:r>
                        <a:rPr kumimoji="0" lang="tr-TR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5</a:t>
                      </a:r>
                      <a:endParaRPr kumimoji="0" lang="tr-TR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latinLnBrk="0" hangingPunct="1">
                        <a:lnSpc>
                          <a:spcPct val="200000"/>
                        </a:lnSpc>
                      </a:pPr>
                      <a:r>
                        <a:rPr kumimoji="0" lang="tr-TR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6</a:t>
                      </a:r>
                      <a:endParaRPr kumimoji="0" lang="tr-TR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</a:tr>
              <a:tr h="792088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chemeClr val="tx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chemeClr val="tx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chemeClr val="tx1">
                        <a:lumMod val="65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8391341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810"/>
    </mc:Choice>
    <mc:Fallback>
      <p:transition spd="slow" advTm="810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o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673769693"/>
              </p:ext>
            </p:extLst>
          </p:nvPr>
        </p:nvGraphicFramePr>
        <p:xfrm>
          <a:off x="2195736" y="836712"/>
          <a:ext cx="2520280" cy="23762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28092"/>
                <a:gridCol w="828092"/>
                <a:gridCol w="864096"/>
              </a:tblGrid>
              <a:tr h="792088">
                <a:tc>
                  <a:txBody>
                    <a:bodyPr/>
                    <a:lstStyle/>
                    <a:p>
                      <a:pPr marL="0" algn="ctr" rtl="0" eaLnBrk="1" latinLnBrk="0" hangingPunct="1">
                        <a:lnSpc>
                          <a:spcPct val="200000"/>
                        </a:lnSpc>
                      </a:pPr>
                      <a:r>
                        <a:rPr kumimoji="0" lang="tr-TR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endParaRPr kumimoji="0" lang="tr-TR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latinLnBrk="0" hangingPunct="1">
                        <a:lnSpc>
                          <a:spcPct val="200000"/>
                        </a:lnSpc>
                      </a:pPr>
                      <a:r>
                        <a:rPr kumimoji="0" lang="tr-TR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endParaRPr kumimoji="0" lang="tr-TR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latinLnBrk="0" hangingPunct="1">
                        <a:lnSpc>
                          <a:spcPct val="200000"/>
                        </a:lnSpc>
                      </a:pPr>
                      <a:r>
                        <a:rPr kumimoji="0" lang="tr-TR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  <a:endParaRPr kumimoji="0" lang="tr-TR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</a:tr>
              <a:tr h="792088">
                <a:tc>
                  <a:txBody>
                    <a:bodyPr/>
                    <a:lstStyle/>
                    <a:p>
                      <a:pPr marL="0" algn="ctr" rtl="0" eaLnBrk="1" latinLnBrk="0" hangingPunct="1">
                        <a:lnSpc>
                          <a:spcPct val="200000"/>
                        </a:lnSpc>
                      </a:pPr>
                      <a:r>
                        <a:rPr kumimoji="0" lang="tr-TR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4</a:t>
                      </a:r>
                      <a:endParaRPr kumimoji="0" lang="tr-TR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latinLnBrk="0" hangingPunct="1">
                        <a:lnSpc>
                          <a:spcPct val="200000"/>
                        </a:lnSpc>
                      </a:pPr>
                      <a:r>
                        <a:rPr kumimoji="0" lang="tr-TR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5</a:t>
                      </a:r>
                      <a:endParaRPr kumimoji="0" lang="tr-TR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latinLnBrk="0" hangingPunct="1">
                        <a:lnSpc>
                          <a:spcPct val="200000"/>
                        </a:lnSpc>
                      </a:pPr>
                      <a:r>
                        <a:rPr kumimoji="0" lang="tr-TR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6</a:t>
                      </a:r>
                      <a:endParaRPr kumimoji="0" lang="tr-TR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</a:tr>
              <a:tr h="792088">
                <a:tc>
                  <a:txBody>
                    <a:bodyPr/>
                    <a:lstStyle/>
                    <a:p>
                      <a:pPr marL="0" algn="ctr" rtl="0" eaLnBrk="1" latinLnBrk="0" hangingPunct="1">
                        <a:lnSpc>
                          <a:spcPct val="200000"/>
                        </a:lnSpc>
                      </a:pPr>
                      <a:r>
                        <a:rPr kumimoji="0" lang="tr-TR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7</a:t>
                      </a:r>
                      <a:endParaRPr kumimoji="0" lang="tr-TR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latinLnBrk="0" hangingPunct="1">
                        <a:lnSpc>
                          <a:spcPct val="200000"/>
                        </a:lnSpc>
                      </a:pPr>
                      <a:endParaRPr kumimoji="0" lang="tr-TR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tx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latinLnBrk="0" hangingPunct="1">
                        <a:lnSpc>
                          <a:spcPct val="200000"/>
                        </a:lnSpc>
                      </a:pPr>
                      <a:endParaRPr kumimoji="0" lang="tr-TR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tx1">
                        <a:lumMod val="65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17698859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1075"/>
    </mc:Choice>
    <mc:Fallback>
      <p:transition spd="slow" advTm="1075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o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779613643"/>
              </p:ext>
            </p:extLst>
          </p:nvPr>
        </p:nvGraphicFramePr>
        <p:xfrm>
          <a:off x="2195736" y="836712"/>
          <a:ext cx="2520280" cy="23762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28092"/>
                <a:gridCol w="828092"/>
                <a:gridCol w="864096"/>
              </a:tblGrid>
              <a:tr h="792088">
                <a:tc>
                  <a:txBody>
                    <a:bodyPr/>
                    <a:lstStyle/>
                    <a:p>
                      <a:pPr marL="0" algn="ctr" rtl="0" eaLnBrk="1" latinLnBrk="0" hangingPunct="1">
                        <a:lnSpc>
                          <a:spcPct val="200000"/>
                        </a:lnSpc>
                      </a:pPr>
                      <a:r>
                        <a:rPr kumimoji="0" lang="tr-TR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endParaRPr kumimoji="0" lang="tr-TR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latinLnBrk="0" hangingPunct="1">
                        <a:lnSpc>
                          <a:spcPct val="200000"/>
                        </a:lnSpc>
                      </a:pPr>
                      <a:r>
                        <a:rPr kumimoji="0" lang="tr-TR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endParaRPr kumimoji="0" lang="tr-TR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latinLnBrk="0" hangingPunct="1">
                        <a:lnSpc>
                          <a:spcPct val="200000"/>
                        </a:lnSpc>
                      </a:pPr>
                      <a:r>
                        <a:rPr kumimoji="0" lang="tr-TR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  <a:endParaRPr kumimoji="0" lang="tr-TR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</a:tr>
              <a:tr h="792088">
                <a:tc>
                  <a:txBody>
                    <a:bodyPr/>
                    <a:lstStyle/>
                    <a:p>
                      <a:pPr marL="0" algn="ctr" rtl="0" eaLnBrk="1" latinLnBrk="0" hangingPunct="1">
                        <a:lnSpc>
                          <a:spcPct val="200000"/>
                        </a:lnSpc>
                      </a:pPr>
                      <a:r>
                        <a:rPr kumimoji="0" lang="tr-TR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4</a:t>
                      </a:r>
                      <a:endParaRPr kumimoji="0" lang="tr-TR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latinLnBrk="0" hangingPunct="1">
                        <a:lnSpc>
                          <a:spcPct val="200000"/>
                        </a:lnSpc>
                      </a:pPr>
                      <a:r>
                        <a:rPr kumimoji="0" lang="tr-TR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5</a:t>
                      </a:r>
                      <a:endParaRPr kumimoji="0" lang="tr-TR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latinLnBrk="0" hangingPunct="1">
                        <a:lnSpc>
                          <a:spcPct val="200000"/>
                        </a:lnSpc>
                      </a:pPr>
                      <a:r>
                        <a:rPr kumimoji="0" lang="tr-TR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6</a:t>
                      </a:r>
                      <a:endParaRPr kumimoji="0" lang="tr-TR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</a:tr>
              <a:tr h="792088">
                <a:tc>
                  <a:txBody>
                    <a:bodyPr/>
                    <a:lstStyle/>
                    <a:p>
                      <a:pPr marL="0" algn="ctr" rtl="0" eaLnBrk="1" latinLnBrk="0" hangingPunct="1">
                        <a:lnSpc>
                          <a:spcPct val="200000"/>
                        </a:lnSpc>
                      </a:pPr>
                      <a:r>
                        <a:rPr kumimoji="0" lang="tr-TR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7</a:t>
                      </a:r>
                      <a:endParaRPr kumimoji="0" lang="tr-TR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latinLnBrk="0" hangingPunct="1">
                        <a:lnSpc>
                          <a:spcPct val="200000"/>
                        </a:lnSpc>
                      </a:pPr>
                      <a:r>
                        <a:rPr kumimoji="0" lang="tr-TR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8</a:t>
                      </a:r>
                      <a:endParaRPr kumimoji="0" lang="tr-TR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latinLnBrk="0" hangingPunct="1">
                        <a:lnSpc>
                          <a:spcPct val="200000"/>
                        </a:lnSpc>
                      </a:pPr>
                      <a:endParaRPr kumimoji="0" lang="tr-TR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tx1">
                        <a:lumMod val="65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9416047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787"/>
    </mc:Choice>
    <mc:Fallback>
      <p:transition spd="slow" advTm="787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o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723590679"/>
              </p:ext>
            </p:extLst>
          </p:nvPr>
        </p:nvGraphicFramePr>
        <p:xfrm>
          <a:off x="2195736" y="836712"/>
          <a:ext cx="2520280" cy="23762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28092"/>
                <a:gridCol w="828092"/>
                <a:gridCol w="864096"/>
              </a:tblGrid>
              <a:tr h="792088">
                <a:tc>
                  <a:txBody>
                    <a:bodyPr/>
                    <a:lstStyle/>
                    <a:p>
                      <a:pPr marL="0" algn="ctr" rtl="0" eaLnBrk="1" latinLnBrk="0" hangingPunct="1">
                        <a:lnSpc>
                          <a:spcPct val="200000"/>
                        </a:lnSpc>
                      </a:pPr>
                      <a:r>
                        <a:rPr kumimoji="0" lang="tr-TR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endParaRPr kumimoji="0" lang="tr-TR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latinLnBrk="0" hangingPunct="1">
                        <a:lnSpc>
                          <a:spcPct val="200000"/>
                        </a:lnSpc>
                      </a:pPr>
                      <a:r>
                        <a:rPr kumimoji="0" lang="tr-TR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endParaRPr kumimoji="0" lang="tr-TR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latinLnBrk="0" hangingPunct="1">
                        <a:lnSpc>
                          <a:spcPct val="200000"/>
                        </a:lnSpc>
                      </a:pPr>
                      <a:r>
                        <a:rPr kumimoji="0" lang="tr-TR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  <a:endParaRPr kumimoji="0" lang="tr-TR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</a:tr>
              <a:tr h="792088">
                <a:tc>
                  <a:txBody>
                    <a:bodyPr/>
                    <a:lstStyle/>
                    <a:p>
                      <a:pPr marL="0" algn="ctr" rtl="0" eaLnBrk="1" latinLnBrk="0" hangingPunct="1">
                        <a:lnSpc>
                          <a:spcPct val="200000"/>
                        </a:lnSpc>
                      </a:pPr>
                      <a:r>
                        <a:rPr kumimoji="0" lang="tr-TR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4</a:t>
                      </a:r>
                      <a:endParaRPr kumimoji="0" lang="tr-TR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latinLnBrk="0" hangingPunct="1">
                        <a:lnSpc>
                          <a:spcPct val="200000"/>
                        </a:lnSpc>
                      </a:pPr>
                      <a:r>
                        <a:rPr kumimoji="0" lang="tr-TR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5</a:t>
                      </a:r>
                      <a:endParaRPr kumimoji="0" lang="tr-TR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latinLnBrk="0" hangingPunct="1">
                        <a:lnSpc>
                          <a:spcPct val="200000"/>
                        </a:lnSpc>
                      </a:pPr>
                      <a:r>
                        <a:rPr kumimoji="0" lang="tr-TR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6</a:t>
                      </a:r>
                      <a:endParaRPr kumimoji="0" lang="tr-TR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</a:tr>
              <a:tr h="792088">
                <a:tc>
                  <a:txBody>
                    <a:bodyPr/>
                    <a:lstStyle/>
                    <a:p>
                      <a:pPr marL="0" algn="ctr" rtl="0" eaLnBrk="1" latinLnBrk="0" hangingPunct="1">
                        <a:lnSpc>
                          <a:spcPct val="200000"/>
                        </a:lnSpc>
                      </a:pPr>
                      <a:r>
                        <a:rPr kumimoji="0" lang="tr-TR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7</a:t>
                      </a:r>
                      <a:endParaRPr kumimoji="0" lang="tr-TR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latinLnBrk="0" hangingPunct="1">
                        <a:lnSpc>
                          <a:spcPct val="200000"/>
                        </a:lnSpc>
                      </a:pPr>
                      <a:r>
                        <a:rPr kumimoji="0" lang="tr-TR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8</a:t>
                      </a:r>
                      <a:endParaRPr kumimoji="0" lang="tr-TR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latinLnBrk="0" hangingPunct="1">
                        <a:lnSpc>
                          <a:spcPct val="200000"/>
                        </a:lnSpc>
                      </a:pPr>
                      <a:r>
                        <a:rPr kumimoji="0" lang="tr-TR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9</a:t>
                      </a:r>
                      <a:endParaRPr kumimoji="0" lang="tr-TR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4932653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893"/>
    </mc:Choice>
    <mc:Fallback>
      <p:transition spd="slow" advTm="893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o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492279675"/>
              </p:ext>
            </p:extLst>
          </p:nvPr>
        </p:nvGraphicFramePr>
        <p:xfrm>
          <a:off x="2195736" y="836712"/>
          <a:ext cx="3312368" cy="23762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28092"/>
                <a:gridCol w="828092"/>
                <a:gridCol w="864096"/>
                <a:gridCol w="792088"/>
              </a:tblGrid>
              <a:tr h="792088"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</a:pPr>
                      <a:endParaRPr lang="tr-TR" dirty="0"/>
                    </a:p>
                  </a:txBody>
                  <a:tcPr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792088">
                <a:tc>
                  <a:txBody>
                    <a:bodyPr/>
                    <a:lstStyle/>
                    <a:p>
                      <a:pPr marL="0" algn="l" rtl="0" eaLnBrk="1" latinLnBrk="0" hangingPunct="1"/>
                      <a:endParaRPr kumimoji="0" lang="tr-TR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rtl="0" eaLnBrk="1" latinLnBrk="0" hangingPunct="1"/>
                      <a:endParaRPr kumimoji="0" lang="tr-TR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rtl="0" eaLnBrk="1" latinLnBrk="0" hangingPunct="1"/>
                      <a:endParaRPr kumimoji="0" lang="tr-TR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792088">
                <a:tc>
                  <a:txBody>
                    <a:bodyPr/>
                    <a:lstStyle/>
                    <a:p>
                      <a:pPr marL="0" algn="l" rtl="0" eaLnBrk="1" latinLnBrk="0" hangingPunct="1"/>
                      <a:endParaRPr kumimoji="0" lang="tr-TR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7" name="Tablo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3520081"/>
              </p:ext>
            </p:extLst>
          </p:nvPr>
        </p:nvGraphicFramePr>
        <p:xfrm>
          <a:off x="6660232" y="1196752"/>
          <a:ext cx="739671" cy="73483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39671"/>
              </a:tblGrid>
              <a:tr h="734835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</a:tr>
            </a:tbl>
          </a:graphicData>
        </a:graphic>
      </p:graphicFrame>
      <p:sp>
        <p:nvSpPr>
          <p:cNvPr id="8" name="Metin kutusu 7"/>
          <p:cNvSpPr txBox="1"/>
          <p:nvPr/>
        </p:nvSpPr>
        <p:spPr>
          <a:xfrm>
            <a:off x="755576" y="4221088"/>
            <a:ext cx="578395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i="1" dirty="0" smtClean="0">
                <a:solidFill>
                  <a:srgbClr val="FFFF00"/>
                </a:solidFill>
              </a:rPr>
              <a:t>Şimdi de yukarıdaki şeklin içinde kaç tane 1 birim kare var ?</a:t>
            </a:r>
            <a:endParaRPr lang="tr-TR" i="1" dirty="0">
              <a:solidFill>
                <a:srgbClr val="FFFF00"/>
              </a:solidFill>
            </a:endParaRPr>
          </a:p>
        </p:txBody>
      </p:sp>
      <p:sp>
        <p:nvSpPr>
          <p:cNvPr id="9" name="Metin kutusu 8"/>
          <p:cNvSpPr txBox="1"/>
          <p:nvPr/>
        </p:nvSpPr>
        <p:spPr>
          <a:xfrm>
            <a:off x="899592" y="4669878"/>
            <a:ext cx="21387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i="1" dirty="0" smtClean="0">
                <a:solidFill>
                  <a:srgbClr val="FFFF00"/>
                </a:solidFill>
              </a:rPr>
              <a:t>Saymaya başlayalım.</a:t>
            </a:r>
            <a:endParaRPr lang="tr-TR" i="1" dirty="0">
              <a:solidFill>
                <a:srgbClr val="FFFF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xmlns="" val="39914063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7947"/>
    </mc:Choice>
    <mc:Fallback>
      <p:transition spd="slow" advTm="794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o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4456733"/>
              </p:ext>
            </p:extLst>
          </p:nvPr>
        </p:nvGraphicFramePr>
        <p:xfrm>
          <a:off x="2195736" y="836712"/>
          <a:ext cx="3312368" cy="23762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28092"/>
                <a:gridCol w="828092"/>
                <a:gridCol w="864096"/>
                <a:gridCol w="792088"/>
              </a:tblGrid>
              <a:tr h="792088"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</a:pPr>
                      <a:r>
                        <a:rPr lang="tr-TR" dirty="0" smtClean="0"/>
                        <a:t>1</a:t>
                      </a:r>
                      <a:endParaRPr lang="tr-TR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792088">
                <a:tc>
                  <a:txBody>
                    <a:bodyPr/>
                    <a:lstStyle/>
                    <a:p>
                      <a:pPr marL="0" algn="l" rtl="0" eaLnBrk="1" latinLnBrk="0" hangingPunct="1"/>
                      <a:endParaRPr kumimoji="0" lang="tr-TR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rtl="0" eaLnBrk="1" latinLnBrk="0" hangingPunct="1"/>
                      <a:endParaRPr kumimoji="0" lang="tr-TR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rtl="0" eaLnBrk="1" latinLnBrk="0" hangingPunct="1"/>
                      <a:endParaRPr kumimoji="0" lang="tr-TR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792088">
                <a:tc>
                  <a:txBody>
                    <a:bodyPr/>
                    <a:lstStyle/>
                    <a:p>
                      <a:pPr marL="0" algn="l" rtl="0" eaLnBrk="1" latinLnBrk="0" hangingPunct="1"/>
                      <a:endParaRPr kumimoji="0" lang="tr-TR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2813949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1220"/>
    </mc:Choice>
    <mc:Fallback>
      <p:transition spd="slow" advTm="1220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o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678562872"/>
              </p:ext>
            </p:extLst>
          </p:nvPr>
        </p:nvGraphicFramePr>
        <p:xfrm>
          <a:off x="2195736" y="836712"/>
          <a:ext cx="3312368" cy="23762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28092"/>
                <a:gridCol w="828092"/>
                <a:gridCol w="864096"/>
                <a:gridCol w="792088"/>
              </a:tblGrid>
              <a:tr h="792088">
                <a:tc>
                  <a:txBody>
                    <a:bodyPr/>
                    <a:lstStyle/>
                    <a:p>
                      <a:pPr marL="0" algn="ctr" rtl="0" eaLnBrk="1" latinLnBrk="0" hangingPunct="1">
                        <a:lnSpc>
                          <a:spcPct val="200000"/>
                        </a:lnSpc>
                      </a:pPr>
                      <a:r>
                        <a:rPr kumimoji="0" lang="tr-TR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endParaRPr kumimoji="0" lang="tr-TR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latinLnBrk="0" hangingPunct="1">
                        <a:lnSpc>
                          <a:spcPct val="200000"/>
                        </a:lnSpc>
                      </a:pPr>
                      <a:r>
                        <a:rPr kumimoji="0" lang="tr-TR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endParaRPr kumimoji="0" lang="tr-TR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792088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792088">
                <a:tc>
                  <a:txBody>
                    <a:bodyPr/>
                    <a:lstStyle/>
                    <a:p>
                      <a:endParaRPr lang="tr-TR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1620738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848"/>
    </mc:Choice>
    <mc:Fallback>
      <p:transition spd="slow" advTm="848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o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86174219"/>
              </p:ext>
            </p:extLst>
          </p:nvPr>
        </p:nvGraphicFramePr>
        <p:xfrm>
          <a:off x="2195736" y="836712"/>
          <a:ext cx="3312368" cy="23762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28092"/>
                <a:gridCol w="828092"/>
                <a:gridCol w="864096"/>
                <a:gridCol w="792088"/>
              </a:tblGrid>
              <a:tr h="792088">
                <a:tc>
                  <a:txBody>
                    <a:bodyPr/>
                    <a:lstStyle/>
                    <a:p>
                      <a:pPr marL="0" algn="ctr" rtl="0" eaLnBrk="1" latinLnBrk="0" hangingPunct="1">
                        <a:lnSpc>
                          <a:spcPct val="200000"/>
                        </a:lnSpc>
                      </a:pPr>
                      <a:r>
                        <a:rPr kumimoji="0" lang="tr-TR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endParaRPr kumimoji="0" lang="tr-TR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latinLnBrk="0" hangingPunct="1">
                        <a:lnSpc>
                          <a:spcPct val="200000"/>
                        </a:lnSpc>
                      </a:pPr>
                      <a:r>
                        <a:rPr kumimoji="0" lang="tr-TR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endParaRPr kumimoji="0" lang="tr-TR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latinLnBrk="0" hangingPunct="1">
                        <a:lnSpc>
                          <a:spcPct val="200000"/>
                        </a:lnSpc>
                      </a:pPr>
                      <a:r>
                        <a:rPr kumimoji="0" lang="tr-TR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  <a:endParaRPr kumimoji="0" lang="tr-TR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792088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792088">
                <a:tc>
                  <a:txBody>
                    <a:bodyPr/>
                    <a:lstStyle/>
                    <a:p>
                      <a:endParaRPr lang="tr-TR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22318688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654"/>
    </mc:Choice>
    <mc:Fallback>
      <p:transition spd="slow" advTm="654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o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951628674"/>
              </p:ext>
            </p:extLst>
          </p:nvPr>
        </p:nvGraphicFramePr>
        <p:xfrm>
          <a:off x="2195736" y="836712"/>
          <a:ext cx="3312368" cy="23762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28092"/>
                <a:gridCol w="828092"/>
                <a:gridCol w="864096"/>
                <a:gridCol w="792088"/>
              </a:tblGrid>
              <a:tr h="792088">
                <a:tc>
                  <a:txBody>
                    <a:bodyPr/>
                    <a:lstStyle/>
                    <a:p>
                      <a:pPr marL="0" algn="ctr" rtl="0" eaLnBrk="1" latinLnBrk="0" hangingPunct="1">
                        <a:lnSpc>
                          <a:spcPct val="200000"/>
                        </a:lnSpc>
                      </a:pPr>
                      <a:r>
                        <a:rPr kumimoji="0" lang="tr-TR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endParaRPr kumimoji="0" lang="tr-TR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latinLnBrk="0" hangingPunct="1">
                        <a:lnSpc>
                          <a:spcPct val="200000"/>
                        </a:lnSpc>
                      </a:pPr>
                      <a:r>
                        <a:rPr kumimoji="0" lang="tr-TR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endParaRPr kumimoji="0" lang="tr-TR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latinLnBrk="0" hangingPunct="1">
                        <a:lnSpc>
                          <a:spcPct val="200000"/>
                        </a:lnSpc>
                      </a:pPr>
                      <a:r>
                        <a:rPr kumimoji="0" lang="tr-TR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  <a:endParaRPr kumimoji="0" lang="tr-TR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latinLnBrk="0" hangingPunct="1">
                        <a:lnSpc>
                          <a:spcPct val="200000"/>
                        </a:lnSpc>
                      </a:pPr>
                      <a:r>
                        <a:rPr kumimoji="0" lang="tr-TR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4</a:t>
                      </a:r>
                      <a:endParaRPr kumimoji="0" lang="tr-TR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FF0000"/>
                    </a:solidFill>
                  </a:tcPr>
                </a:tc>
              </a:tr>
              <a:tr h="792088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792088">
                <a:tc>
                  <a:txBody>
                    <a:bodyPr/>
                    <a:lstStyle/>
                    <a:p>
                      <a:endParaRPr lang="tr-TR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1554839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915"/>
    </mc:Choice>
    <mc:Fallback>
      <p:transition spd="slow" advTm="915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o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376231076"/>
              </p:ext>
            </p:extLst>
          </p:nvPr>
        </p:nvGraphicFramePr>
        <p:xfrm>
          <a:off x="2195736" y="836712"/>
          <a:ext cx="3312368" cy="23762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28092"/>
                <a:gridCol w="828092"/>
                <a:gridCol w="864096"/>
                <a:gridCol w="792088"/>
              </a:tblGrid>
              <a:tr h="792088">
                <a:tc>
                  <a:txBody>
                    <a:bodyPr/>
                    <a:lstStyle/>
                    <a:p>
                      <a:pPr marL="0" algn="ctr" rtl="0" eaLnBrk="1" latinLnBrk="0" hangingPunct="1">
                        <a:lnSpc>
                          <a:spcPct val="200000"/>
                        </a:lnSpc>
                      </a:pPr>
                      <a:r>
                        <a:rPr kumimoji="0" lang="tr-TR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endParaRPr kumimoji="0" lang="tr-TR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latinLnBrk="0" hangingPunct="1">
                        <a:lnSpc>
                          <a:spcPct val="200000"/>
                        </a:lnSpc>
                      </a:pPr>
                      <a:r>
                        <a:rPr kumimoji="0" lang="tr-TR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endParaRPr kumimoji="0" lang="tr-TR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latinLnBrk="0" hangingPunct="1">
                        <a:lnSpc>
                          <a:spcPct val="200000"/>
                        </a:lnSpc>
                      </a:pPr>
                      <a:r>
                        <a:rPr kumimoji="0" lang="tr-TR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  <a:endParaRPr kumimoji="0" lang="tr-TR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latinLnBrk="0" hangingPunct="1">
                        <a:lnSpc>
                          <a:spcPct val="200000"/>
                        </a:lnSpc>
                      </a:pPr>
                      <a:r>
                        <a:rPr kumimoji="0" lang="tr-TR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4</a:t>
                      </a:r>
                      <a:endParaRPr kumimoji="0" lang="tr-TR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FF0000"/>
                    </a:solidFill>
                  </a:tcPr>
                </a:tc>
              </a:tr>
              <a:tr h="792088">
                <a:tc>
                  <a:txBody>
                    <a:bodyPr/>
                    <a:lstStyle/>
                    <a:p>
                      <a:pPr marL="0" algn="ctr" rtl="0" eaLnBrk="1" latinLnBrk="0" hangingPunct="1">
                        <a:lnSpc>
                          <a:spcPct val="200000"/>
                        </a:lnSpc>
                      </a:pPr>
                      <a:r>
                        <a:rPr kumimoji="0" lang="tr-TR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5</a:t>
                      </a:r>
                      <a:endParaRPr kumimoji="0" lang="tr-TR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latinLnBrk="0" hangingPunct="1">
                        <a:lnSpc>
                          <a:spcPct val="200000"/>
                        </a:lnSpc>
                      </a:pPr>
                      <a:endParaRPr kumimoji="0" lang="tr-TR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latinLnBrk="0" hangingPunct="1">
                        <a:lnSpc>
                          <a:spcPct val="200000"/>
                        </a:lnSpc>
                      </a:pPr>
                      <a:endParaRPr kumimoji="0" lang="tr-TR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latinLnBrk="0" hangingPunct="1">
                        <a:lnSpc>
                          <a:spcPct val="200000"/>
                        </a:lnSpc>
                      </a:pPr>
                      <a:endParaRPr kumimoji="0" lang="tr-TR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792088">
                <a:tc>
                  <a:txBody>
                    <a:bodyPr/>
                    <a:lstStyle/>
                    <a:p>
                      <a:pPr marL="0" algn="ctr" rtl="0" eaLnBrk="1" latinLnBrk="0" hangingPunct="1">
                        <a:lnSpc>
                          <a:spcPct val="200000"/>
                        </a:lnSpc>
                      </a:pPr>
                      <a:endParaRPr kumimoji="0" lang="tr-TR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latinLnBrk="0" hangingPunct="1">
                        <a:lnSpc>
                          <a:spcPct val="200000"/>
                        </a:lnSpc>
                      </a:pPr>
                      <a:endParaRPr kumimoji="0" lang="tr-TR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latinLnBrk="0" hangingPunct="1">
                        <a:lnSpc>
                          <a:spcPct val="200000"/>
                        </a:lnSpc>
                      </a:pPr>
                      <a:endParaRPr kumimoji="0" lang="tr-TR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latinLnBrk="0" hangingPunct="1">
                        <a:lnSpc>
                          <a:spcPct val="200000"/>
                        </a:lnSpc>
                      </a:pPr>
                      <a:endParaRPr kumimoji="0" lang="tr-TR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4296718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774"/>
    </mc:Choice>
    <mc:Fallback>
      <p:transition spd="slow" advTm="774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ol Ayraç 4"/>
          <p:cNvSpPr/>
          <p:nvPr/>
        </p:nvSpPr>
        <p:spPr>
          <a:xfrm rot="5400000">
            <a:off x="3327137" y="1100734"/>
            <a:ext cx="758788" cy="758851"/>
          </a:xfrm>
          <a:prstGeom prst="leftBrace">
            <a:avLst/>
          </a:prstGeom>
          <a:ln>
            <a:solidFill>
              <a:srgbClr val="FFFF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Metin kutusu 5"/>
          <p:cNvSpPr txBox="1"/>
          <p:nvPr/>
        </p:nvSpPr>
        <p:spPr>
          <a:xfrm>
            <a:off x="5076056" y="2053082"/>
            <a:ext cx="9156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/>
              <a:t>1 birim</a:t>
            </a:r>
            <a:endParaRPr lang="tr-TR" dirty="0"/>
          </a:p>
        </p:txBody>
      </p:sp>
      <p:sp>
        <p:nvSpPr>
          <p:cNvPr id="7" name="Sol Ayraç 6"/>
          <p:cNvSpPr/>
          <p:nvPr/>
        </p:nvSpPr>
        <p:spPr>
          <a:xfrm>
            <a:off x="2522324" y="1877260"/>
            <a:ext cx="758788" cy="776185"/>
          </a:xfrm>
          <a:prstGeom prst="leftBrace">
            <a:avLst/>
          </a:prstGeom>
          <a:ln>
            <a:solidFill>
              <a:srgbClr val="FFFF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Metin kutusu 7"/>
          <p:cNvSpPr txBox="1"/>
          <p:nvPr/>
        </p:nvSpPr>
        <p:spPr>
          <a:xfrm>
            <a:off x="1475656" y="2055241"/>
            <a:ext cx="9156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/>
              <a:t>1 birim</a:t>
            </a:r>
            <a:endParaRPr lang="tr-TR" dirty="0"/>
          </a:p>
        </p:txBody>
      </p:sp>
      <p:sp>
        <p:nvSpPr>
          <p:cNvPr id="9" name="Sol Ayraç 8"/>
          <p:cNvSpPr/>
          <p:nvPr/>
        </p:nvSpPr>
        <p:spPr>
          <a:xfrm rot="10800000">
            <a:off x="4180845" y="1927860"/>
            <a:ext cx="758788" cy="771381"/>
          </a:xfrm>
          <a:prstGeom prst="leftBrace">
            <a:avLst/>
          </a:prstGeom>
          <a:ln>
            <a:solidFill>
              <a:srgbClr val="FFFF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0" name="Metin kutusu 9"/>
          <p:cNvSpPr txBox="1"/>
          <p:nvPr/>
        </p:nvSpPr>
        <p:spPr>
          <a:xfrm>
            <a:off x="3421994" y="465694"/>
            <a:ext cx="9156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/>
              <a:t>1 birim</a:t>
            </a:r>
            <a:endParaRPr lang="tr-TR" dirty="0"/>
          </a:p>
        </p:txBody>
      </p:sp>
      <p:sp>
        <p:nvSpPr>
          <p:cNvPr id="11" name="Metin kutusu 10"/>
          <p:cNvSpPr txBox="1"/>
          <p:nvPr/>
        </p:nvSpPr>
        <p:spPr>
          <a:xfrm>
            <a:off x="3421994" y="3610352"/>
            <a:ext cx="9156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/>
              <a:t>1 birim</a:t>
            </a:r>
            <a:endParaRPr lang="tr-TR" dirty="0"/>
          </a:p>
        </p:txBody>
      </p:sp>
      <p:sp>
        <p:nvSpPr>
          <p:cNvPr id="12" name="Sol Ayraç 11"/>
          <p:cNvSpPr/>
          <p:nvPr/>
        </p:nvSpPr>
        <p:spPr>
          <a:xfrm rot="16200000">
            <a:off x="3374582" y="2651766"/>
            <a:ext cx="758788" cy="853741"/>
          </a:xfrm>
          <a:prstGeom prst="leftBrace">
            <a:avLst/>
          </a:prstGeom>
          <a:ln>
            <a:solidFill>
              <a:srgbClr val="FFFF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4" name="Metin kutusu 13"/>
          <p:cNvSpPr txBox="1"/>
          <p:nvPr/>
        </p:nvSpPr>
        <p:spPr>
          <a:xfrm>
            <a:off x="1227565" y="4587076"/>
            <a:ext cx="59602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/>
              <a:t>Gördüğünüz gibi şeklin dört tarafı 1 birim uzunluğunda</a:t>
            </a:r>
            <a:endParaRPr lang="tr-TR" dirty="0"/>
          </a:p>
        </p:txBody>
      </p:sp>
      <p:sp>
        <p:nvSpPr>
          <p:cNvPr id="15" name="Metin kutusu 14"/>
          <p:cNvSpPr txBox="1"/>
          <p:nvPr/>
        </p:nvSpPr>
        <p:spPr>
          <a:xfrm>
            <a:off x="1261548" y="5112216"/>
            <a:ext cx="29899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/>
              <a:t>Bu şekle 1 birim kare denir.</a:t>
            </a:r>
            <a:endParaRPr lang="tr-TR" dirty="0"/>
          </a:p>
        </p:txBody>
      </p:sp>
      <p:sp>
        <p:nvSpPr>
          <p:cNvPr id="3" name="Dikdörtgen 2"/>
          <p:cNvSpPr/>
          <p:nvPr/>
        </p:nvSpPr>
        <p:spPr>
          <a:xfrm>
            <a:off x="3344046" y="1927861"/>
            <a:ext cx="804776" cy="804776"/>
          </a:xfrm>
          <a:prstGeom prst="rect">
            <a:avLst/>
          </a:prstGeom>
          <a:blipFill>
            <a:blip r:embed="rId3" cstate="print"/>
            <a:tile tx="0" ty="0" sx="100000" sy="100000" flip="none" algn="tl"/>
          </a:blip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C0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xmlns="" val="19556366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16796"/>
    </mc:Choice>
    <mc:Fallback>
      <p:transition spd="slow" advTm="1679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  <p:bldP spid="7" grpId="0" animBg="1"/>
      <p:bldP spid="8" grpId="0"/>
      <p:bldP spid="9" grpId="0" animBg="1"/>
      <p:bldP spid="10" grpId="0"/>
      <p:bldP spid="11" grpId="0"/>
      <p:bldP spid="12" grpId="0" animBg="1"/>
      <p:bldP spid="14" grpId="0"/>
      <p:bldP spid="15" grpId="0"/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o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713362038"/>
              </p:ext>
            </p:extLst>
          </p:nvPr>
        </p:nvGraphicFramePr>
        <p:xfrm>
          <a:off x="2195736" y="836712"/>
          <a:ext cx="3312368" cy="23762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28092"/>
                <a:gridCol w="828092"/>
                <a:gridCol w="864096"/>
                <a:gridCol w="792088"/>
              </a:tblGrid>
              <a:tr h="792088">
                <a:tc>
                  <a:txBody>
                    <a:bodyPr/>
                    <a:lstStyle/>
                    <a:p>
                      <a:pPr marL="0" algn="ctr" rtl="0" eaLnBrk="1" latinLnBrk="0" hangingPunct="1">
                        <a:lnSpc>
                          <a:spcPct val="200000"/>
                        </a:lnSpc>
                      </a:pPr>
                      <a:r>
                        <a:rPr kumimoji="0" lang="tr-TR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endParaRPr kumimoji="0" lang="tr-TR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latinLnBrk="0" hangingPunct="1">
                        <a:lnSpc>
                          <a:spcPct val="200000"/>
                        </a:lnSpc>
                      </a:pPr>
                      <a:r>
                        <a:rPr kumimoji="0" lang="tr-TR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endParaRPr kumimoji="0" lang="tr-TR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latinLnBrk="0" hangingPunct="1">
                        <a:lnSpc>
                          <a:spcPct val="200000"/>
                        </a:lnSpc>
                      </a:pPr>
                      <a:r>
                        <a:rPr kumimoji="0" lang="tr-TR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  <a:endParaRPr kumimoji="0" lang="tr-TR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latinLnBrk="0" hangingPunct="1">
                        <a:lnSpc>
                          <a:spcPct val="200000"/>
                        </a:lnSpc>
                      </a:pPr>
                      <a:r>
                        <a:rPr kumimoji="0" lang="tr-TR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4</a:t>
                      </a:r>
                      <a:endParaRPr kumimoji="0" lang="tr-TR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FF0000"/>
                    </a:solidFill>
                  </a:tcPr>
                </a:tc>
              </a:tr>
              <a:tr h="792088">
                <a:tc>
                  <a:txBody>
                    <a:bodyPr/>
                    <a:lstStyle/>
                    <a:p>
                      <a:pPr marL="0" algn="ctr" rtl="0" eaLnBrk="1" latinLnBrk="0" hangingPunct="1">
                        <a:lnSpc>
                          <a:spcPct val="200000"/>
                        </a:lnSpc>
                      </a:pPr>
                      <a:r>
                        <a:rPr kumimoji="0" lang="tr-TR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5</a:t>
                      </a:r>
                      <a:endParaRPr kumimoji="0" lang="tr-TR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latinLnBrk="0" hangingPunct="1">
                        <a:lnSpc>
                          <a:spcPct val="200000"/>
                        </a:lnSpc>
                      </a:pPr>
                      <a:r>
                        <a:rPr kumimoji="0" lang="tr-TR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6</a:t>
                      </a:r>
                      <a:endParaRPr kumimoji="0" lang="tr-TR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latinLnBrk="0" hangingPunct="1">
                        <a:lnSpc>
                          <a:spcPct val="200000"/>
                        </a:lnSpc>
                      </a:pPr>
                      <a:endParaRPr kumimoji="0" lang="tr-TR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latinLnBrk="0" hangingPunct="1">
                        <a:lnSpc>
                          <a:spcPct val="200000"/>
                        </a:lnSpc>
                      </a:pPr>
                      <a:endParaRPr kumimoji="0" lang="tr-TR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792088">
                <a:tc>
                  <a:txBody>
                    <a:bodyPr/>
                    <a:lstStyle/>
                    <a:p>
                      <a:pPr marL="0" algn="ctr" rtl="0" eaLnBrk="1" latinLnBrk="0" hangingPunct="1">
                        <a:lnSpc>
                          <a:spcPct val="200000"/>
                        </a:lnSpc>
                      </a:pPr>
                      <a:endParaRPr kumimoji="0" lang="tr-TR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latinLnBrk="0" hangingPunct="1">
                        <a:lnSpc>
                          <a:spcPct val="200000"/>
                        </a:lnSpc>
                      </a:pPr>
                      <a:endParaRPr kumimoji="0" lang="tr-TR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latinLnBrk="0" hangingPunct="1">
                        <a:lnSpc>
                          <a:spcPct val="200000"/>
                        </a:lnSpc>
                      </a:pPr>
                      <a:endParaRPr kumimoji="0" lang="tr-TR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latinLnBrk="0" hangingPunct="1">
                        <a:lnSpc>
                          <a:spcPct val="200000"/>
                        </a:lnSpc>
                      </a:pPr>
                      <a:endParaRPr kumimoji="0" lang="tr-TR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10688256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735"/>
    </mc:Choice>
    <mc:Fallback>
      <p:transition spd="slow" advTm="735"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o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70799437"/>
              </p:ext>
            </p:extLst>
          </p:nvPr>
        </p:nvGraphicFramePr>
        <p:xfrm>
          <a:off x="2195736" y="836712"/>
          <a:ext cx="3312368" cy="23762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28092"/>
                <a:gridCol w="828092"/>
                <a:gridCol w="864096"/>
                <a:gridCol w="792088"/>
              </a:tblGrid>
              <a:tr h="792088">
                <a:tc>
                  <a:txBody>
                    <a:bodyPr/>
                    <a:lstStyle/>
                    <a:p>
                      <a:pPr marL="0" algn="ctr" rtl="0" eaLnBrk="1" latinLnBrk="0" hangingPunct="1">
                        <a:lnSpc>
                          <a:spcPct val="200000"/>
                        </a:lnSpc>
                      </a:pPr>
                      <a:r>
                        <a:rPr kumimoji="0" lang="tr-TR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endParaRPr kumimoji="0" lang="tr-TR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latinLnBrk="0" hangingPunct="1">
                        <a:lnSpc>
                          <a:spcPct val="200000"/>
                        </a:lnSpc>
                      </a:pPr>
                      <a:r>
                        <a:rPr kumimoji="0" lang="tr-TR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endParaRPr kumimoji="0" lang="tr-TR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latinLnBrk="0" hangingPunct="1">
                        <a:lnSpc>
                          <a:spcPct val="200000"/>
                        </a:lnSpc>
                      </a:pPr>
                      <a:r>
                        <a:rPr kumimoji="0" lang="tr-TR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  <a:endParaRPr kumimoji="0" lang="tr-TR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latinLnBrk="0" hangingPunct="1">
                        <a:lnSpc>
                          <a:spcPct val="200000"/>
                        </a:lnSpc>
                      </a:pPr>
                      <a:r>
                        <a:rPr kumimoji="0" lang="tr-TR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4</a:t>
                      </a:r>
                      <a:endParaRPr kumimoji="0" lang="tr-TR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FF0000"/>
                    </a:solidFill>
                  </a:tcPr>
                </a:tc>
              </a:tr>
              <a:tr h="792088">
                <a:tc>
                  <a:txBody>
                    <a:bodyPr/>
                    <a:lstStyle/>
                    <a:p>
                      <a:pPr marL="0" algn="ctr" rtl="0" eaLnBrk="1" latinLnBrk="0" hangingPunct="1">
                        <a:lnSpc>
                          <a:spcPct val="200000"/>
                        </a:lnSpc>
                      </a:pPr>
                      <a:r>
                        <a:rPr kumimoji="0" lang="tr-TR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5</a:t>
                      </a:r>
                      <a:endParaRPr kumimoji="0" lang="tr-TR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latinLnBrk="0" hangingPunct="1">
                        <a:lnSpc>
                          <a:spcPct val="200000"/>
                        </a:lnSpc>
                      </a:pPr>
                      <a:r>
                        <a:rPr kumimoji="0" lang="tr-TR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6</a:t>
                      </a:r>
                      <a:endParaRPr kumimoji="0" lang="tr-TR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latinLnBrk="0" hangingPunct="1">
                        <a:lnSpc>
                          <a:spcPct val="200000"/>
                        </a:lnSpc>
                      </a:pPr>
                      <a:r>
                        <a:rPr kumimoji="0" lang="tr-TR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7</a:t>
                      </a:r>
                      <a:endParaRPr kumimoji="0" lang="tr-TR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latinLnBrk="0" hangingPunct="1">
                        <a:lnSpc>
                          <a:spcPct val="200000"/>
                        </a:lnSpc>
                      </a:pPr>
                      <a:endParaRPr kumimoji="0" lang="tr-TR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792088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26893253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863"/>
    </mc:Choice>
    <mc:Fallback>
      <p:transition spd="slow" advTm="863"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o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996355850"/>
              </p:ext>
            </p:extLst>
          </p:nvPr>
        </p:nvGraphicFramePr>
        <p:xfrm>
          <a:off x="2195736" y="836712"/>
          <a:ext cx="3312368" cy="23762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28092"/>
                <a:gridCol w="828092"/>
                <a:gridCol w="864096"/>
                <a:gridCol w="792088"/>
              </a:tblGrid>
              <a:tr h="792088">
                <a:tc>
                  <a:txBody>
                    <a:bodyPr/>
                    <a:lstStyle/>
                    <a:p>
                      <a:pPr marL="0" algn="ctr" rtl="0" eaLnBrk="1" latinLnBrk="0" hangingPunct="1">
                        <a:lnSpc>
                          <a:spcPct val="200000"/>
                        </a:lnSpc>
                      </a:pPr>
                      <a:r>
                        <a:rPr kumimoji="0" lang="tr-TR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endParaRPr kumimoji="0" lang="tr-TR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latinLnBrk="0" hangingPunct="1">
                        <a:lnSpc>
                          <a:spcPct val="200000"/>
                        </a:lnSpc>
                      </a:pPr>
                      <a:r>
                        <a:rPr kumimoji="0" lang="tr-TR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endParaRPr kumimoji="0" lang="tr-TR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latinLnBrk="0" hangingPunct="1">
                        <a:lnSpc>
                          <a:spcPct val="200000"/>
                        </a:lnSpc>
                      </a:pPr>
                      <a:r>
                        <a:rPr kumimoji="0" lang="tr-TR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  <a:endParaRPr kumimoji="0" lang="tr-TR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latinLnBrk="0" hangingPunct="1">
                        <a:lnSpc>
                          <a:spcPct val="200000"/>
                        </a:lnSpc>
                      </a:pPr>
                      <a:r>
                        <a:rPr kumimoji="0" lang="tr-TR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4</a:t>
                      </a:r>
                      <a:endParaRPr kumimoji="0" lang="tr-TR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FF0000"/>
                    </a:solidFill>
                  </a:tcPr>
                </a:tc>
              </a:tr>
              <a:tr h="792088">
                <a:tc>
                  <a:txBody>
                    <a:bodyPr/>
                    <a:lstStyle/>
                    <a:p>
                      <a:pPr marL="0" algn="ctr" rtl="0" eaLnBrk="1" latinLnBrk="0" hangingPunct="1">
                        <a:lnSpc>
                          <a:spcPct val="200000"/>
                        </a:lnSpc>
                      </a:pPr>
                      <a:r>
                        <a:rPr kumimoji="0" lang="tr-TR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5</a:t>
                      </a:r>
                      <a:endParaRPr kumimoji="0" lang="tr-TR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latinLnBrk="0" hangingPunct="1">
                        <a:lnSpc>
                          <a:spcPct val="200000"/>
                        </a:lnSpc>
                      </a:pPr>
                      <a:r>
                        <a:rPr kumimoji="0" lang="tr-TR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6</a:t>
                      </a:r>
                      <a:endParaRPr kumimoji="0" lang="tr-TR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latinLnBrk="0" hangingPunct="1">
                        <a:lnSpc>
                          <a:spcPct val="200000"/>
                        </a:lnSpc>
                      </a:pPr>
                      <a:r>
                        <a:rPr kumimoji="0" lang="tr-TR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7</a:t>
                      </a:r>
                      <a:endParaRPr kumimoji="0" lang="tr-TR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latinLnBrk="0" hangingPunct="1">
                        <a:lnSpc>
                          <a:spcPct val="200000"/>
                        </a:lnSpc>
                      </a:pPr>
                      <a:r>
                        <a:rPr kumimoji="0" lang="tr-TR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8</a:t>
                      </a:r>
                      <a:endParaRPr kumimoji="0" lang="tr-TR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FF0000"/>
                    </a:solidFill>
                  </a:tcPr>
                </a:tc>
              </a:tr>
              <a:tr h="792088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40814764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810"/>
    </mc:Choice>
    <mc:Fallback>
      <p:transition spd="slow" advTm="810"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o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63165367"/>
              </p:ext>
            </p:extLst>
          </p:nvPr>
        </p:nvGraphicFramePr>
        <p:xfrm>
          <a:off x="2195736" y="836712"/>
          <a:ext cx="3312368" cy="23762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28092"/>
                <a:gridCol w="828092"/>
                <a:gridCol w="864096"/>
                <a:gridCol w="792088"/>
              </a:tblGrid>
              <a:tr h="792088">
                <a:tc>
                  <a:txBody>
                    <a:bodyPr/>
                    <a:lstStyle/>
                    <a:p>
                      <a:pPr marL="0" algn="ctr" rtl="0" eaLnBrk="1" latinLnBrk="0" hangingPunct="1">
                        <a:lnSpc>
                          <a:spcPct val="200000"/>
                        </a:lnSpc>
                      </a:pPr>
                      <a:r>
                        <a:rPr kumimoji="0" lang="tr-TR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endParaRPr kumimoji="0" lang="tr-TR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latinLnBrk="0" hangingPunct="1">
                        <a:lnSpc>
                          <a:spcPct val="200000"/>
                        </a:lnSpc>
                      </a:pPr>
                      <a:r>
                        <a:rPr kumimoji="0" lang="tr-TR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endParaRPr kumimoji="0" lang="tr-TR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latinLnBrk="0" hangingPunct="1">
                        <a:lnSpc>
                          <a:spcPct val="200000"/>
                        </a:lnSpc>
                      </a:pPr>
                      <a:r>
                        <a:rPr kumimoji="0" lang="tr-TR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  <a:endParaRPr kumimoji="0" lang="tr-TR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latinLnBrk="0" hangingPunct="1">
                        <a:lnSpc>
                          <a:spcPct val="200000"/>
                        </a:lnSpc>
                      </a:pPr>
                      <a:r>
                        <a:rPr kumimoji="0" lang="tr-TR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4</a:t>
                      </a:r>
                      <a:endParaRPr kumimoji="0" lang="tr-TR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FF0000"/>
                    </a:solidFill>
                  </a:tcPr>
                </a:tc>
              </a:tr>
              <a:tr h="792088">
                <a:tc>
                  <a:txBody>
                    <a:bodyPr/>
                    <a:lstStyle/>
                    <a:p>
                      <a:pPr marL="0" algn="ctr" rtl="0" eaLnBrk="1" latinLnBrk="0" hangingPunct="1">
                        <a:lnSpc>
                          <a:spcPct val="200000"/>
                        </a:lnSpc>
                      </a:pPr>
                      <a:r>
                        <a:rPr kumimoji="0" lang="tr-TR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5</a:t>
                      </a:r>
                      <a:endParaRPr kumimoji="0" lang="tr-TR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latinLnBrk="0" hangingPunct="1">
                        <a:lnSpc>
                          <a:spcPct val="200000"/>
                        </a:lnSpc>
                      </a:pPr>
                      <a:r>
                        <a:rPr kumimoji="0" lang="tr-TR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6</a:t>
                      </a:r>
                      <a:endParaRPr kumimoji="0" lang="tr-TR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latinLnBrk="0" hangingPunct="1">
                        <a:lnSpc>
                          <a:spcPct val="200000"/>
                        </a:lnSpc>
                      </a:pPr>
                      <a:r>
                        <a:rPr kumimoji="0" lang="tr-TR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7</a:t>
                      </a:r>
                      <a:endParaRPr kumimoji="0" lang="tr-TR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latinLnBrk="0" hangingPunct="1">
                        <a:lnSpc>
                          <a:spcPct val="200000"/>
                        </a:lnSpc>
                      </a:pPr>
                      <a:r>
                        <a:rPr kumimoji="0" lang="tr-TR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8</a:t>
                      </a:r>
                      <a:endParaRPr kumimoji="0" lang="tr-TR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FF0000"/>
                    </a:solidFill>
                  </a:tcPr>
                </a:tc>
              </a:tr>
              <a:tr h="792088">
                <a:tc>
                  <a:txBody>
                    <a:bodyPr/>
                    <a:lstStyle/>
                    <a:p>
                      <a:pPr marL="0" algn="ctr" rtl="0" eaLnBrk="1" latinLnBrk="0" hangingPunct="1">
                        <a:lnSpc>
                          <a:spcPct val="200000"/>
                        </a:lnSpc>
                      </a:pPr>
                      <a:r>
                        <a:rPr kumimoji="0" lang="tr-TR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9</a:t>
                      </a:r>
                      <a:endParaRPr kumimoji="0" lang="tr-TR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latinLnBrk="0" hangingPunct="1">
                        <a:lnSpc>
                          <a:spcPct val="200000"/>
                        </a:lnSpc>
                      </a:pPr>
                      <a:endParaRPr kumimoji="0" lang="tr-TR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latinLnBrk="0" hangingPunct="1">
                        <a:lnSpc>
                          <a:spcPct val="200000"/>
                        </a:lnSpc>
                      </a:pPr>
                      <a:endParaRPr kumimoji="0" lang="tr-TR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latinLnBrk="0" hangingPunct="1">
                        <a:lnSpc>
                          <a:spcPct val="200000"/>
                        </a:lnSpc>
                      </a:pPr>
                      <a:endParaRPr kumimoji="0" lang="tr-TR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21148911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1075"/>
    </mc:Choice>
    <mc:Fallback>
      <p:transition spd="slow" advTm="1075"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o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463590120"/>
              </p:ext>
            </p:extLst>
          </p:nvPr>
        </p:nvGraphicFramePr>
        <p:xfrm>
          <a:off x="2195736" y="836712"/>
          <a:ext cx="3312368" cy="23762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28092"/>
                <a:gridCol w="828092"/>
                <a:gridCol w="864096"/>
                <a:gridCol w="792088"/>
              </a:tblGrid>
              <a:tr h="792088">
                <a:tc>
                  <a:txBody>
                    <a:bodyPr/>
                    <a:lstStyle/>
                    <a:p>
                      <a:pPr marL="0" algn="ctr" rtl="0" eaLnBrk="1" latinLnBrk="0" hangingPunct="1">
                        <a:lnSpc>
                          <a:spcPct val="200000"/>
                        </a:lnSpc>
                      </a:pPr>
                      <a:r>
                        <a:rPr kumimoji="0" lang="tr-TR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endParaRPr kumimoji="0" lang="tr-TR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latinLnBrk="0" hangingPunct="1">
                        <a:lnSpc>
                          <a:spcPct val="200000"/>
                        </a:lnSpc>
                      </a:pPr>
                      <a:r>
                        <a:rPr kumimoji="0" lang="tr-TR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endParaRPr kumimoji="0" lang="tr-TR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latinLnBrk="0" hangingPunct="1">
                        <a:lnSpc>
                          <a:spcPct val="200000"/>
                        </a:lnSpc>
                      </a:pPr>
                      <a:r>
                        <a:rPr kumimoji="0" lang="tr-TR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  <a:endParaRPr kumimoji="0" lang="tr-TR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latinLnBrk="0" hangingPunct="1">
                        <a:lnSpc>
                          <a:spcPct val="200000"/>
                        </a:lnSpc>
                      </a:pPr>
                      <a:r>
                        <a:rPr kumimoji="0" lang="tr-TR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4</a:t>
                      </a:r>
                      <a:endParaRPr kumimoji="0" lang="tr-TR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FF0000"/>
                    </a:solidFill>
                  </a:tcPr>
                </a:tc>
              </a:tr>
              <a:tr h="792088">
                <a:tc>
                  <a:txBody>
                    <a:bodyPr/>
                    <a:lstStyle/>
                    <a:p>
                      <a:pPr marL="0" algn="ctr" rtl="0" eaLnBrk="1" latinLnBrk="0" hangingPunct="1">
                        <a:lnSpc>
                          <a:spcPct val="200000"/>
                        </a:lnSpc>
                      </a:pPr>
                      <a:r>
                        <a:rPr kumimoji="0" lang="tr-TR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5</a:t>
                      </a:r>
                      <a:endParaRPr kumimoji="0" lang="tr-TR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latinLnBrk="0" hangingPunct="1">
                        <a:lnSpc>
                          <a:spcPct val="200000"/>
                        </a:lnSpc>
                      </a:pPr>
                      <a:r>
                        <a:rPr kumimoji="0" lang="tr-TR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6</a:t>
                      </a:r>
                      <a:endParaRPr kumimoji="0" lang="tr-TR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latinLnBrk="0" hangingPunct="1">
                        <a:lnSpc>
                          <a:spcPct val="200000"/>
                        </a:lnSpc>
                      </a:pPr>
                      <a:r>
                        <a:rPr kumimoji="0" lang="tr-TR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7</a:t>
                      </a:r>
                      <a:endParaRPr kumimoji="0" lang="tr-TR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latinLnBrk="0" hangingPunct="1">
                        <a:lnSpc>
                          <a:spcPct val="200000"/>
                        </a:lnSpc>
                      </a:pPr>
                      <a:r>
                        <a:rPr kumimoji="0" lang="tr-TR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8</a:t>
                      </a:r>
                      <a:endParaRPr kumimoji="0" lang="tr-TR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FF0000"/>
                    </a:solidFill>
                  </a:tcPr>
                </a:tc>
              </a:tr>
              <a:tr h="792088">
                <a:tc>
                  <a:txBody>
                    <a:bodyPr/>
                    <a:lstStyle/>
                    <a:p>
                      <a:pPr marL="0" algn="ctr" rtl="0" eaLnBrk="1" latinLnBrk="0" hangingPunct="1">
                        <a:lnSpc>
                          <a:spcPct val="200000"/>
                        </a:lnSpc>
                      </a:pPr>
                      <a:r>
                        <a:rPr kumimoji="0" lang="tr-TR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9</a:t>
                      </a:r>
                      <a:endParaRPr kumimoji="0" lang="tr-TR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latinLnBrk="0" hangingPunct="1">
                        <a:lnSpc>
                          <a:spcPct val="200000"/>
                        </a:lnSpc>
                      </a:pPr>
                      <a:r>
                        <a:rPr kumimoji="0" lang="tr-TR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10</a:t>
                      </a:r>
                      <a:endParaRPr kumimoji="0" lang="tr-TR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latinLnBrk="0" hangingPunct="1">
                        <a:lnSpc>
                          <a:spcPct val="200000"/>
                        </a:lnSpc>
                      </a:pPr>
                      <a:endParaRPr kumimoji="0" lang="tr-TR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latinLnBrk="0" hangingPunct="1">
                        <a:lnSpc>
                          <a:spcPct val="200000"/>
                        </a:lnSpc>
                      </a:pPr>
                      <a:endParaRPr kumimoji="0" lang="tr-TR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13530410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787"/>
    </mc:Choice>
    <mc:Fallback>
      <p:transition spd="slow" advTm="787"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o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337248366"/>
              </p:ext>
            </p:extLst>
          </p:nvPr>
        </p:nvGraphicFramePr>
        <p:xfrm>
          <a:off x="2195736" y="836712"/>
          <a:ext cx="3312368" cy="23762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28092"/>
                <a:gridCol w="828092"/>
                <a:gridCol w="864096"/>
                <a:gridCol w="792088"/>
              </a:tblGrid>
              <a:tr h="792088">
                <a:tc>
                  <a:txBody>
                    <a:bodyPr/>
                    <a:lstStyle/>
                    <a:p>
                      <a:pPr marL="0" algn="ctr" rtl="0" eaLnBrk="1" latinLnBrk="0" hangingPunct="1">
                        <a:lnSpc>
                          <a:spcPct val="200000"/>
                        </a:lnSpc>
                      </a:pPr>
                      <a:r>
                        <a:rPr kumimoji="0" lang="tr-TR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endParaRPr kumimoji="0" lang="tr-TR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latinLnBrk="0" hangingPunct="1">
                        <a:lnSpc>
                          <a:spcPct val="200000"/>
                        </a:lnSpc>
                      </a:pPr>
                      <a:r>
                        <a:rPr kumimoji="0" lang="tr-TR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endParaRPr kumimoji="0" lang="tr-TR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latinLnBrk="0" hangingPunct="1">
                        <a:lnSpc>
                          <a:spcPct val="200000"/>
                        </a:lnSpc>
                      </a:pPr>
                      <a:r>
                        <a:rPr kumimoji="0" lang="tr-TR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  <a:endParaRPr kumimoji="0" lang="tr-TR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latinLnBrk="0" hangingPunct="1">
                        <a:lnSpc>
                          <a:spcPct val="200000"/>
                        </a:lnSpc>
                      </a:pPr>
                      <a:r>
                        <a:rPr kumimoji="0" lang="tr-TR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4</a:t>
                      </a:r>
                      <a:endParaRPr kumimoji="0" lang="tr-TR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FF0000"/>
                    </a:solidFill>
                  </a:tcPr>
                </a:tc>
              </a:tr>
              <a:tr h="792088">
                <a:tc>
                  <a:txBody>
                    <a:bodyPr/>
                    <a:lstStyle/>
                    <a:p>
                      <a:pPr marL="0" algn="ctr" rtl="0" eaLnBrk="1" latinLnBrk="0" hangingPunct="1">
                        <a:lnSpc>
                          <a:spcPct val="200000"/>
                        </a:lnSpc>
                      </a:pPr>
                      <a:r>
                        <a:rPr kumimoji="0" lang="tr-TR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5</a:t>
                      </a:r>
                      <a:endParaRPr kumimoji="0" lang="tr-TR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latinLnBrk="0" hangingPunct="1">
                        <a:lnSpc>
                          <a:spcPct val="200000"/>
                        </a:lnSpc>
                      </a:pPr>
                      <a:r>
                        <a:rPr kumimoji="0" lang="tr-TR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6</a:t>
                      </a:r>
                      <a:endParaRPr kumimoji="0" lang="tr-TR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latinLnBrk="0" hangingPunct="1">
                        <a:lnSpc>
                          <a:spcPct val="200000"/>
                        </a:lnSpc>
                      </a:pPr>
                      <a:r>
                        <a:rPr kumimoji="0" lang="tr-TR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7</a:t>
                      </a:r>
                      <a:endParaRPr kumimoji="0" lang="tr-TR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latinLnBrk="0" hangingPunct="1">
                        <a:lnSpc>
                          <a:spcPct val="200000"/>
                        </a:lnSpc>
                      </a:pPr>
                      <a:r>
                        <a:rPr kumimoji="0" lang="tr-TR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8</a:t>
                      </a:r>
                      <a:endParaRPr kumimoji="0" lang="tr-TR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FF0000"/>
                    </a:solidFill>
                  </a:tcPr>
                </a:tc>
              </a:tr>
              <a:tr h="792088">
                <a:tc>
                  <a:txBody>
                    <a:bodyPr/>
                    <a:lstStyle/>
                    <a:p>
                      <a:pPr marL="0" algn="ctr" rtl="0" eaLnBrk="1" latinLnBrk="0" hangingPunct="1">
                        <a:lnSpc>
                          <a:spcPct val="200000"/>
                        </a:lnSpc>
                      </a:pPr>
                      <a:r>
                        <a:rPr kumimoji="0" lang="tr-TR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9</a:t>
                      </a:r>
                      <a:endParaRPr kumimoji="0" lang="tr-TR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latinLnBrk="0" hangingPunct="1">
                        <a:lnSpc>
                          <a:spcPct val="200000"/>
                        </a:lnSpc>
                      </a:pPr>
                      <a:r>
                        <a:rPr kumimoji="0" lang="tr-TR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10</a:t>
                      </a:r>
                      <a:endParaRPr kumimoji="0" lang="tr-TR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latinLnBrk="0" hangingPunct="1">
                        <a:lnSpc>
                          <a:spcPct val="200000"/>
                        </a:lnSpc>
                      </a:pPr>
                      <a:r>
                        <a:rPr kumimoji="0" lang="tr-TR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11</a:t>
                      </a:r>
                      <a:endParaRPr kumimoji="0" lang="tr-TR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latinLnBrk="0" hangingPunct="1">
                        <a:lnSpc>
                          <a:spcPct val="200000"/>
                        </a:lnSpc>
                      </a:pPr>
                      <a:endParaRPr kumimoji="0" lang="tr-TR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13521430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893"/>
    </mc:Choice>
    <mc:Fallback>
      <p:transition spd="slow" advTm="893"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o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27874679"/>
              </p:ext>
            </p:extLst>
          </p:nvPr>
        </p:nvGraphicFramePr>
        <p:xfrm>
          <a:off x="2195736" y="836712"/>
          <a:ext cx="3312368" cy="23760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28092"/>
                <a:gridCol w="828092"/>
                <a:gridCol w="864096"/>
                <a:gridCol w="792088"/>
              </a:tblGrid>
              <a:tr h="792088">
                <a:tc>
                  <a:txBody>
                    <a:bodyPr/>
                    <a:lstStyle/>
                    <a:p>
                      <a:pPr marL="0" algn="ctr" rtl="0" eaLnBrk="1" latinLnBrk="0" hangingPunct="1">
                        <a:lnSpc>
                          <a:spcPct val="200000"/>
                        </a:lnSpc>
                      </a:pPr>
                      <a:r>
                        <a:rPr kumimoji="0" lang="tr-TR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endParaRPr kumimoji="0" lang="tr-TR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latinLnBrk="0" hangingPunct="1">
                        <a:lnSpc>
                          <a:spcPct val="200000"/>
                        </a:lnSpc>
                      </a:pPr>
                      <a:r>
                        <a:rPr kumimoji="0" lang="tr-TR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endParaRPr kumimoji="0" lang="tr-TR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latinLnBrk="0" hangingPunct="1">
                        <a:lnSpc>
                          <a:spcPct val="200000"/>
                        </a:lnSpc>
                      </a:pPr>
                      <a:r>
                        <a:rPr kumimoji="0" lang="tr-TR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  <a:endParaRPr kumimoji="0" lang="tr-TR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latinLnBrk="0" hangingPunct="1">
                        <a:lnSpc>
                          <a:spcPct val="200000"/>
                        </a:lnSpc>
                      </a:pPr>
                      <a:r>
                        <a:rPr kumimoji="0" lang="tr-TR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4</a:t>
                      </a:r>
                      <a:endParaRPr kumimoji="0" lang="tr-TR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FF0000"/>
                    </a:solidFill>
                  </a:tcPr>
                </a:tc>
              </a:tr>
              <a:tr h="792000">
                <a:tc>
                  <a:txBody>
                    <a:bodyPr/>
                    <a:lstStyle/>
                    <a:p>
                      <a:pPr marL="0" algn="ctr" rtl="0" eaLnBrk="1" latinLnBrk="0" hangingPunct="1">
                        <a:lnSpc>
                          <a:spcPct val="200000"/>
                        </a:lnSpc>
                      </a:pPr>
                      <a:r>
                        <a:rPr kumimoji="0" lang="tr-TR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5</a:t>
                      </a:r>
                      <a:endParaRPr kumimoji="0" lang="tr-TR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latinLnBrk="0" hangingPunct="1">
                        <a:lnSpc>
                          <a:spcPct val="200000"/>
                        </a:lnSpc>
                      </a:pPr>
                      <a:r>
                        <a:rPr kumimoji="0" lang="tr-TR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6</a:t>
                      </a:r>
                      <a:endParaRPr kumimoji="0" lang="tr-TR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latinLnBrk="0" hangingPunct="1">
                        <a:lnSpc>
                          <a:spcPct val="200000"/>
                        </a:lnSpc>
                      </a:pPr>
                      <a:r>
                        <a:rPr kumimoji="0" lang="tr-TR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7</a:t>
                      </a:r>
                      <a:endParaRPr kumimoji="0" lang="tr-TR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latinLnBrk="0" hangingPunct="1">
                        <a:lnSpc>
                          <a:spcPct val="200000"/>
                        </a:lnSpc>
                      </a:pPr>
                      <a:r>
                        <a:rPr kumimoji="0" lang="tr-TR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8</a:t>
                      </a:r>
                      <a:endParaRPr kumimoji="0" lang="tr-TR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FF0000"/>
                    </a:solidFill>
                  </a:tcPr>
                </a:tc>
              </a:tr>
              <a:tr h="792000">
                <a:tc>
                  <a:txBody>
                    <a:bodyPr/>
                    <a:lstStyle/>
                    <a:p>
                      <a:pPr marL="0" algn="ctr" rtl="0" eaLnBrk="1" latinLnBrk="0" hangingPunct="1">
                        <a:lnSpc>
                          <a:spcPct val="200000"/>
                        </a:lnSpc>
                      </a:pPr>
                      <a:r>
                        <a:rPr kumimoji="0" lang="tr-TR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9</a:t>
                      </a:r>
                      <a:endParaRPr kumimoji="0" lang="tr-TR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latinLnBrk="0" hangingPunct="1">
                        <a:lnSpc>
                          <a:spcPct val="200000"/>
                        </a:lnSpc>
                      </a:pPr>
                      <a:r>
                        <a:rPr kumimoji="0" lang="tr-TR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10</a:t>
                      </a:r>
                      <a:endParaRPr kumimoji="0" lang="tr-TR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latinLnBrk="0" hangingPunct="1">
                        <a:lnSpc>
                          <a:spcPct val="200000"/>
                        </a:lnSpc>
                      </a:pPr>
                      <a:r>
                        <a:rPr kumimoji="0" lang="tr-TR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11</a:t>
                      </a:r>
                      <a:endParaRPr kumimoji="0" lang="tr-TR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latinLnBrk="0" hangingPunct="1">
                        <a:lnSpc>
                          <a:spcPct val="200000"/>
                        </a:lnSpc>
                      </a:pPr>
                      <a:r>
                        <a:rPr kumimoji="0" lang="tr-TR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12</a:t>
                      </a:r>
                      <a:endParaRPr kumimoji="0" lang="tr-TR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FF0000"/>
                    </a:solidFill>
                  </a:tcPr>
                </a:tc>
              </a:tr>
            </a:tbl>
          </a:graphicData>
        </a:graphic>
      </p:graphicFrame>
      <p:sp>
        <p:nvSpPr>
          <p:cNvPr id="6" name="Metin kutusu 5"/>
          <p:cNvSpPr txBox="1"/>
          <p:nvPr/>
        </p:nvSpPr>
        <p:spPr>
          <a:xfrm>
            <a:off x="2987824" y="4854050"/>
            <a:ext cx="20377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/>
              <a:t>12 birim kare kare</a:t>
            </a:r>
            <a:endParaRPr lang="tr-TR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xmlns="" val="19847222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6240"/>
    </mc:Choice>
    <mc:Fallback>
      <p:transition spd="slow" advTm="624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o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806069590"/>
              </p:ext>
            </p:extLst>
          </p:nvPr>
        </p:nvGraphicFramePr>
        <p:xfrm>
          <a:off x="1907703" y="2519582"/>
          <a:ext cx="3312368" cy="23760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28092"/>
                <a:gridCol w="828092"/>
                <a:gridCol w="864096"/>
                <a:gridCol w="792088"/>
              </a:tblGrid>
              <a:tr h="792088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</a:tr>
              <a:tr h="792000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</a:tr>
              <a:tr h="792000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</a:tr>
            </a:tbl>
          </a:graphicData>
        </a:graphic>
      </p:graphicFrame>
      <p:sp>
        <p:nvSpPr>
          <p:cNvPr id="5" name="Sol Ayraç 4"/>
          <p:cNvSpPr/>
          <p:nvPr/>
        </p:nvSpPr>
        <p:spPr>
          <a:xfrm rot="10800000">
            <a:off x="5364087" y="2519580"/>
            <a:ext cx="758788" cy="2421587"/>
          </a:xfrm>
          <a:prstGeom prst="leftBrace">
            <a:avLst>
              <a:gd name="adj1" fmla="val 23827"/>
              <a:gd name="adj2" fmla="val 50000"/>
            </a:avLst>
          </a:prstGeom>
          <a:ln>
            <a:solidFill>
              <a:srgbClr val="FFFF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Dikdörtgen 5"/>
          <p:cNvSpPr/>
          <p:nvPr/>
        </p:nvSpPr>
        <p:spPr>
          <a:xfrm>
            <a:off x="6122875" y="3068653"/>
            <a:ext cx="2448272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0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3 birim kare</a:t>
            </a:r>
            <a:endParaRPr lang="tr-TR" sz="40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00"/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7" name="Sol Ayraç 6"/>
          <p:cNvSpPr/>
          <p:nvPr/>
        </p:nvSpPr>
        <p:spPr>
          <a:xfrm rot="5400000">
            <a:off x="3184492" y="444609"/>
            <a:ext cx="758788" cy="3168351"/>
          </a:xfrm>
          <a:prstGeom prst="leftBrace">
            <a:avLst>
              <a:gd name="adj1" fmla="val 36153"/>
              <a:gd name="adj2" fmla="val 50000"/>
            </a:avLst>
          </a:prstGeom>
          <a:ln>
            <a:solidFill>
              <a:srgbClr val="FFFF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Dikdörtgen 7"/>
          <p:cNvSpPr/>
          <p:nvPr/>
        </p:nvSpPr>
        <p:spPr>
          <a:xfrm>
            <a:off x="1691680" y="985083"/>
            <a:ext cx="5223227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0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4 birim kare</a:t>
            </a:r>
            <a:endParaRPr lang="tr-TR" sz="40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00"/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9" name="Metin kutusu 8"/>
          <p:cNvSpPr txBox="1"/>
          <p:nvPr/>
        </p:nvSpPr>
        <p:spPr>
          <a:xfrm>
            <a:off x="2045377" y="5878698"/>
            <a:ext cx="349326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dirty="0" smtClean="0"/>
              <a:t>4 x 3  = 12 birim kare</a:t>
            </a:r>
            <a:endParaRPr lang="tr-TR" sz="2800" dirty="0"/>
          </a:p>
        </p:txBody>
      </p:sp>
      <p:sp>
        <p:nvSpPr>
          <p:cNvPr id="2" name="Metin kutusu 1"/>
          <p:cNvSpPr txBox="1"/>
          <p:nvPr/>
        </p:nvSpPr>
        <p:spPr>
          <a:xfrm>
            <a:off x="1475656" y="400308"/>
            <a:ext cx="509787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3200" dirty="0" smtClean="0">
                <a:solidFill>
                  <a:srgbClr val="C00000"/>
                </a:solidFill>
              </a:rPr>
              <a:t>KISA YOLDAN BULALIM</a:t>
            </a:r>
            <a:endParaRPr lang="tr-TR" sz="3200" dirty="0">
              <a:solidFill>
                <a:srgbClr val="C0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xmlns="" val="32908188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10641"/>
    </mc:Choice>
    <mc:Fallback>
      <p:transition spd="slow" advTm="1064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  <p:bldP spid="7" grpId="0" animBg="1"/>
      <p:bldP spid="8" grpId="0"/>
      <p:bldP spid="9" grpId="0"/>
      <p:bldP spid="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o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126195135"/>
              </p:ext>
            </p:extLst>
          </p:nvPr>
        </p:nvGraphicFramePr>
        <p:xfrm>
          <a:off x="3275856" y="1988840"/>
          <a:ext cx="2160000" cy="2520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2000"/>
                <a:gridCol w="432000"/>
                <a:gridCol w="432000"/>
                <a:gridCol w="432000"/>
                <a:gridCol w="432000"/>
              </a:tblGrid>
              <a:tr h="420000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12700" cmpd="sng">
                      <a:noFill/>
                    </a:lnL>
                    <a:lnT w="12700" cmpd="sng">
                      <a:noFill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R w="12700" cmpd="sng">
                      <a:noFill/>
                    </a:lnR>
                    <a:lnT w="12700" cmpd="sng">
                      <a:noFill/>
                    </a:lnT>
                    <a:noFill/>
                  </a:tcPr>
                </a:tc>
              </a:tr>
              <a:tr h="420000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noFill/>
                  </a:tcPr>
                </a:tc>
              </a:tr>
              <a:tr h="420000">
                <a:tc>
                  <a:txBody>
                    <a:bodyPr/>
                    <a:lstStyle/>
                    <a:p>
                      <a:endParaRPr lang="tr-TR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noFill/>
                  </a:tcPr>
                </a:tc>
              </a:tr>
              <a:tr h="420000">
                <a:tc>
                  <a:txBody>
                    <a:bodyPr/>
                    <a:lstStyle/>
                    <a:p>
                      <a:endParaRPr lang="tr-TR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noFill/>
                  </a:tcPr>
                </a:tc>
              </a:tr>
              <a:tr h="420000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noFill/>
                  </a:tcPr>
                </a:tc>
              </a:tr>
              <a:tr h="420000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12700" cmpd="sng">
                      <a:noFill/>
                    </a:lnL>
                    <a:lnB w="12700" cmpd="sng"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R w="12700" cmpd="sng">
                      <a:noFill/>
                    </a:lnR>
                    <a:lnB w="12700" cmpd="sng">
                      <a:noFill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6" name="Metin kutusu 5"/>
          <p:cNvSpPr txBox="1"/>
          <p:nvPr/>
        </p:nvSpPr>
        <p:spPr>
          <a:xfrm>
            <a:off x="1619672" y="836712"/>
            <a:ext cx="63802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/>
              <a:t>Aşağıdaki şeklin kaç tane birim kareden oluştuğunu bulalım</a:t>
            </a:r>
            <a:endParaRPr lang="tr-TR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xmlns="" val="25378440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5736"/>
    </mc:Choice>
    <mc:Fallback>
      <p:transition spd="slow" advTm="573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o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475400831"/>
              </p:ext>
            </p:extLst>
          </p:nvPr>
        </p:nvGraphicFramePr>
        <p:xfrm>
          <a:off x="3275856" y="1988840"/>
          <a:ext cx="2160001" cy="2520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2000"/>
                <a:gridCol w="432096"/>
                <a:gridCol w="431905"/>
                <a:gridCol w="432000"/>
                <a:gridCol w="432000"/>
              </a:tblGrid>
              <a:tr h="420000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12700" cmpd="sng">
                      <a:noFill/>
                    </a:lnL>
                    <a:lnT w="12700" cmpd="sng">
                      <a:noFill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R w="12700" cmpd="sng">
                      <a:noFill/>
                    </a:lnR>
                    <a:lnT w="12700" cmpd="sng">
                      <a:noFill/>
                    </a:lnT>
                    <a:noFill/>
                  </a:tcPr>
                </a:tc>
              </a:tr>
              <a:tr h="420000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noFill/>
                  </a:tcPr>
                </a:tc>
              </a:tr>
              <a:tr h="420000">
                <a:tc>
                  <a:txBody>
                    <a:bodyPr/>
                    <a:lstStyle/>
                    <a:p>
                      <a:endParaRPr lang="tr-TR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noFill/>
                  </a:tcPr>
                </a:tc>
              </a:tr>
              <a:tr h="420000">
                <a:tc>
                  <a:txBody>
                    <a:bodyPr/>
                    <a:lstStyle/>
                    <a:p>
                      <a:endParaRPr lang="tr-TR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noFill/>
                  </a:tcPr>
                </a:tc>
              </a:tr>
              <a:tr h="420000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noFill/>
                  </a:tcPr>
                </a:tc>
              </a:tr>
              <a:tr h="420000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12700" cmpd="sng">
                      <a:noFill/>
                    </a:lnL>
                    <a:lnB w="12700" cmpd="sng"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R w="12700" cmpd="sng">
                      <a:noFill/>
                    </a:lnR>
                    <a:lnB w="12700" cmpd="sng">
                      <a:noFill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2" name="Metin kutusu 1"/>
          <p:cNvSpPr txBox="1"/>
          <p:nvPr/>
        </p:nvSpPr>
        <p:spPr>
          <a:xfrm>
            <a:off x="5959147" y="1854408"/>
            <a:ext cx="3642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 smtClean="0"/>
              <a:t>3</a:t>
            </a:r>
            <a:endParaRPr lang="tr-TR" sz="2800" b="1" dirty="0"/>
          </a:p>
        </p:txBody>
      </p:sp>
    </p:spTree>
    <p:extLst>
      <p:ext uri="{BB962C8B-B14F-4D97-AF65-F5344CB8AC3E}">
        <p14:creationId xmlns:p14="http://schemas.microsoft.com/office/powerpoint/2010/main" xmlns="" val="23488263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1840"/>
    </mc:Choice>
    <mc:Fallback>
      <p:transition spd="slow" advTm="1840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539552" y="1628800"/>
            <a:ext cx="8229600" cy="1143000"/>
          </a:xfr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/>
          <a:lstStyle/>
          <a:p>
            <a:r>
              <a:rPr lang="tr-TR" dirty="0" smtClean="0">
                <a:solidFill>
                  <a:srgbClr val="FF0000"/>
                </a:solidFill>
              </a:rPr>
              <a:t>Alan, </a:t>
            </a:r>
            <a:r>
              <a:rPr lang="tr-TR" dirty="0" smtClean="0">
                <a:solidFill>
                  <a:srgbClr val="FFFF00"/>
                </a:solidFill>
              </a:rPr>
              <a:t>birim kare </a:t>
            </a:r>
            <a:r>
              <a:rPr lang="tr-TR" dirty="0" smtClean="0">
                <a:solidFill>
                  <a:srgbClr val="FF0000"/>
                </a:solidFill>
              </a:rPr>
              <a:t>ile ölçülür.</a:t>
            </a:r>
            <a:endParaRPr lang="tr-TR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855340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o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57231668"/>
              </p:ext>
            </p:extLst>
          </p:nvPr>
        </p:nvGraphicFramePr>
        <p:xfrm>
          <a:off x="3275856" y="1988840"/>
          <a:ext cx="2160001" cy="2520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2000"/>
                <a:gridCol w="432096"/>
                <a:gridCol w="431905"/>
                <a:gridCol w="432000"/>
                <a:gridCol w="432000"/>
              </a:tblGrid>
              <a:tr h="420000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12700" cmpd="sng">
                      <a:noFill/>
                    </a:lnL>
                    <a:lnT w="12700" cmpd="sng">
                      <a:noFill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R w="12700" cmpd="sng">
                      <a:noFill/>
                    </a:lnR>
                    <a:lnT w="12700" cmpd="sng">
                      <a:noFill/>
                    </a:lnT>
                    <a:noFill/>
                  </a:tcPr>
                </a:tc>
              </a:tr>
              <a:tr h="420000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</a:tr>
              <a:tr h="420000">
                <a:tc>
                  <a:txBody>
                    <a:bodyPr/>
                    <a:lstStyle/>
                    <a:p>
                      <a:endParaRPr lang="tr-TR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noFill/>
                  </a:tcPr>
                </a:tc>
              </a:tr>
              <a:tr h="420000">
                <a:tc>
                  <a:txBody>
                    <a:bodyPr/>
                    <a:lstStyle/>
                    <a:p>
                      <a:endParaRPr lang="tr-TR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noFill/>
                  </a:tcPr>
                </a:tc>
              </a:tr>
              <a:tr h="420000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noFill/>
                  </a:tcPr>
                </a:tc>
              </a:tr>
              <a:tr h="420000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12700" cmpd="sng">
                      <a:noFill/>
                    </a:lnL>
                    <a:lnB w="12700" cmpd="sng"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R w="12700" cmpd="sng">
                      <a:noFill/>
                    </a:lnR>
                    <a:lnB w="12700" cmpd="sng">
                      <a:noFill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2" name="Metin kutusu 1"/>
          <p:cNvSpPr txBox="1"/>
          <p:nvPr/>
        </p:nvSpPr>
        <p:spPr>
          <a:xfrm>
            <a:off x="5959147" y="1854408"/>
            <a:ext cx="3642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 smtClean="0"/>
              <a:t>3</a:t>
            </a:r>
            <a:endParaRPr lang="tr-TR" sz="2800" b="1" dirty="0"/>
          </a:p>
        </p:txBody>
      </p:sp>
      <p:sp>
        <p:nvSpPr>
          <p:cNvPr id="5" name="Metin kutusu 4"/>
          <p:cNvSpPr txBox="1"/>
          <p:nvPr/>
        </p:nvSpPr>
        <p:spPr>
          <a:xfrm>
            <a:off x="6005521" y="2317183"/>
            <a:ext cx="3642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 smtClean="0"/>
              <a:t>5</a:t>
            </a:r>
            <a:endParaRPr lang="tr-TR" sz="2800" b="1" dirty="0"/>
          </a:p>
        </p:txBody>
      </p:sp>
    </p:spTree>
    <p:extLst>
      <p:ext uri="{BB962C8B-B14F-4D97-AF65-F5344CB8AC3E}">
        <p14:creationId xmlns:p14="http://schemas.microsoft.com/office/powerpoint/2010/main" xmlns="" val="3045306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1991"/>
    </mc:Choice>
    <mc:Fallback>
      <p:transition spd="slow" advTm="1991"/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o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879104649"/>
              </p:ext>
            </p:extLst>
          </p:nvPr>
        </p:nvGraphicFramePr>
        <p:xfrm>
          <a:off x="3275856" y="1988840"/>
          <a:ext cx="2160001" cy="2520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2000"/>
                <a:gridCol w="432096"/>
                <a:gridCol w="431905"/>
                <a:gridCol w="432000"/>
                <a:gridCol w="432000"/>
              </a:tblGrid>
              <a:tr h="420000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12700" cmpd="sng">
                      <a:noFill/>
                    </a:lnL>
                    <a:lnT w="12700" cmpd="sng">
                      <a:noFill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R w="12700" cmpd="sng">
                      <a:noFill/>
                    </a:lnR>
                    <a:lnT w="12700" cmpd="sng">
                      <a:noFill/>
                    </a:lnT>
                    <a:noFill/>
                  </a:tcPr>
                </a:tc>
              </a:tr>
              <a:tr h="420000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</a:tr>
              <a:tr h="420000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</a:tr>
              <a:tr h="420000">
                <a:tc>
                  <a:txBody>
                    <a:bodyPr/>
                    <a:lstStyle/>
                    <a:p>
                      <a:endParaRPr lang="tr-TR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noFill/>
                  </a:tcPr>
                </a:tc>
              </a:tr>
              <a:tr h="420000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noFill/>
                  </a:tcPr>
                </a:tc>
              </a:tr>
              <a:tr h="420000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12700" cmpd="sng">
                      <a:noFill/>
                    </a:lnL>
                    <a:lnB w="12700" cmpd="sng"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R w="12700" cmpd="sng">
                      <a:noFill/>
                    </a:lnR>
                    <a:lnB w="12700" cmpd="sng">
                      <a:noFill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2" name="Metin kutusu 1"/>
          <p:cNvSpPr txBox="1"/>
          <p:nvPr/>
        </p:nvSpPr>
        <p:spPr>
          <a:xfrm>
            <a:off x="5959147" y="1854408"/>
            <a:ext cx="3642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 smtClean="0"/>
              <a:t>3</a:t>
            </a:r>
            <a:endParaRPr lang="tr-TR" sz="2800" b="1" dirty="0"/>
          </a:p>
        </p:txBody>
      </p:sp>
      <p:sp>
        <p:nvSpPr>
          <p:cNvPr id="5" name="Metin kutusu 4"/>
          <p:cNvSpPr txBox="1"/>
          <p:nvPr/>
        </p:nvSpPr>
        <p:spPr>
          <a:xfrm>
            <a:off x="6005521" y="2317183"/>
            <a:ext cx="3642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 smtClean="0"/>
              <a:t>5</a:t>
            </a:r>
            <a:endParaRPr lang="tr-TR" sz="2800" b="1" dirty="0"/>
          </a:p>
        </p:txBody>
      </p:sp>
      <p:sp>
        <p:nvSpPr>
          <p:cNvPr id="7" name="Metin kutusu 6"/>
          <p:cNvSpPr txBox="1"/>
          <p:nvPr/>
        </p:nvSpPr>
        <p:spPr>
          <a:xfrm>
            <a:off x="6012544" y="2731193"/>
            <a:ext cx="3642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 smtClean="0"/>
              <a:t>5</a:t>
            </a:r>
            <a:endParaRPr lang="tr-TR" sz="2800" b="1" dirty="0"/>
          </a:p>
        </p:txBody>
      </p:sp>
    </p:spTree>
    <p:extLst>
      <p:ext uri="{BB962C8B-B14F-4D97-AF65-F5344CB8AC3E}">
        <p14:creationId xmlns:p14="http://schemas.microsoft.com/office/powerpoint/2010/main" xmlns="" val="25347476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2461"/>
    </mc:Choice>
    <mc:Fallback>
      <p:transition spd="slow" advTm="2461"/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o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67316668"/>
              </p:ext>
            </p:extLst>
          </p:nvPr>
        </p:nvGraphicFramePr>
        <p:xfrm>
          <a:off x="3275856" y="1988840"/>
          <a:ext cx="2160001" cy="2520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2000"/>
                <a:gridCol w="432096"/>
                <a:gridCol w="431905"/>
                <a:gridCol w="432000"/>
                <a:gridCol w="432000"/>
              </a:tblGrid>
              <a:tr h="420000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12700" cmpd="sng">
                      <a:noFill/>
                    </a:lnL>
                    <a:lnT w="12700" cmpd="sng">
                      <a:noFill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R w="12700" cmpd="sng">
                      <a:noFill/>
                    </a:lnR>
                    <a:lnT w="12700" cmpd="sng">
                      <a:noFill/>
                    </a:lnT>
                    <a:noFill/>
                  </a:tcPr>
                </a:tc>
              </a:tr>
              <a:tr h="420000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</a:tr>
              <a:tr h="420000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</a:tr>
              <a:tr h="420000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</a:tr>
              <a:tr h="420000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noFill/>
                  </a:tcPr>
                </a:tc>
              </a:tr>
              <a:tr h="420000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12700" cmpd="sng">
                      <a:noFill/>
                    </a:lnL>
                    <a:lnB w="12700" cmpd="sng"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R w="12700" cmpd="sng">
                      <a:noFill/>
                    </a:lnR>
                    <a:lnB w="12700" cmpd="sng">
                      <a:noFill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2" name="Metin kutusu 1"/>
          <p:cNvSpPr txBox="1"/>
          <p:nvPr/>
        </p:nvSpPr>
        <p:spPr>
          <a:xfrm>
            <a:off x="5959147" y="1854408"/>
            <a:ext cx="3642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 smtClean="0"/>
              <a:t>3</a:t>
            </a:r>
            <a:endParaRPr lang="tr-TR" sz="2800" b="1" dirty="0"/>
          </a:p>
        </p:txBody>
      </p:sp>
      <p:sp>
        <p:nvSpPr>
          <p:cNvPr id="5" name="Metin kutusu 4"/>
          <p:cNvSpPr txBox="1"/>
          <p:nvPr/>
        </p:nvSpPr>
        <p:spPr>
          <a:xfrm>
            <a:off x="6005521" y="2317183"/>
            <a:ext cx="3642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 smtClean="0"/>
              <a:t>5</a:t>
            </a:r>
            <a:endParaRPr lang="tr-TR" sz="2800" b="1" dirty="0"/>
          </a:p>
        </p:txBody>
      </p:sp>
      <p:sp>
        <p:nvSpPr>
          <p:cNvPr id="7" name="Metin kutusu 6"/>
          <p:cNvSpPr txBox="1"/>
          <p:nvPr/>
        </p:nvSpPr>
        <p:spPr>
          <a:xfrm>
            <a:off x="6012544" y="2731193"/>
            <a:ext cx="3642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 smtClean="0"/>
              <a:t>5</a:t>
            </a:r>
            <a:endParaRPr lang="tr-TR" sz="2800" b="1" dirty="0"/>
          </a:p>
        </p:txBody>
      </p:sp>
      <p:sp>
        <p:nvSpPr>
          <p:cNvPr id="8" name="Metin kutusu 7"/>
          <p:cNvSpPr txBox="1"/>
          <p:nvPr/>
        </p:nvSpPr>
        <p:spPr>
          <a:xfrm>
            <a:off x="6012544" y="3232553"/>
            <a:ext cx="3642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 smtClean="0"/>
              <a:t>5</a:t>
            </a:r>
            <a:endParaRPr lang="tr-TR" sz="2800" b="1" dirty="0"/>
          </a:p>
        </p:txBody>
      </p:sp>
    </p:spTree>
    <p:extLst>
      <p:ext uri="{BB962C8B-B14F-4D97-AF65-F5344CB8AC3E}">
        <p14:creationId xmlns:p14="http://schemas.microsoft.com/office/powerpoint/2010/main" xmlns="" val="25684762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2505"/>
    </mc:Choice>
    <mc:Fallback>
      <p:transition spd="slow" advTm="2505"/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o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781206095"/>
              </p:ext>
            </p:extLst>
          </p:nvPr>
        </p:nvGraphicFramePr>
        <p:xfrm>
          <a:off x="3275856" y="1988840"/>
          <a:ext cx="2160001" cy="2520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2000"/>
                <a:gridCol w="432096"/>
                <a:gridCol w="431905"/>
                <a:gridCol w="432000"/>
                <a:gridCol w="432000"/>
              </a:tblGrid>
              <a:tr h="420000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12700" cmpd="sng">
                      <a:noFill/>
                    </a:lnL>
                    <a:lnT w="12700" cmpd="sng">
                      <a:noFill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R w="12700" cmpd="sng">
                      <a:noFill/>
                    </a:lnR>
                    <a:lnT w="12700" cmpd="sng">
                      <a:noFill/>
                    </a:lnT>
                    <a:noFill/>
                  </a:tcPr>
                </a:tc>
              </a:tr>
              <a:tr h="420000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</a:tr>
              <a:tr h="420000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</a:tr>
              <a:tr h="420000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</a:tr>
              <a:tr h="420000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</a:tr>
              <a:tr h="420000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12700" cmpd="sng">
                      <a:noFill/>
                    </a:lnL>
                    <a:lnB w="12700" cmpd="sng"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R w="12700" cmpd="sng">
                      <a:noFill/>
                    </a:lnR>
                    <a:lnB w="12700" cmpd="sng">
                      <a:noFill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2" name="Metin kutusu 1"/>
          <p:cNvSpPr txBox="1"/>
          <p:nvPr/>
        </p:nvSpPr>
        <p:spPr>
          <a:xfrm>
            <a:off x="5959147" y="1854408"/>
            <a:ext cx="3642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 smtClean="0"/>
              <a:t>3</a:t>
            </a:r>
            <a:endParaRPr lang="tr-TR" sz="2800" b="1" dirty="0"/>
          </a:p>
        </p:txBody>
      </p:sp>
      <p:sp>
        <p:nvSpPr>
          <p:cNvPr id="5" name="Metin kutusu 4"/>
          <p:cNvSpPr txBox="1"/>
          <p:nvPr/>
        </p:nvSpPr>
        <p:spPr>
          <a:xfrm>
            <a:off x="6005521" y="2317183"/>
            <a:ext cx="3642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 smtClean="0"/>
              <a:t>5</a:t>
            </a:r>
            <a:endParaRPr lang="tr-TR" sz="2800" b="1" dirty="0"/>
          </a:p>
        </p:txBody>
      </p:sp>
      <p:sp>
        <p:nvSpPr>
          <p:cNvPr id="7" name="Metin kutusu 6"/>
          <p:cNvSpPr txBox="1"/>
          <p:nvPr/>
        </p:nvSpPr>
        <p:spPr>
          <a:xfrm>
            <a:off x="6012544" y="2731193"/>
            <a:ext cx="3642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 smtClean="0"/>
              <a:t>5</a:t>
            </a:r>
            <a:endParaRPr lang="tr-TR" sz="2800" b="1" dirty="0"/>
          </a:p>
        </p:txBody>
      </p:sp>
      <p:sp>
        <p:nvSpPr>
          <p:cNvPr id="8" name="Metin kutusu 7"/>
          <p:cNvSpPr txBox="1"/>
          <p:nvPr/>
        </p:nvSpPr>
        <p:spPr>
          <a:xfrm>
            <a:off x="6012544" y="3232553"/>
            <a:ext cx="3642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 smtClean="0"/>
              <a:t>5</a:t>
            </a:r>
            <a:endParaRPr lang="tr-TR" sz="2800" b="1" dirty="0"/>
          </a:p>
        </p:txBody>
      </p:sp>
      <p:sp>
        <p:nvSpPr>
          <p:cNvPr id="9" name="Metin kutusu 8"/>
          <p:cNvSpPr txBox="1"/>
          <p:nvPr/>
        </p:nvSpPr>
        <p:spPr>
          <a:xfrm>
            <a:off x="6012544" y="3633130"/>
            <a:ext cx="3642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 smtClean="0"/>
              <a:t>5</a:t>
            </a:r>
            <a:endParaRPr lang="tr-TR" sz="2800" b="1" dirty="0"/>
          </a:p>
        </p:txBody>
      </p:sp>
    </p:spTree>
    <p:extLst>
      <p:ext uri="{BB962C8B-B14F-4D97-AF65-F5344CB8AC3E}">
        <p14:creationId xmlns:p14="http://schemas.microsoft.com/office/powerpoint/2010/main" xmlns="" val="33566771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3401"/>
    </mc:Choice>
    <mc:Fallback>
      <p:transition spd="slow" advTm="3401"/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o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00857514"/>
              </p:ext>
            </p:extLst>
          </p:nvPr>
        </p:nvGraphicFramePr>
        <p:xfrm>
          <a:off x="3275856" y="1988840"/>
          <a:ext cx="2160001" cy="2520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2000"/>
                <a:gridCol w="432096"/>
                <a:gridCol w="431905"/>
                <a:gridCol w="432000"/>
                <a:gridCol w="432000"/>
              </a:tblGrid>
              <a:tr h="420000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12700" cmpd="sng">
                      <a:noFill/>
                    </a:lnL>
                    <a:lnT w="12700" cmpd="sng">
                      <a:noFill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R w="12700" cmpd="sng">
                      <a:noFill/>
                    </a:lnR>
                    <a:lnT w="12700" cmpd="sng">
                      <a:noFill/>
                    </a:lnT>
                    <a:noFill/>
                  </a:tcPr>
                </a:tc>
              </a:tr>
              <a:tr h="420000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</a:tr>
              <a:tr h="420000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</a:tr>
              <a:tr h="420000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</a:tr>
              <a:tr h="420000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</a:tr>
              <a:tr h="420000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12700" cmpd="sng">
                      <a:noFill/>
                    </a:lnL>
                    <a:lnB w="12700" cmpd="sng"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R w="12700" cmpd="sng">
                      <a:noFill/>
                    </a:lnR>
                    <a:lnB w="12700" cmpd="sng">
                      <a:noFill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2" name="Metin kutusu 1"/>
          <p:cNvSpPr txBox="1"/>
          <p:nvPr/>
        </p:nvSpPr>
        <p:spPr>
          <a:xfrm>
            <a:off x="5959147" y="1854408"/>
            <a:ext cx="3642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 smtClean="0"/>
              <a:t>3</a:t>
            </a:r>
            <a:endParaRPr lang="tr-TR" sz="2800" b="1" dirty="0"/>
          </a:p>
        </p:txBody>
      </p:sp>
      <p:sp>
        <p:nvSpPr>
          <p:cNvPr id="5" name="Metin kutusu 4"/>
          <p:cNvSpPr txBox="1"/>
          <p:nvPr/>
        </p:nvSpPr>
        <p:spPr>
          <a:xfrm>
            <a:off x="6005521" y="2317183"/>
            <a:ext cx="3642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 smtClean="0"/>
              <a:t>5</a:t>
            </a:r>
            <a:endParaRPr lang="tr-TR" sz="2800" b="1" dirty="0"/>
          </a:p>
        </p:txBody>
      </p:sp>
      <p:sp>
        <p:nvSpPr>
          <p:cNvPr id="7" name="Metin kutusu 6"/>
          <p:cNvSpPr txBox="1"/>
          <p:nvPr/>
        </p:nvSpPr>
        <p:spPr>
          <a:xfrm>
            <a:off x="6012544" y="2731193"/>
            <a:ext cx="3642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 smtClean="0"/>
              <a:t>5</a:t>
            </a:r>
            <a:endParaRPr lang="tr-TR" sz="2800" b="1" dirty="0"/>
          </a:p>
        </p:txBody>
      </p:sp>
      <p:sp>
        <p:nvSpPr>
          <p:cNvPr id="8" name="Metin kutusu 7"/>
          <p:cNvSpPr txBox="1"/>
          <p:nvPr/>
        </p:nvSpPr>
        <p:spPr>
          <a:xfrm>
            <a:off x="6012544" y="3232553"/>
            <a:ext cx="3642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 smtClean="0"/>
              <a:t>5</a:t>
            </a:r>
            <a:endParaRPr lang="tr-TR" sz="2800" b="1" dirty="0"/>
          </a:p>
        </p:txBody>
      </p:sp>
      <p:sp>
        <p:nvSpPr>
          <p:cNvPr id="9" name="Metin kutusu 8"/>
          <p:cNvSpPr txBox="1"/>
          <p:nvPr/>
        </p:nvSpPr>
        <p:spPr>
          <a:xfrm>
            <a:off x="6012544" y="3633130"/>
            <a:ext cx="3642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 smtClean="0"/>
              <a:t>5</a:t>
            </a:r>
            <a:endParaRPr lang="tr-TR" sz="2800" b="1" dirty="0"/>
          </a:p>
        </p:txBody>
      </p:sp>
      <p:sp>
        <p:nvSpPr>
          <p:cNvPr id="10" name="Metin kutusu 9"/>
          <p:cNvSpPr txBox="1"/>
          <p:nvPr/>
        </p:nvSpPr>
        <p:spPr>
          <a:xfrm>
            <a:off x="6012544" y="4005064"/>
            <a:ext cx="3642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 smtClean="0"/>
              <a:t>3</a:t>
            </a:r>
            <a:endParaRPr lang="tr-TR" sz="2800" b="1" dirty="0"/>
          </a:p>
        </p:txBody>
      </p:sp>
    </p:spTree>
    <p:extLst>
      <p:ext uri="{BB962C8B-B14F-4D97-AF65-F5344CB8AC3E}">
        <p14:creationId xmlns:p14="http://schemas.microsoft.com/office/powerpoint/2010/main" xmlns="" val="6120864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1224"/>
    </mc:Choice>
    <mc:Fallback>
      <p:transition spd="slow" advTm="1224"/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o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925714915"/>
              </p:ext>
            </p:extLst>
          </p:nvPr>
        </p:nvGraphicFramePr>
        <p:xfrm>
          <a:off x="3275856" y="1988840"/>
          <a:ext cx="2160001" cy="2520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2000"/>
                <a:gridCol w="432096"/>
                <a:gridCol w="431905"/>
                <a:gridCol w="432000"/>
                <a:gridCol w="432000"/>
              </a:tblGrid>
              <a:tr h="420000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12700" cmpd="sng">
                      <a:noFill/>
                    </a:lnL>
                    <a:lnT w="12700" cmpd="sng">
                      <a:noFill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R w="12700" cmpd="sng">
                      <a:noFill/>
                    </a:lnR>
                    <a:lnT w="12700" cmpd="sng">
                      <a:noFill/>
                    </a:lnT>
                    <a:noFill/>
                  </a:tcPr>
                </a:tc>
              </a:tr>
              <a:tr h="420000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</a:tr>
              <a:tr h="420000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</a:tr>
              <a:tr h="420000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</a:tr>
              <a:tr h="420000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</a:tr>
              <a:tr h="420000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12700" cmpd="sng">
                      <a:noFill/>
                    </a:lnL>
                    <a:lnB w="12700" cmpd="sng"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R w="12700" cmpd="sng">
                      <a:noFill/>
                    </a:lnR>
                    <a:lnB w="12700" cmpd="sng">
                      <a:noFill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2" name="Metin kutusu 1"/>
          <p:cNvSpPr txBox="1"/>
          <p:nvPr/>
        </p:nvSpPr>
        <p:spPr>
          <a:xfrm>
            <a:off x="5959147" y="1854408"/>
            <a:ext cx="3642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 smtClean="0"/>
              <a:t>3</a:t>
            </a:r>
            <a:endParaRPr lang="tr-TR" sz="2800" b="1" dirty="0"/>
          </a:p>
        </p:txBody>
      </p:sp>
      <p:sp>
        <p:nvSpPr>
          <p:cNvPr id="5" name="Metin kutusu 4"/>
          <p:cNvSpPr txBox="1"/>
          <p:nvPr/>
        </p:nvSpPr>
        <p:spPr>
          <a:xfrm>
            <a:off x="6005521" y="2317183"/>
            <a:ext cx="3642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 smtClean="0"/>
              <a:t>5</a:t>
            </a:r>
            <a:endParaRPr lang="tr-TR" sz="2800" b="1" dirty="0"/>
          </a:p>
        </p:txBody>
      </p:sp>
      <p:sp>
        <p:nvSpPr>
          <p:cNvPr id="7" name="Metin kutusu 6"/>
          <p:cNvSpPr txBox="1"/>
          <p:nvPr/>
        </p:nvSpPr>
        <p:spPr>
          <a:xfrm>
            <a:off x="6012544" y="2731193"/>
            <a:ext cx="3642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 smtClean="0"/>
              <a:t>5</a:t>
            </a:r>
            <a:endParaRPr lang="tr-TR" sz="2800" b="1" dirty="0"/>
          </a:p>
        </p:txBody>
      </p:sp>
      <p:sp>
        <p:nvSpPr>
          <p:cNvPr id="8" name="Metin kutusu 7"/>
          <p:cNvSpPr txBox="1"/>
          <p:nvPr/>
        </p:nvSpPr>
        <p:spPr>
          <a:xfrm>
            <a:off x="6012544" y="3232553"/>
            <a:ext cx="3642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 smtClean="0"/>
              <a:t>5</a:t>
            </a:r>
            <a:endParaRPr lang="tr-TR" sz="2800" b="1" dirty="0"/>
          </a:p>
        </p:txBody>
      </p:sp>
      <p:sp>
        <p:nvSpPr>
          <p:cNvPr id="9" name="Metin kutusu 8"/>
          <p:cNvSpPr txBox="1"/>
          <p:nvPr/>
        </p:nvSpPr>
        <p:spPr>
          <a:xfrm>
            <a:off x="6012544" y="3633130"/>
            <a:ext cx="3642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 smtClean="0"/>
              <a:t>5</a:t>
            </a:r>
            <a:endParaRPr lang="tr-TR" sz="2800" b="1" dirty="0"/>
          </a:p>
        </p:txBody>
      </p:sp>
      <p:sp>
        <p:nvSpPr>
          <p:cNvPr id="10" name="Metin kutusu 9"/>
          <p:cNvSpPr txBox="1"/>
          <p:nvPr/>
        </p:nvSpPr>
        <p:spPr>
          <a:xfrm>
            <a:off x="6012544" y="4005064"/>
            <a:ext cx="3642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 smtClean="0"/>
              <a:t>3</a:t>
            </a:r>
            <a:endParaRPr lang="tr-TR" sz="2800" b="1" dirty="0"/>
          </a:p>
        </p:txBody>
      </p:sp>
      <p:cxnSp>
        <p:nvCxnSpPr>
          <p:cNvPr id="11" name="Düz Bağlayıcı 10"/>
          <p:cNvCxnSpPr/>
          <p:nvPr/>
        </p:nvCxnSpPr>
        <p:spPr>
          <a:xfrm>
            <a:off x="5580112" y="4653136"/>
            <a:ext cx="1008112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Metin kutusu 13"/>
          <p:cNvSpPr txBox="1"/>
          <p:nvPr/>
        </p:nvSpPr>
        <p:spPr>
          <a:xfrm>
            <a:off x="5485113" y="4273932"/>
            <a:ext cx="40267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 smtClean="0"/>
              <a:t>+</a:t>
            </a:r>
            <a:endParaRPr lang="tr-TR" sz="2800" b="1" dirty="0"/>
          </a:p>
        </p:txBody>
      </p:sp>
    </p:spTree>
    <p:extLst>
      <p:ext uri="{BB962C8B-B14F-4D97-AF65-F5344CB8AC3E}">
        <p14:creationId xmlns:p14="http://schemas.microsoft.com/office/powerpoint/2010/main" xmlns="" val="14954831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1758"/>
    </mc:Choice>
    <mc:Fallback>
      <p:transition spd="slow" advTm="1758"/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o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548346475"/>
              </p:ext>
            </p:extLst>
          </p:nvPr>
        </p:nvGraphicFramePr>
        <p:xfrm>
          <a:off x="3275856" y="1988840"/>
          <a:ext cx="2160001" cy="2520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2000"/>
                <a:gridCol w="432096"/>
                <a:gridCol w="431905"/>
                <a:gridCol w="432000"/>
                <a:gridCol w="432000"/>
              </a:tblGrid>
              <a:tr h="420000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12700" cmpd="sng">
                      <a:noFill/>
                    </a:lnL>
                    <a:lnT w="12700" cmpd="sng">
                      <a:noFill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R w="12700" cmpd="sng">
                      <a:noFill/>
                    </a:lnR>
                    <a:lnT w="12700" cmpd="sng">
                      <a:noFill/>
                    </a:lnT>
                    <a:noFill/>
                  </a:tcPr>
                </a:tc>
              </a:tr>
              <a:tr h="420000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</a:tr>
              <a:tr h="420000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</a:tr>
              <a:tr h="420000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</a:tr>
              <a:tr h="420000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</a:tr>
              <a:tr h="420000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12700" cmpd="sng">
                      <a:noFill/>
                    </a:lnL>
                    <a:lnB w="12700" cmpd="sng"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R w="12700" cmpd="sng">
                      <a:noFill/>
                    </a:lnR>
                    <a:lnB w="12700" cmpd="sng">
                      <a:noFill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2" name="Metin kutusu 1"/>
          <p:cNvSpPr txBox="1"/>
          <p:nvPr/>
        </p:nvSpPr>
        <p:spPr>
          <a:xfrm>
            <a:off x="5959147" y="1854408"/>
            <a:ext cx="3642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 smtClean="0"/>
              <a:t>3</a:t>
            </a:r>
            <a:endParaRPr lang="tr-TR" sz="2800" b="1" dirty="0"/>
          </a:p>
        </p:txBody>
      </p:sp>
      <p:sp>
        <p:nvSpPr>
          <p:cNvPr id="5" name="Metin kutusu 4"/>
          <p:cNvSpPr txBox="1"/>
          <p:nvPr/>
        </p:nvSpPr>
        <p:spPr>
          <a:xfrm>
            <a:off x="6005521" y="2317183"/>
            <a:ext cx="3642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 smtClean="0"/>
              <a:t>5</a:t>
            </a:r>
            <a:endParaRPr lang="tr-TR" sz="2800" b="1" dirty="0"/>
          </a:p>
        </p:txBody>
      </p:sp>
      <p:sp>
        <p:nvSpPr>
          <p:cNvPr id="7" name="Metin kutusu 6"/>
          <p:cNvSpPr txBox="1"/>
          <p:nvPr/>
        </p:nvSpPr>
        <p:spPr>
          <a:xfrm>
            <a:off x="5915752" y="4758570"/>
            <a:ext cx="24726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 smtClean="0"/>
              <a:t>26  birim kare</a:t>
            </a:r>
            <a:endParaRPr lang="tr-TR" sz="2800" b="1" dirty="0"/>
          </a:p>
        </p:txBody>
      </p:sp>
      <p:sp>
        <p:nvSpPr>
          <p:cNvPr id="8" name="Metin kutusu 7"/>
          <p:cNvSpPr txBox="1"/>
          <p:nvPr/>
        </p:nvSpPr>
        <p:spPr>
          <a:xfrm>
            <a:off x="6012544" y="3232553"/>
            <a:ext cx="3642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 smtClean="0"/>
              <a:t>5</a:t>
            </a:r>
            <a:endParaRPr lang="tr-TR" sz="2800" b="1" dirty="0"/>
          </a:p>
        </p:txBody>
      </p:sp>
      <p:sp>
        <p:nvSpPr>
          <p:cNvPr id="9" name="Metin kutusu 8"/>
          <p:cNvSpPr txBox="1"/>
          <p:nvPr/>
        </p:nvSpPr>
        <p:spPr>
          <a:xfrm>
            <a:off x="6012544" y="3633130"/>
            <a:ext cx="3642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 smtClean="0"/>
              <a:t>5</a:t>
            </a:r>
            <a:endParaRPr lang="tr-TR" sz="2800" b="1" dirty="0"/>
          </a:p>
        </p:txBody>
      </p:sp>
      <p:sp>
        <p:nvSpPr>
          <p:cNvPr id="10" name="Metin kutusu 9"/>
          <p:cNvSpPr txBox="1"/>
          <p:nvPr/>
        </p:nvSpPr>
        <p:spPr>
          <a:xfrm>
            <a:off x="6012544" y="4005064"/>
            <a:ext cx="3642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 smtClean="0"/>
              <a:t>3</a:t>
            </a:r>
            <a:endParaRPr lang="tr-TR" sz="2800" b="1" dirty="0"/>
          </a:p>
        </p:txBody>
      </p:sp>
      <p:cxnSp>
        <p:nvCxnSpPr>
          <p:cNvPr id="11" name="Düz Bağlayıcı 10"/>
          <p:cNvCxnSpPr/>
          <p:nvPr/>
        </p:nvCxnSpPr>
        <p:spPr>
          <a:xfrm>
            <a:off x="5580112" y="4653136"/>
            <a:ext cx="1008112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Metin kutusu 13"/>
          <p:cNvSpPr txBox="1"/>
          <p:nvPr/>
        </p:nvSpPr>
        <p:spPr>
          <a:xfrm>
            <a:off x="5485113" y="4273932"/>
            <a:ext cx="40267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 smtClean="0"/>
              <a:t>+</a:t>
            </a:r>
            <a:endParaRPr lang="tr-TR" sz="2800" b="1" dirty="0"/>
          </a:p>
        </p:txBody>
      </p:sp>
      <p:sp>
        <p:nvSpPr>
          <p:cNvPr id="12" name="Metin kutusu 11"/>
          <p:cNvSpPr txBox="1"/>
          <p:nvPr/>
        </p:nvSpPr>
        <p:spPr>
          <a:xfrm>
            <a:off x="6014085" y="2709333"/>
            <a:ext cx="3642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 smtClean="0"/>
              <a:t>5</a:t>
            </a:r>
            <a:endParaRPr lang="tr-TR" sz="2800" b="1" dirty="0"/>
          </a:p>
        </p:txBody>
      </p:sp>
    </p:spTree>
    <p:extLst>
      <p:ext uri="{BB962C8B-B14F-4D97-AF65-F5344CB8AC3E}">
        <p14:creationId xmlns:p14="http://schemas.microsoft.com/office/powerpoint/2010/main" xmlns="" val="27460992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4737"/>
    </mc:Choice>
    <mc:Fallback>
      <p:transition spd="slow" advTm="4737"/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o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328653010"/>
              </p:ext>
            </p:extLst>
          </p:nvPr>
        </p:nvGraphicFramePr>
        <p:xfrm>
          <a:off x="504420" y="669092"/>
          <a:ext cx="5925600" cy="345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52000"/>
                <a:gridCol w="1219200"/>
                <a:gridCol w="1219200"/>
                <a:gridCol w="1219200"/>
                <a:gridCol w="1116000"/>
              </a:tblGrid>
              <a:tr h="1152000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chemeClr val="tx2"/>
                    </a:solidFill>
                  </a:tcPr>
                </a:tc>
              </a:tr>
              <a:tr h="1152000">
                <a:tc>
                  <a:txBody>
                    <a:bodyPr/>
                    <a:lstStyle/>
                    <a:p>
                      <a:endParaRPr lang="tr-TR"/>
                    </a:p>
                  </a:txBody>
                  <a:tcP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chemeClr val="tx2"/>
                    </a:solidFill>
                  </a:tcPr>
                </a:tc>
              </a:tr>
              <a:tr h="1152000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chemeClr val="tx2"/>
                    </a:solidFill>
                  </a:tcPr>
                </a:tc>
              </a:tr>
            </a:tbl>
          </a:graphicData>
        </a:graphic>
      </p:graphicFrame>
      <p:sp useBgFill="1">
        <p:nvSpPr>
          <p:cNvPr id="5" name="Dik Üçgen 4"/>
          <p:cNvSpPr/>
          <p:nvPr/>
        </p:nvSpPr>
        <p:spPr>
          <a:xfrm rot="5400000">
            <a:off x="511981" y="699414"/>
            <a:ext cx="1118398" cy="1092885"/>
          </a:xfrm>
          <a:prstGeom prst="rt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noFill/>
            </a:endParaRPr>
          </a:p>
        </p:txBody>
      </p:sp>
      <p:sp>
        <p:nvSpPr>
          <p:cNvPr id="11" name="Metin kutusu 10"/>
          <p:cNvSpPr txBox="1"/>
          <p:nvPr/>
        </p:nvSpPr>
        <p:spPr>
          <a:xfrm flipH="1">
            <a:off x="806225" y="4551185"/>
            <a:ext cx="65790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/>
              <a:t>Yukarıdaki şeklin alanını bulalım.</a:t>
            </a:r>
            <a:endParaRPr lang="tr-TR" dirty="0"/>
          </a:p>
        </p:txBody>
      </p:sp>
      <p:sp useBgFill="1">
        <p:nvSpPr>
          <p:cNvPr id="12" name="Dik Üçgen 11"/>
          <p:cNvSpPr/>
          <p:nvPr/>
        </p:nvSpPr>
        <p:spPr>
          <a:xfrm rot="10800000">
            <a:off x="1689631" y="686655"/>
            <a:ext cx="1169983" cy="1092885"/>
          </a:xfrm>
          <a:prstGeom prst="rt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noFill/>
            </a:endParaRPr>
          </a:p>
        </p:txBody>
      </p:sp>
      <p:sp useBgFill="1">
        <p:nvSpPr>
          <p:cNvPr id="13" name="Dik Üçgen 12"/>
          <p:cNvSpPr/>
          <p:nvPr/>
        </p:nvSpPr>
        <p:spPr>
          <a:xfrm rot="10800000">
            <a:off x="5306816" y="680277"/>
            <a:ext cx="1118398" cy="1105641"/>
          </a:xfrm>
          <a:prstGeom prst="rt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noFill/>
            </a:endParaRPr>
          </a:p>
        </p:txBody>
      </p:sp>
      <p:sp useBgFill="1">
        <p:nvSpPr>
          <p:cNvPr id="14" name="Dik Üçgen 13"/>
          <p:cNvSpPr/>
          <p:nvPr/>
        </p:nvSpPr>
        <p:spPr>
          <a:xfrm rot="16200000">
            <a:off x="5306816" y="3004253"/>
            <a:ext cx="1118398" cy="1105641"/>
          </a:xfrm>
          <a:prstGeom prst="rt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noFill/>
            </a:endParaRPr>
          </a:p>
        </p:txBody>
      </p:sp>
      <p:sp useBgFill="1">
        <p:nvSpPr>
          <p:cNvPr id="15" name="Dik Üçgen 14"/>
          <p:cNvSpPr/>
          <p:nvPr/>
        </p:nvSpPr>
        <p:spPr>
          <a:xfrm>
            <a:off x="524737" y="3010632"/>
            <a:ext cx="1118398" cy="1105641"/>
          </a:xfrm>
          <a:prstGeom prst="rt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noFill/>
            </a:endParaRPr>
          </a:p>
        </p:txBody>
      </p:sp>
      <p:sp useBgFill="1">
        <p:nvSpPr>
          <p:cNvPr id="16" name="Dik Üçgen 15"/>
          <p:cNvSpPr/>
          <p:nvPr/>
        </p:nvSpPr>
        <p:spPr>
          <a:xfrm rot="5400000">
            <a:off x="4142076" y="640319"/>
            <a:ext cx="1118397" cy="1211081"/>
          </a:xfrm>
          <a:prstGeom prst="rt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noFill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286204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4763"/>
    </mc:Choice>
    <mc:Fallback>
      <p:transition spd="slow" advTm="4763"/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o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728971483"/>
              </p:ext>
            </p:extLst>
          </p:nvPr>
        </p:nvGraphicFramePr>
        <p:xfrm>
          <a:off x="504420" y="669092"/>
          <a:ext cx="5925600" cy="345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52000"/>
                <a:gridCol w="1219200"/>
                <a:gridCol w="1219200"/>
                <a:gridCol w="1219200"/>
                <a:gridCol w="1116000"/>
              </a:tblGrid>
              <a:tr h="1152000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chemeClr val="tx2"/>
                    </a:solidFill>
                  </a:tcPr>
                </a:tc>
              </a:tr>
              <a:tr h="1152000">
                <a:tc>
                  <a:txBody>
                    <a:bodyPr/>
                    <a:lstStyle/>
                    <a:p>
                      <a:endParaRPr lang="tr-TR"/>
                    </a:p>
                  </a:txBody>
                  <a:tcP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chemeClr val="tx2"/>
                    </a:solidFill>
                  </a:tcPr>
                </a:tc>
              </a:tr>
              <a:tr h="1152000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chemeClr val="tx2"/>
                    </a:solidFill>
                  </a:tcPr>
                </a:tc>
              </a:tr>
            </a:tbl>
          </a:graphicData>
        </a:graphic>
      </p:graphicFrame>
      <p:sp useBgFill="1">
        <p:nvSpPr>
          <p:cNvPr id="5" name="Dik Üçgen 4"/>
          <p:cNvSpPr/>
          <p:nvPr/>
        </p:nvSpPr>
        <p:spPr>
          <a:xfrm rot="5400000">
            <a:off x="511981" y="699414"/>
            <a:ext cx="1118398" cy="1092885"/>
          </a:xfrm>
          <a:prstGeom prst="rt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noFill/>
            </a:endParaRPr>
          </a:p>
        </p:txBody>
      </p:sp>
      <p:sp>
        <p:nvSpPr>
          <p:cNvPr id="11" name="Metin kutusu 10"/>
          <p:cNvSpPr txBox="1"/>
          <p:nvPr/>
        </p:nvSpPr>
        <p:spPr>
          <a:xfrm flipH="1">
            <a:off x="806225" y="4551185"/>
            <a:ext cx="65790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/>
              <a:t>Önce tam kareleri bulalım</a:t>
            </a:r>
            <a:endParaRPr lang="tr-TR" dirty="0"/>
          </a:p>
        </p:txBody>
      </p:sp>
      <p:sp useBgFill="1">
        <p:nvSpPr>
          <p:cNvPr id="12" name="Dik Üçgen 11"/>
          <p:cNvSpPr/>
          <p:nvPr/>
        </p:nvSpPr>
        <p:spPr>
          <a:xfrm rot="10800000">
            <a:off x="1689631" y="686655"/>
            <a:ext cx="1169983" cy="1092885"/>
          </a:xfrm>
          <a:prstGeom prst="rt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noFill/>
            </a:endParaRPr>
          </a:p>
        </p:txBody>
      </p:sp>
      <p:sp useBgFill="1">
        <p:nvSpPr>
          <p:cNvPr id="13" name="Dik Üçgen 12"/>
          <p:cNvSpPr/>
          <p:nvPr/>
        </p:nvSpPr>
        <p:spPr>
          <a:xfrm rot="10800000">
            <a:off x="5306816" y="680277"/>
            <a:ext cx="1118398" cy="1105641"/>
          </a:xfrm>
          <a:prstGeom prst="rt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noFill/>
            </a:endParaRPr>
          </a:p>
        </p:txBody>
      </p:sp>
      <p:sp useBgFill="1">
        <p:nvSpPr>
          <p:cNvPr id="14" name="Dik Üçgen 13"/>
          <p:cNvSpPr/>
          <p:nvPr/>
        </p:nvSpPr>
        <p:spPr>
          <a:xfrm rot="16200000">
            <a:off x="5306816" y="3004253"/>
            <a:ext cx="1118398" cy="1105641"/>
          </a:xfrm>
          <a:prstGeom prst="rt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noFill/>
            </a:endParaRPr>
          </a:p>
        </p:txBody>
      </p:sp>
      <p:sp useBgFill="1">
        <p:nvSpPr>
          <p:cNvPr id="15" name="Dik Üçgen 14"/>
          <p:cNvSpPr/>
          <p:nvPr/>
        </p:nvSpPr>
        <p:spPr>
          <a:xfrm>
            <a:off x="524737" y="3010632"/>
            <a:ext cx="1118398" cy="1105641"/>
          </a:xfrm>
          <a:prstGeom prst="rt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noFill/>
            </a:endParaRPr>
          </a:p>
        </p:txBody>
      </p:sp>
      <p:sp useBgFill="1">
        <p:nvSpPr>
          <p:cNvPr id="16" name="Dik Üçgen 15"/>
          <p:cNvSpPr/>
          <p:nvPr/>
        </p:nvSpPr>
        <p:spPr>
          <a:xfrm rot="5400000">
            <a:off x="4142076" y="640319"/>
            <a:ext cx="1118397" cy="1211081"/>
          </a:xfrm>
          <a:prstGeom prst="rt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noFill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370179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5448"/>
    </mc:Choice>
    <mc:Fallback>
      <p:transition spd="slow" advTm="5448"/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o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107877359"/>
              </p:ext>
            </p:extLst>
          </p:nvPr>
        </p:nvGraphicFramePr>
        <p:xfrm>
          <a:off x="504420" y="669092"/>
          <a:ext cx="5925600" cy="345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52000"/>
                <a:gridCol w="1219200"/>
                <a:gridCol w="1219200"/>
                <a:gridCol w="1219200"/>
                <a:gridCol w="1116000"/>
              </a:tblGrid>
              <a:tr h="1152000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tr-TR" dirty="0" smtClean="0"/>
                        <a:t>1</a:t>
                      </a:r>
                      <a:endParaRPr lang="tr-TR" dirty="0"/>
                    </a:p>
                  </a:txBody>
                  <a:tcPr anchor="ctr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chemeClr val="tx2"/>
                    </a:solidFill>
                  </a:tcPr>
                </a:tc>
              </a:tr>
              <a:tr h="1152000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chemeClr val="tx2"/>
                    </a:solidFill>
                  </a:tcPr>
                </a:tc>
              </a:tr>
              <a:tr h="1152000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chemeClr val="tx2"/>
                    </a:solidFill>
                  </a:tcPr>
                </a:tc>
              </a:tr>
            </a:tbl>
          </a:graphicData>
        </a:graphic>
      </p:graphicFrame>
      <p:sp useBgFill="1">
        <p:nvSpPr>
          <p:cNvPr id="5" name="Dik Üçgen 4"/>
          <p:cNvSpPr/>
          <p:nvPr/>
        </p:nvSpPr>
        <p:spPr>
          <a:xfrm rot="5400000">
            <a:off x="511981" y="699414"/>
            <a:ext cx="1118398" cy="1092885"/>
          </a:xfrm>
          <a:prstGeom prst="rt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noFill/>
            </a:endParaRPr>
          </a:p>
        </p:txBody>
      </p:sp>
      <p:sp useBgFill="1">
        <p:nvSpPr>
          <p:cNvPr id="12" name="Dik Üçgen 11"/>
          <p:cNvSpPr/>
          <p:nvPr/>
        </p:nvSpPr>
        <p:spPr>
          <a:xfrm rot="10800000">
            <a:off x="1689631" y="686655"/>
            <a:ext cx="1169983" cy="1092885"/>
          </a:xfrm>
          <a:prstGeom prst="rt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noFill/>
            </a:endParaRPr>
          </a:p>
        </p:txBody>
      </p:sp>
      <p:sp useBgFill="1">
        <p:nvSpPr>
          <p:cNvPr id="13" name="Dik Üçgen 12"/>
          <p:cNvSpPr/>
          <p:nvPr/>
        </p:nvSpPr>
        <p:spPr>
          <a:xfrm rot="10800000">
            <a:off x="5306816" y="680277"/>
            <a:ext cx="1118398" cy="1105641"/>
          </a:xfrm>
          <a:prstGeom prst="rt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noFill/>
            </a:endParaRPr>
          </a:p>
        </p:txBody>
      </p:sp>
      <p:sp useBgFill="1">
        <p:nvSpPr>
          <p:cNvPr id="14" name="Dik Üçgen 13"/>
          <p:cNvSpPr/>
          <p:nvPr/>
        </p:nvSpPr>
        <p:spPr>
          <a:xfrm rot="16200000">
            <a:off x="5306816" y="3004253"/>
            <a:ext cx="1118398" cy="1105641"/>
          </a:xfrm>
          <a:prstGeom prst="rt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noFill/>
            </a:endParaRPr>
          </a:p>
        </p:txBody>
      </p:sp>
      <p:sp useBgFill="1">
        <p:nvSpPr>
          <p:cNvPr id="15" name="Dik Üçgen 14"/>
          <p:cNvSpPr/>
          <p:nvPr/>
        </p:nvSpPr>
        <p:spPr>
          <a:xfrm>
            <a:off x="524737" y="3010632"/>
            <a:ext cx="1118398" cy="1105641"/>
          </a:xfrm>
          <a:prstGeom prst="rt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noFill/>
            </a:endParaRPr>
          </a:p>
        </p:txBody>
      </p:sp>
      <p:sp useBgFill="1">
        <p:nvSpPr>
          <p:cNvPr id="16" name="Dik Üçgen 15"/>
          <p:cNvSpPr/>
          <p:nvPr/>
        </p:nvSpPr>
        <p:spPr>
          <a:xfrm rot="5400000">
            <a:off x="4142076" y="640319"/>
            <a:ext cx="1118397" cy="1211081"/>
          </a:xfrm>
          <a:prstGeom prst="rt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noFill/>
            </a:endParaRPr>
          </a:p>
        </p:txBody>
      </p:sp>
      <p:sp>
        <p:nvSpPr>
          <p:cNvPr id="2" name="Metin kutusu 1"/>
          <p:cNvSpPr txBox="1"/>
          <p:nvPr/>
        </p:nvSpPr>
        <p:spPr>
          <a:xfrm>
            <a:off x="683550" y="4895582"/>
            <a:ext cx="3642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dirty="0" smtClean="0"/>
              <a:t>1</a:t>
            </a:r>
            <a:endParaRPr lang="tr-TR" sz="2800" dirty="0"/>
          </a:p>
        </p:txBody>
      </p:sp>
    </p:spTree>
    <p:extLst>
      <p:ext uri="{BB962C8B-B14F-4D97-AF65-F5344CB8AC3E}">
        <p14:creationId xmlns:p14="http://schemas.microsoft.com/office/powerpoint/2010/main" xmlns="" val="15382027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2056"/>
    </mc:Choice>
    <mc:Fallback>
      <p:transition spd="slow" advTm="2056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o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880656371"/>
              </p:ext>
            </p:extLst>
          </p:nvPr>
        </p:nvGraphicFramePr>
        <p:xfrm>
          <a:off x="2195736" y="836712"/>
          <a:ext cx="2520280" cy="23762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28092"/>
                <a:gridCol w="828092"/>
                <a:gridCol w="864096"/>
              </a:tblGrid>
              <a:tr h="792088">
                <a:tc>
                  <a:txBody>
                    <a:bodyPr/>
                    <a:lstStyle/>
                    <a:p>
                      <a:pPr marL="0" algn="l" rtl="0" eaLnBrk="1" latinLnBrk="0" hangingPunct="1"/>
                      <a:endParaRPr kumimoji="0" lang="tr-TR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rtl="0" eaLnBrk="1" latinLnBrk="0" hangingPunct="1"/>
                      <a:endParaRPr kumimoji="0" lang="tr-TR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rtl="0" eaLnBrk="1" latinLnBrk="0" hangingPunct="1"/>
                      <a:endParaRPr kumimoji="0" lang="tr-TR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</a:tr>
              <a:tr h="792088">
                <a:tc>
                  <a:txBody>
                    <a:bodyPr/>
                    <a:lstStyle/>
                    <a:p>
                      <a:pPr marL="0" algn="l" rtl="0" eaLnBrk="1" latinLnBrk="0" hangingPunct="1"/>
                      <a:endParaRPr kumimoji="0" lang="tr-TR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</a:tr>
              <a:tr h="792088">
                <a:tc>
                  <a:txBody>
                    <a:bodyPr/>
                    <a:lstStyle/>
                    <a:p>
                      <a:pPr marL="0" algn="l" rtl="0" eaLnBrk="1" latinLnBrk="0" hangingPunct="1"/>
                      <a:endParaRPr kumimoji="0" lang="tr-TR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7" name="Tablo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868548044"/>
              </p:ext>
            </p:extLst>
          </p:nvPr>
        </p:nvGraphicFramePr>
        <p:xfrm>
          <a:off x="6660232" y="1196752"/>
          <a:ext cx="739671" cy="73483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39671"/>
              </a:tblGrid>
              <a:tr h="734835">
                <a:tc>
                  <a:txBody>
                    <a:bodyPr/>
                    <a:lstStyle/>
                    <a:p>
                      <a:endParaRPr lang="tr-TR" dirty="0">
                        <a:solidFill>
                          <a:srgbClr val="FFFF00"/>
                        </a:solidFill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</a:tr>
            </a:tbl>
          </a:graphicData>
        </a:graphic>
      </p:graphicFrame>
      <p:sp>
        <p:nvSpPr>
          <p:cNvPr id="8" name="Metin kutusu 7"/>
          <p:cNvSpPr txBox="1"/>
          <p:nvPr/>
        </p:nvSpPr>
        <p:spPr>
          <a:xfrm>
            <a:off x="1259632" y="4005064"/>
            <a:ext cx="593944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/>
              <a:t>Yukarıdaki şeklin içinde kaç tane birim kare olduğunu</a:t>
            </a:r>
          </a:p>
          <a:p>
            <a:r>
              <a:rPr lang="tr-TR" dirty="0" smtClean="0"/>
              <a:t>bulalım. Sol üstten başlıyoruz.</a:t>
            </a:r>
            <a:endParaRPr lang="tr-TR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xmlns="" val="26462810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7947"/>
    </mc:Choice>
    <mc:Fallback>
      <p:transition spd="slow" advTm="794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o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834168340"/>
              </p:ext>
            </p:extLst>
          </p:nvPr>
        </p:nvGraphicFramePr>
        <p:xfrm>
          <a:off x="504420" y="669092"/>
          <a:ext cx="5925600" cy="345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52000"/>
                <a:gridCol w="1219200"/>
                <a:gridCol w="1219200"/>
                <a:gridCol w="1219200"/>
                <a:gridCol w="1116000"/>
              </a:tblGrid>
              <a:tr h="1152000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latinLnBrk="0" hangingPunct="1">
                        <a:lnSpc>
                          <a:spcPct val="150000"/>
                        </a:lnSpc>
                      </a:pPr>
                      <a:r>
                        <a:rPr kumimoji="0" lang="tr-TR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endParaRPr kumimoji="0" lang="tr-TR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latinLnBrk="0" hangingPunct="1">
                        <a:lnSpc>
                          <a:spcPct val="150000"/>
                        </a:lnSpc>
                      </a:pPr>
                      <a:endParaRPr kumimoji="0" lang="tr-TR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chemeClr val="tx2"/>
                    </a:solidFill>
                  </a:tcPr>
                </a:tc>
              </a:tr>
              <a:tr h="1152000">
                <a:tc>
                  <a:txBody>
                    <a:bodyPr/>
                    <a:lstStyle/>
                    <a:p>
                      <a:pPr marL="0" algn="ctr" rtl="0" eaLnBrk="1" latinLnBrk="0" hangingPunct="1">
                        <a:lnSpc>
                          <a:spcPct val="150000"/>
                        </a:lnSpc>
                      </a:pPr>
                      <a:r>
                        <a:rPr kumimoji="0" lang="tr-TR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endParaRPr kumimoji="0" lang="tr-TR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latinLnBrk="0" hangingPunct="1">
                        <a:lnSpc>
                          <a:spcPct val="150000"/>
                        </a:lnSpc>
                      </a:pPr>
                      <a:endParaRPr kumimoji="0" lang="tr-TR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latinLnBrk="0" hangingPunct="1">
                        <a:lnSpc>
                          <a:spcPct val="150000"/>
                        </a:lnSpc>
                      </a:pPr>
                      <a:endParaRPr kumimoji="0" lang="tr-TR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chemeClr val="tx2"/>
                    </a:solidFill>
                  </a:tcPr>
                </a:tc>
              </a:tr>
              <a:tr h="1152000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chemeClr val="tx2"/>
                    </a:solidFill>
                  </a:tcPr>
                </a:tc>
              </a:tr>
            </a:tbl>
          </a:graphicData>
        </a:graphic>
      </p:graphicFrame>
      <p:sp useBgFill="1">
        <p:nvSpPr>
          <p:cNvPr id="5" name="Dik Üçgen 4"/>
          <p:cNvSpPr/>
          <p:nvPr/>
        </p:nvSpPr>
        <p:spPr>
          <a:xfrm rot="5400000">
            <a:off x="511981" y="699414"/>
            <a:ext cx="1118398" cy="1092885"/>
          </a:xfrm>
          <a:prstGeom prst="rt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noFill/>
            </a:endParaRPr>
          </a:p>
        </p:txBody>
      </p:sp>
      <p:sp useBgFill="1">
        <p:nvSpPr>
          <p:cNvPr id="12" name="Dik Üçgen 11"/>
          <p:cNvSpPr/>
          <p:nvPr/>
        </p:nvSpPr>
        <p:spPr>
          <a:xfrm rot="10800000">
            <a:off x="1689631" y="686655"/>
            <a:ext cx="1169983" cy="1092885"/>
          </a:xfrm>
          <a:prstGeom prst="rt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noFill/>
            </a:endParaRPr>
          </a:p>
        </p:txBody>
      </p:sp>
      <p:sp useBgFill="1">
        <p:nvSpPr>
          <p:cNvPr id="13" name="Dik Üçgen 12"/>
          <p:cNvSpPr/>
          <p:nvPr/>
        </p:nvSpPr>
        <p:spPr>
          <a:xfrm rot="10800000">
            <a:off x="5306816" y="680277"/>
            <a:ext cx="1118398" cy="1105641"/>
          </a:xfrm>
          <a:prstGeom prst="rt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noFill/>
            </a:endParaRPr>
          </a:p>
        </p:txBody>
      </p:sp>
      <p:sp useBgFill="1">
        <p:nvSpPr>
          <p:cNvPr id="14" name="Dik Üçgen 13"/>
          <p:cNvSpPr/>
          <p:nvPr/>
        </p:nvSpPr>
        <p:spPr>
          <a:xfrm rot="16200000">
            <a:off x="5306816" y="3004253"/>
            <a:ext cx="1118398" cy="1105641"/>
          </a:xfrm>
          <a:prstGeom prst="rt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noFill/>
            </a:endParaRPr>
          </a:p>
        </p:txBody>
      </p:sp>
      <p:sp useBgFill="1">
        <p:nvSpPr>
          <p:cNvPr id="15" name="Dik Üçgen 14"/>
          <p:cNvSpPr/>
          <p:nvPr/>
        </p:nvSpPr>
        <p:spPr>
          <a:xfrm>
            <a:off x="524737" y="3010632"/>
            <a:ext cx="1118398" cy="1105641"/>
          </a:xfrm>
          <a:prstGeom prst="rt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noFill/>
            </a:endParaRPr>
          </a:p>
        </p:txBody>
      </p:sp>
      <p:sp useBgFill="1">
        <p:nvSpPr>
          <p:cNvPr id="16" name="Dik Üçgen 15"/>
          <p:cNvSpPr/>
          <p:nvPr/>
        </p:nvSpPr>
        <p:spPr>
          <a:xfrm rot="5400000">
            <a:off x="4142076" y="640319"/>
            <a:ext cx="1118397" cy="1211081"/>
          </a:xfrm>
          <a:prstGeom prst="rt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noFill/>
            </a:endParaRPr>
          </a:p>
        </p:txBody>
      </p:sp>
      <p:sp>
        <p:nvSpPr>
          <p:cNvPr id="2" name="Metin kutusu 1"/>
          <p:cNvSpPr txBox="1"/>
          <p:nvPr/>
        </p:nvSpPr>
        <p:spPr>
          <a:xfrm>
            <a:off x="683550" y="4895582"/>
            <a:ext cx="76174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dirty="0" smtClean="0"/>
              <a:t>1+1</a:t>
            </a:r>
            <a:endParaRPr lang="tr-TR" sz="2800" dirty="0"/>
          </a:p>
        </p:txBody>
      </p:sp>
    </p:spTree>
    <p:extLst>
      <p:ext uri="{BB962C8B-B14F-4D97-AF65-F5344CB8AC3E}">
        <p14:creationId xmlns:p14="http://schemas.microsoft.com/office/powerpoint/2010/main" xmlns="" val="35457333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892"/>
    </mc:Choice>
    <mc:Fallback>
      <p:transition spd="slow" advTm="892"/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o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856107478"/>
              </p:ext>
            </p:extLst>
          </p:nvPr>
        </p:nvGraphicFramePr>
        <p:xfrm>
          <a:off x="504420" y="669092"/>
          <a:ext cx="5925600" cy="345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52000"/>
                <a:gridCol w="1219200"/>
                <a:gridCol w="1219200"/>
                <a:gridCol w="1219200"/>
                <a:gridCol w="1116000"/>
              </a:tblGrid>
              <a:tr h="1152000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tr-TR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endParaRPr kumimoji="0" lang="tr-TR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chemeClr val="tx2"/>
                    </a:solidFill>
                  </a:tcPr>
                </a:tc>
              </a:tr>
              <a:tr h="1152000">
                <a:tc>
                  <a:txBody>
                    <a:bodyPr/>
                    <a:lstStyle/>
                    <a:p>
                      <a:pPr algn="ctr"/>
                      <a:r>
                        <a:rPr kumimoji="0" lang="tr-TR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endParaRPr kumimoji="0" lang="tr-TR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tr-TR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  <a:endParaRPr kumimoji="0" lang="tr-TR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chemeClr val="tx2"/>
                    </a:solidFill>
                  </a:tcPr>
                </a:tc>
              </a:tr>
              <a:tr h="1152000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chemeClr val="tx2"/>
                    </a:solidFill>
                  </a:tcPr>
                </a:tc>
              </a:tr>
            </a:tbl>
          </a:graphicData>
        </a:graphic>
      </p:graphicFrame>
      <p:sp useBgFill="1">
        <p:nvSpPr>
          <p:cNvPr id="5" name="Dik Üçgen 4"/>
          <p:cNvSpPr/>
          <p:nvPr/>
        </p:nvSpPr>
        <p:spPr>
          <a:xfrm rot="5400000">
            <a:off x="511981" y="699414"/>
            <a:ext cx="1118398" cy="1092885"/>
          </a:xfrm>
          <a:prstGeom prst="rt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noFill/>
            </a:endParaRPr>
          </a:p>
        </p:txBody>
      </p:sp>
      <p:sp useBgFill="1">
        <p:nvSpPr>
          <p:cNvPr id="12" name="Dik Üçgen 11"/>
          <p:cNvSpPr/>
          <p:nvPr/>
        </p:nvSpPr>
        <p:spPr>
          <a:xfrm rot="10800000">
            <a:off x="1689631" y="686655"/>
            <a:ext cx="1169983" cy="1092885"/>
          </a:xfrm>
          <a:prstGeom prst="rt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noFill/>
            </a:endParaRPr>
          </a:p>
        </p:txBody>
      </p:sp>
      <p:sp useBgFill="1">
        <p:nvSpPr>
          <p:cNvPr id="13" name="Dik Üçgen 12"/>
          <p:cNvSpPr/>
          <p:nvPr/>
        </p:nvSpPr>
        <p:spPr>
          <a:xfrm rot="10800000">
            <a:off x="5306816" y="680277"/>
            <a:ext cx="1118398" cy="1105641"/>
          </a:xfrm>
          <a:prstGeom prst="rt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noFill/>
            </a:endParaRPr>
          </a:p>
        </p:txBody>
      </p:sp>
      <p:sp useBgFill="1">
        <p:nvSpPr>
          <p:cNvPr id="14" name="Dik Üçgen 13"/>
          <p:cNvSpPr/>
          <p:nvPr/>
        </p:nvSpPr>
        <p:spPr>
          <a:xfrm rot="16200000">
            <a:off x="5306816" y="3004253"/>
            <a:ext cx="1118398" cy="1105641"/>
          </a:xfrm>
          <a:prstGeom prst="rt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noFill/>
            </a:endParaRPr>
          </a:p>
        </p:txBody>
      </p:sp>
      <p:sp useBgFill="1">
        <p:nvSpPr>
          <p:cNvPr id="15" name="Dik Üçgen 14"/>
          <p:cNvSpPr/>
          <p:nvPr/>
        </p:nvSpPr>
        <p:spPr>
          <a:xfrm>
            <a:off x="524737" y="3010632"/>
            <a:ext cx="1118398" cy="1105641"/>
          </a:xfrm>
          <a:prstGeom prst="rt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noFill/>
            </a:endParaRPr>
          </a:p>
        </p:txBody>
      </p:sp>
      <p:sp useBgFill="1">
        <p:nvSpPr>
          <p:cNvPr id="16" name="Dik Üçgen 15"/>
          <p:cNvSpPr/>
          <p:nvPr/>
        </p:nvSpPr>
        <p:spPr>
          <a:xfrm rot="5400000">
            <a:off x="4142076" y="640319"/>
            <a:ext cx="1118397" cy="1211081"/>
          </a:xfrm>
          <a:prstGeom prst="rt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noFill/>
            </a:endParaRPr>
          </a:p>
        </p:txBody>
      </p:sp>
      <p:sp>
        <p:nvSpPr>
          <p:cNvPr id="2" name="Metin kutusu 1"/>
          <p:cNvSpPr txBox="1"/>
          <p:nvPr/>
        </p:nvSpPr>
        <p:spPr>
          <a:xfrm>
            <a:off x="683550" y="4895582"/>
            <a:ext cx="115929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dirty="0" smtClean="0"/>
              <a:t>1+1+1</a:t>
            </a:r>
            <a:endParaRPr lang="tr-TR" sz="2800" dirty="0"/>
          </a:p>
        </p:txBody>
      </p:sp>
    </p:spTree>
    <p:extLst>
      <p:ext uri="{BB962C8B-B14F-4D97-AF65-F5344CB8AC3E}">
        <p14:creationId xmlns:p14="http://schemas.microsoft.com/office/powerpoint/2010/main" xmlns="" val="34677702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1162"/>
    </mc:Choice>
    <mc:Fallback>
      <p:transition spd="slow" advTm="1162"/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o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085897725"/>
              </p:ext>
            </p:extLst>
          </p:nvPr>
        </p:nvGraphicFramePr>
        <p:xfrm>
          <a:off x="504420" y="669092"/>
          <a:ext cx="5925600" cy="345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52000"/>
                <a:gridCol w="1219200"/>
                <a:gridCol w="1219200"/>
                <a:gridCol w="1219200"/>
                <a:gridCol w="1116000"/>
              </a:tblGrid>
              <a:tr h="1152000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/>
                        <a:t>1</a:t>
                      </a:r>
                      <a:endParaRPr lang="tr-TR" dirty="0"/>
                    </a:p>
                  </a:txBody>
                  <a:tcPr anchor="ctr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chemeClr val="tx2"/>
                    </a:solidFill>
                  </a:tcPr>
                </a:tc>
              </a:tr>
              <a:tr h="1152000"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>
                          <a:solidFill>
                            <a:schemeClr val="tx1"/>
                          </a:solidFill>
                        </a:rPr>
                        <a:t>2</a:t>
                      </a:r>
                      <a:endParaRPr lang="tr-TR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>
                          <a:solidFill>
                            <a:schemeClr val="tx1"/>
                          </a:solidFill>
                        </a:rPr>
                        <a:t>3</a:t>
                      </a:r>
                      <a:endParaRPr lang="tr-TR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>
                          <a:solidFill>
                            <a:schemeClr val="tx1"/>
                          </a:solidFill>
                        </a:rPr>
                        <a:t>4</a:t>
                      </a:r>
                      <a:endParaRPr lang="tr-TR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chemeClr val="tx2"/>
                    </a:solidFill>
                  </a:tcPr>
                </a:tc>
              </a:tr>
              <a:tr h="1152000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chemeClr val="tx2"/>
                    </a:solidFill>
                  </a:tcPr>
                </a:tc>
              </a:tr>
            </a:tbl>
          </a:graphicData>
        </a:graphic>
      </p:graphicFrame>
      <p:sp useBgFill="1">
        <p:nvSpPr>
          <p:cNvPr id="5" name="Dik Üçgen 4"/>
          <p:cNvSpPr/>
          <p:nvPr/>
        </p:nvSpPr>
        <p:spPr>
          <a:xfrm rot="5400000">
            <a:off x="511981" y="699414"/>
            <a:ext cx="1118398" cy="1092885"/>
          </a:xfrm>
          <a:prstGeom prst="rt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noFill/>
            </a:endParaRPr>
          </a:p>
        </p:txBody>
      </p:sp>
      <p:sp useBgFill="1">
        <p:nvSpPr>
          <p:cNvPr id="12" name="Dik Üçgen 11"/>
          <p:cNvSpPr/>
          <p:nvPr/>
        </p:nvSpPr>
        <p:spPr>
          <a:xfrm rot="10800000">
            <a:off x="1689631" y="686655"/>
            <a:ext cx="1169983" cy="1092885"/>
          </a:xfrm>
          <a:prstGeom prst="rt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noFill/>
            </a:endParaRPr>
          </a:p>
        </p:txBody>
      </p:sp>
      <p:sp useBgFill="1">
        <p:nvSpPr>
          <p:cNvPr id="13" name="Dik Üçgen 12"/>
          <p:cNvSpPr/>
          <p:nvPr/>
        </p:nvSpPr>
        <p:spPr>
          <a:xfrm rot="10800000">
            <a:off x="5306816" y="680277"/>
            <a:ext cx="1118398" cy="1105641"/>
          </a:xfrm>
          <a:prstGeom prst="rt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noFill/>
            </a:endParaRPr>
          </a:p>
        </p:txBody>
      </p:sp>
      <p:sp useBgFill="1">
        <p:nvSpPr>
          <p:cNvPr id="14" name="Dik Üçgen 13"/>
          <p:cNvSpPr/>
          <p:nvPr/>
        </p:nvSpPr>
        <p:spPr>
          <a:xfrm rot="16200000">
            <a:off x="5306816" y="3004253"/>
            <a:ext cx="1118398" cy="1105641"/>
          </a:xfrm>
          <a:prstGeom prst="rt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noFill/>
            </a:endParaRPr>
          </a:p>
        </p:txBody>
      </p:sp>
      <p:sp useBgFill="1">
        <p:nvSpPr>
          <p:cNvPr id="15" name="Dik Üçgen 14"/>
          <p:cNvSpPr/>
          <p:nvPr/>
        </p:nvSpPr>
        <p:spPr>
          <a:xfrm>
            <a:off x="524737" y="3010632"/>
            <a:ext cx="1118398" cy="1105641"/>
          </a:xfrm>
          <a:prstGeom prst="rt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noFill/>
            </a:endParaRPr>
          </a:p>
        </p:txBody>
      </p:sp>
      <p:sp useBgFill="1">
        <p:nvSpPr>
          <p:cNvPr id="16" name="Dik Üçgen 15"/>
          <p:cNvSpPr/>
          <p:nvPr/>
        </p:nvSpPr>
        <p:spPr>
          <a:xfrm rot="5400000">
            <a:off x="4142076" y="640319"/>
            <a:ext cx="1118397" cy="1211081"/>
          </a:xfrm>
          <a:prstGeom prst="rt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noFill/>
            </a:endParaRPr>
          </a:p>
        </p:txBody>
      </p:sp>
      <p:sp>
        <p:nvSpPr>
          <p:cNvPr id="2" name="Metin kutusu 1"/>
          <p:cNvSpPr txBox="1"/>
          <p:nvPr/>
        </p:nvSpPr>
        <p:spPr>
          <a:xfrm>
            <a:off x="683550" y="4895582"/>
            <a:ext cx="155683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dirty="0" smtClean="0"/>
              <a:t>1+1+1+1</a:t>
            </a:r>
            <a:endParaRPr lang="tr-TR" sz="2800" dirty="0"/>
          </a:p>
        </p:txBody>
      </p:sp>
    </p:spTree>
    <p:extLst>
      <p:ext uri="{BB962C8B-B14F-4D97-AF65-F5344CB8AC3E}">
        <p14:creationId xmlns:p14="http://schemas.microsoft.com/office/powerpoint/2010/main" xmlns="" val="6427621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1062"/>
    </mc:Choice>
    <mc:Fallback>
      <p:transition spd="slow" advTm="1062"/>
    </mc:Fallback>
  </mc:AlternateContent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o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110448853"/>
              </p:ext>
            </p:extLst>
          </p:nvPr>
        </p:nvGraphicFramePr>
        <p:xfrm>
          <a:off x="504420" y="669092"/>
          <a:ext cx="5925600" cy="345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52000"/>
                <a:gridCol w="1219200"/>
                <a:gridCol w="1219200"/>
                <a:gridCol w="1219200"/>
                <a:gridCol w="1116000"/>
              </a:tblGrid>
              <a:tr h="1152000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/>
                        <a:t>1</a:t>
                      </a:r>
                      <a:endParaRPr lang="tr-TR" dirty="0"/>
                    </a:p>
                  </a:txBody>
                  <a:tcPr anchor="ctr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chemeClr val="tx2"/>
                    </a:solidFill>
                  </a:tcPr>
                </a:tc>
              </a:tr>
              <a:tr h="1152000"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>
                          <a:solidFill>
                            <a:schemeClr val="tx1"/>
                          </a:solidFill>
                        </a:rPr>
                        <a:t>2</a:t>
                      </a:r>
                      <a:endParaRPr lang="tr-TR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>
                          <a:solidFill>
                            <a:schemeClr val="tx1"/>
                          </a:solidFill>
                        </a:rPr>
                        <a:t>3</a:t>
                      </a:r>
                      <a:endParaRPr lang="tr-TR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>
                          <a:solidFill>
                            <a:schemeClr val="tx1"/>
                          </a:solidFill>
                        </a:rPr>
                        <a:t>4</a:t>
                      </a:r>
                      <a:endParaRPr lang="tr-TR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>
                          <a:solidFill>
                            <a:schemeClr val="tx1"/>
                          </a:solidFill>
                        </a:rPr>
                        <a:t>5</a:t>
                      </a:r>
                      <a:endParaRPr lang="tr-TR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chemeClr val="tx2"/>
                    </a:solidFill>
                  </a:tcPr>
                </a:tc>
              </a:tr>
              <a:tr h="1152000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chemeClr val="tx2"/>
                    </a:solidFill>
                  </a:tcPr>
                </a:tc>
              </a:tr>
            </a:tbl>
          </a:graphicData>
        </a:graphic>
      </p:graphicFrame>
      <p:sp useBgFill="1">
        <p:nvSpPr>
          <p:cNvPr id="5" name="Dik Üçgen 4"/>
          <p:cNvSpPr/>
          <p:nvPr/>
        </p:nvSpPr>
        <p:spPr>
          <a:xfrm rot="5400000">
            <a:off x="511981" y="699414"/>
            <a:ext cx="1118398" cy="1092885"/>
          </a:xfrm>
          <a:prstGeom prst="rt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noFill/>
            </a:endParaRPr>
          </a:p>
        </p:txBody>
      </p:sp>
      <p:sp useBgFill="1">
        <p:nvSpPr>
          <p:cNvPr id="12" name="Dik Üçgen 11"/>
          <p:cNvSpPr/>
          <p:nvPr/>
        </p:nvSpPr>
        <p:spPr>
          <a:xfrm rot="10800000">
            <a:off x="1689631" y="686655"/>
            <a:ext cx="1169983" cy="1092885"/>
          </a:xfrm>
          <a:prstGeom prst="rt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noFill/>
            </a:endParaRPr>
          </a:p>
        </p:txBody>
      </p:sp>
      <p:sp useBgFill="1">
        <p:nvSpPr>
          <p:cNvPr id="13" name="Dik Üçgen 12"/>
          <p:cNvSpPr/>
          <p:nvPr/>
        </p:nvSpPr>
        <p:spPr>
          <a:xfrm rot="10800000">
            <a:off x="5306816" y="680277"/>
            <a:ext cx="1118398" cy="1105641"/>
          </a:xfrm>
          <a:prstGeom prst="rt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noFill/>
            </a:endParaRPr>
          </a:p>
        </p:txBody>
      </p:sp>
      <p:sp useBgFill="1">
        <p:nvSpPr>
          <p:cNvPr id="14" name="Dik Üçgen 13"/>
          <p:cNvSpPr/>
          <p:nvPr/>
        </p:nvSpPr>
        <p:spPr>
          <a:xfrm rot="16200000">
            <a:off x="5306816" y="3004253"/>
            <a:ext cx="1118398" cy="1105641"/>
          </a:xfrm>
          <a:prstGeom prst="rt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noFill/>
            </a:endParaRPr>
          </a:p>
        </p:txBody>
      </p:sp>
      <p:sp useBgFill="1">
        <p:nvSpPr>
          <p:cNvPr id="15" name="Dik Üçgen 14"/>
          <p:cNvSpPr/>
          <p:nvPr/>
        </p:nvSpPr>
        <p:spPr>
          <a:xfrm>
            <a:off x="524737" y="3010632"/>
            <a:ext cx="1118398" cy="1105641"/>
          </a:xfrm>
          <a:prstGeom prst="rt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noFill/>
            </a:endParaRPr>
          </a:p>
        </p:txBody>
      </p:sp>
      <p:sp useBgFill="1">
        <p:nvSpPr>
          <p:cNvPr id="16" name="Dik Üçgen 15"/>
          <p:cNvSpPr/>
          <p:nvPr/>
        </p:nvSpPr>
        <p:spPr>
          <a:xfrm rot="5400000">
            <a:off x="4142076" y="640319"/>
            <a:ext cx="1118397" cy="1211081"/>
          </a:xfrm>
          <a:prstGeom prst="rt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noFill/>
            </a:endParaRPr>
          </a:p>
        </p:txBody>
      </p:sp>
      <p:sp>
        <p:nvSpPr>
          <p:cNvPr id="2" name="Metin kutusu 1"/>
          <p:cNvSpPr txBox="1"/>
          <p:nvPr/>
        </p:nvSpPr>
        <p:spPr>
          <a:xfrm>
            <a:off x="683550" y="4895582"/>
            <a:ext cx="195438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dirty="0" smtClean="0"/>
              <a:t>1+1+1+1+1</a:t>
            </a:r>
            <a:endParaRPr lang="tr-TR" sz="2800" dirty="0"/>
          </a:p>
        </p:txBody>
      </p:sp>
    </p:spTree>
    <p:extLst>
      <p:ext uri="{BB962C8B-B14F-4D97-AF65-F5344CB8AC3E}">
        <p14:creationId xmlns:p14="http://schemas.microsoft.com/office/powerpoint/2010/main" xmlns="" val="12459406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962"/>
    </mc:Choice>
    <mc:Fallback>
      <p:transition spd="slow" advTm="962"/>
    </mc:Fallback>
  </mc:AlternateContent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o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597569174"/>
              </p:ext>
            </p:extLst>
          </p:nvPr>
        </p:nvGraphicFramePr>
        <p:xfrm>
          <a:off x="504420" y="669092"/>
          <a:ext cx="5925600" cy="345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52000"/>
                <a:gridCol w="1219200"/>
                <a:gridCol w="1219200"/>
                <a:gridCol w="1219200"/>
                <a:gridCol w="1116000"/>
              </a:tblGrid>
              <a:tr h="1152000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/>
                        <a:t>1</a:t>
                      </a:r>
                      <a:endParaRPr lang="tr-TR" dirty="0"/>
                    </a:p>
                  </a:txBody>
                  <a:tcPr anchor="ctr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chemeClr val="tx2"/>
                    </a:solidFill>
                  </a:tcPr>
                </a:tc>
              </a:tr>
              <a:tr h="1152000"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>
                          <a:solidFill>
                            <a:schemeClr val="tx1"/>
                          </a:solidFill>
                        </a:rPr>
                        <a:t>2</a:t>
                      </a:r>
                      <a:endParaRPr lang="tr-TR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>
                          <a:solidFill>
                            <a:schemeClr val="tx1"/>
                          </a:solidFill>
                        </a:rPr>
                        <a:t>3</a:t>
                      </a:r>
                      <a:endParaRPr lang="tr-TR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>
                          <a:solidFill>
                            <a:schemeClr val="tx1"/>
                          </a:solidFill>
                        </a:rPr>
                        <a:t>4</a:t>
                      </a:r>
                      <a:endParaRPr lang="tr-TR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>
                          <a:solidFill>
                            <a:schemeClr val="tx1"/>
                          </a:solidFill>
                        </a:rPr>
                        <a:t>5</a:t>
                      </a:r>
                      <a:endParaRPr lang="tr-TR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>
                          <a:solidFill>
                            <a:schemeClr val="tx1"/>
                          </a:solidFill>
                        </a:rPr>
                        <a:t>6</a:t>
                      </a:r>
                      <a:endParaRPr lang="tr-TR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rgbClr val="00B050"/>
                    </a:solidFill>
                  </a:tcPr>
                </a:tc>
              </a:tr>
              <a:tr h="1152000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chemeClr val="tx2"/>
                    </a:solidFill>
                  </a:tcPr>
                </a:tc>
              </a:tr>
            </a:tbl>
          </a:graphicData>
        </a:graphic>
      </p:graphicFrame>
      <p:sp useBgFill="1">
        <p:nvSpPr>
          <p:cNvPr id="5" name="Dik Üçgen 4"/>
          <p:cNvSpPr/>
          <p:nvPr/>
        </p:nvSpPr>
        <p:spPr>
          <a:xfrm rot="5400000">
            <a:off x="511981" y="699414"/>
            <a:ext cx="1118398" cy="1092885"/>
          </a:xfrm>
          <a:prstGeom prst="rt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noFill/>
            </a:endParaRPr>
          </a:p>
        </p:txBody>
      </p:sp>
      <p:sp useBgFill="1">
        <p:nvSpPr>
          <p:cNvPr id="12" name="Dik Üçgen 11"/>
          <p:cNvSpPr/>
          <p:nvPr/>
        </p:nvSpPr>
        <p:spPr>
          <a:xfrm rot="10800000">
            <a:off x="1689631" y="686655"/>
            <a:ext cx="1169983" cy="1092885"/>
          </a:xfrm>
          <a:prstGeom prst="rt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noFill/>
            </a:endParaRPr>
          </a:p>
        </p:txBody>
      </p:sp>
      <p:sp useBgFill="1">
        <p:nvSpPr>
          <p:cNvPr id="13" name="Dik Üçgen 12"/>
          <p:cNvSpPr/>
          <p:nvPr/>
        </p:nvSpPr>
        <p:spPr>
          <a:xfrm rot="10800000">
            <a:off x="5306816" y="680277"/>
            <a:ext cx="1118398" cy="1105641"/>
          </a:xfrm>
          <a:prstGeom prst="rt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noFill/>
            </a:endParaRPr>
          </a:p>
        </p:txBody>
      </p:sp>
      <p:sp useBgFill="1">
        <p:nvSpPr>
          <p:cNvPr id="14" name="Dik Üçgen 13"/>
          <p:cNvSpPr/>
          <p:nvPr/>
        </p:nvSpPr>
        <p:spPr>
          <a:xfrm rot="16200000">
            <a:off x="5306816" y="3004253"/>
            <a:ext cx="1118398" cy="1105641"/>
          </a:xfrm>
          <a:prstGeom prst="rt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noFill/>
            </a:endParaRPr>
          </a:p>
        </p:txBody>
      </p:sp>
      <p:sp useBgFill="1">
        <p:nvSpPr>
          <p:cNvPr id="15" name="Dik Üçgen 14"/>
          <p:cNvSpPr/>
          <p:nvPr/>
        </p:nvSpPr>
        <p:spPr>
          <a:xfrm>
            <a:off x="524737" y="3010632"/>
            <a:ext cx="1118398" cy="1105641"/>
          </a:xfrm>
          <a:prstGeom prst="rt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noFill/>
            </a:endParaRPr>
          </a:p>
        </p:txBody>
      </p:sp>
      <p:sp useBgFill="1">
        <p:nvSpPr>
          <p:cNvPr id="16" name="Dik Üçgen 15"/>
          <p:cNvSpPr/>
          <p:nvPr/>
        </p:nvSpPr>
        <p:spPr>
          <a:xfrm rot="5400000">
            <a:off x="4142076" y="640319"/>
            <a:ext cx="1118397" cy="1211081"/>
          </a:xfrm>
          <a:prstGeom prst="rt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noFill/>
            </a:endParaRPr>
          </a:p>
        </p:txBody>
      </p:sp>
      <p:sp>
        <p:nvSpPr>
          <p:cNvPr id="2" name="Metin kutusu 1"/>
          <p:cNvSpPr txBox="1"/>
          <p:nvPr/>
        </p:nvSpPr>
        <p:spPr>
          <a:xfrm>
            <a:off x="683550" y="4895582"/>
            <a:ext cx="235192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dirty="0" smtClean="0"/>
              <a:t>1+1+1+1+1+1</a:t>
            </a:r>
            <a:endParaRPr lang="tr-TR" sz="2800" dirty="0"/>
          </a:p>
        </p:txBody>
      </p:sp>
    </p:spTree>
    <p:extLst>
      <p:ext uri="{BB962C8B-B14F-4D97-AF65-F5344CB8AC3E}">
        <p14:creationId xmlns:p14="http://schemas.microsoft.com/office/powerpoint/2010/main" xmlns="" val="1367813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1775"/>
    </mc:Choice>
    <mc:Fallback>
      <p:transition spd="slow" advTm="1775"/>
    </mc:Fallback>
  </mc:AlternateContent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o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603800848"/>
              </p:ext>
            </p:extLst>
          </p:nvPr>
        </p:nvGraphicFramePr>
        <p:xfrm>
          <a:off x="504420" y="669092"/>
          <a:ext cx="5925600" cy="345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52000"/>
                <a:gridCol w="1219200"/>
                <a:gridCol w="1219200"/>
                <a:gridCol w="1219200"/>
                <a:gridCol w="1116000"/>
              </a:tblGrid>
              <a:tr h="1152000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/>
                        <a:t>1</a:t>
                      </a:r>
                      <a:endParaRPr lang="tr-TR" dirty="0"/>
                    </a:p>
                  </a:txBody>
                  <a:tcPr anchor="ctr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chemeClr val="tx2"/>
                    </a:solidFill>
                  </a:tcPr>
                </a:tc>
              </a:tr>
              <a:tr h="1152000"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>
                          <a:solidFill>
                            <a:schemeClr val="tx1"/>
                          </a:solidFill>
                        </a:rPr>
                        <a:t>2</a:t>
                      </a:r>
                      <a:endParaRPr lang="tr-TR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>
                          <a:solidFill>
                            <a:schemeClr val="tx1"/>
                          </a:solidFill>
                        </a:rPr>
                        <a:t>3</a:t>
                      </a:r>
                      <a:endParaRPr lang="tr-TR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>
                          <a:solidFill>
                            <a:schemeClr val="tx1"/>
                          </a:solidFill>
                        </a:rPr>
                        <a:t>4</a:t>
                      </a:r>
                      <a:endParaRPr lang="tr-TR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>
                          <a:solidFill>
                            <a:schemeClr val="tx1"/>
                          </a:solidFill>
                        </a:rPr>
                        <a:t>5</a:t>
                      </a:r>
                      <a:endParaRPr lang="tr-TR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>
                          <a:solidFill>
                            <a:schemeClr val="tx1"/>
                          </a:solidFill>
                        </a:rPr>
                        <a:t>6</a:t>
                      </a:r>
                      <a:endParaRPr lang="tr-TR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rgbClr val="00B050"/>
                    </a:solidFill>
                  </a:tcPr>
                </a:tc>
              </a:tr>
              <a:tr h="1152000">
                <a:tc>
                  <a:txBody>
                    <a:bodyPr/>
                    <a:lstStyle/>
                    <a:p>
                      <a:pPr algn="ctr"/>
                      <a:endParaRPr lang="tr-TR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>
                          <a:solidFill>
                            <a:schemeClr val="tx1"/>
                          </a:solidFill>
                        </a:rPr>
                        <a:t>7</a:t>
                      </a:r>
                      <a:endParaRPr lang="tr-TR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tx2"/>
                    </a:solidFill>
                  </a:tcPr>
                </a:tc>
              </a:tr>
            </a:tbl>
          </a:graphicData>
        </a:graphic>
      </p:graphicFrame>
      <p:sp useBgFill="1">
        <p:nvSpPr>
          <p:cNvPr id="5" name="Dik Üçgen 4"/>
          <p:cNvSpPr/>
          <p:nvPr/>
        </p:nvSpPr>
        <p:spPr>
          <a:xfrm rot="5400000">
            <a:off x="511981" y="699414"/>
            <a:ext cx="1118398" cy="1092885"/>
          </a:xfrm>
          <a:prstGeom prst="rt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noFill/>
            </a:endParaRPr>
          </a:p>
        </p:txBody>
      </p:sp>
      <p:sp useBgFill="1">
        <p:nvSpPr>
          <p:cNvPr id="12" name="Dik Üçgen 11"/>
          <p:cNvSpPr/>
          <p:nvPr/>
        </p:nvSpPr>
        <p:spPr>
          <a:xfrm rot="10800000">
            <a:off x="1689631" y="686655"/>
            <a:ext cx="1169983" cy="1092885"/>
          </a:xfrm>
          <a:prstGeom prst="rt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noFill/>
            </a:endParaRPr>
          </a:p>
        </p:txBody>
      </p:sp>
      <p:sp useBgFill="1">
        <p:nvSpPr>
          <p:cNvPr id="13" name="Dik Üçgen 12"/>
          <p:cNvSpPr/>
          <p:nvPr/>
        </p:nvSpPr>
        <p:spPr>
          <a:xfrm rot="10800000">
            <a:off x="5306816" y="680277"/>
            <a:ext cx="1118398" cy="1105641"/>
          </a:xfrm>
          <a:prstGeom prst="rt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noFill/>
            </a:endParaRPr>
          </a:p>
        </p:txBody>
      </p:sp>
      <p:sp useBgFill="1">
        <p:nvSpPr>
          <p:cNvPr id="14" name="Dik Üçgen 13"/>
          <p:cNvSpPr/>
          <p:nvPr/>
        </p:nvSpPr>
        <p:spPr>
          <a:xfrm rot="16200000">
            <a:off x="5306816" y="3004253"/>
            <a:ext cx="1118398" cy="1105641"/>
          </a:xfrm>
          <a:prstGeom prst="rt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noFill/>
            </a:endParaRPr>
          </a:p>
        </p:txBody>
      </p:sp>
      <p:sp useBgFill="1">
        <p:nvSpPr>
          <p:cNvPr id="15" name="Dik Üçgen 14"/>
          <p:cNvSpPr/>
          <p:nvPr/>
        </p:nvSpPr>
        <p:spPr>
          <a:xfrm>
            <a:off x="524737" y="3010632"/>
            <a:ext cx="1118398" cy="1105641"/>
          </a:xfrm>
          <a:prstGeom prst="rt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noFill/>
            </a:endParaRPr>
          </a:p>
        </p:txBody>
      </p:sp>
      <p:sp useBgFill="1">
        <p:nvSpPr>
          <p:cNvPr id="16" name="Dik Üçgen 15"/>
          <p:cNvSpPr/>
          <p:nvPr/>
        </p:nvSpPr>
        <p:spPr>
          <a:xfrm rot="5400000">
            <a:off x="4142076" y="640319"/>
            <a:ext cx="1118397" cy="1211081"/>
          </a:xfrm>
          <a:prstGeom prst="rt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noFill/>
            </a:endParaRPr>
          </a:p>
        </p:txBody>
      </p:sp>
      <p:sp>
        <p:nvSpPr>
          <p:cNvPr id="2" name="Metin kutusu 1"/>
          <p:cNvSpPr txBox="1"/>
          <p:nvPr/>
        </p:nvSpPr>
        <p:spPr>
          <a:xfrm>
            <a:off x="683550" y="4895582"/>
            <a:ext cx="274947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dirty="0" smtClean="0"/>
              <a:t>1+1+1+1+1+1+1</a:t>
            </a:r>
            <a:endParaRPr lang="tr-TR" sz="2800" dirty="0"/>
          </a:p>
        </p:txBody>
      </p:sp>
    </p:spTree>
    <p:extLst>
      <p:ext uri="{BB962C8B-B14F-4D97-AF65-F5344CB8AC3E}">
        <p14:creationId xmlns:p14="http://schemas.microsoft.com/office/powerpoint/2010/main" xmlns="" val="34733555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747"/>
    </mc:Choice>
    <mc:Fallback>
      <p:transition spd="slow" advTm="747"/>
    </mc:Fallback>
  </mc:AlternateContent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o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04235609"/>
              </p:ext>
            </p:extLst>
          </p:nvPr>
        </p:nvGraphicFramePr>
        <p:xfrm>
          <a:off x="504420" y="669092"/>
          <a:ext cx="5925600" cy="345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52000"/>
                <a:gridCol w="1219200"/>
                <a:gridCol w="1219200"/>
                <a:gridCol w="1219200"/>
                <a:gridCol w="1116000"/>
              </a:tblGrid>
              <a:tr h="1152000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/>
                        <a:t>1</a:t>
                      </a:r>
                      <a:endParaRPr lang="tr-TR" dirty="0"/>
                    </a:p>
                  </a:txBody>
                  <a:tcPr anchor="ctr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chemeClr val="tx2"/>
                    </a:solidFill>
                  </a:tcPr>
                </a:tc>
              </a:tr>
              <a:tr h="1152000"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>
                          <a:solidFill>
                            <a:schemeClr val="tx1"/>
                          </a:solidFill>
                        </a:rPr>
                        <a:t>2</a:t>
                      </a:r>
                      <a:endParaRPr lang="tr-TR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>
                          <a:solidFill>
                            <a:schemeClr val="tx1"/>
                          </a:solidFill>
                        </a:rPr>
                        <a:t>3</a:t>
                      </a:r>
                      <a:endParaRPr lang="tr-TR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>
                          <a:solidFill>
                            <a:schemeClr val="tx1"/>
                          </a:solidFill>
                        </a:rPr>
                        <a:t>4</a:t>
                      </a:r>
                      <a:endParaRPr lang="tr-TR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>
                          <a:solidFill>
                            <a:schemeClr val="tx1"/>
                          </a:solidFill>
                        </a:rPr>
                        <a:t>5</a:t>
                      </a:r>
                      <a:endParaRPr lang="tr-TR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>
                          <a:solidFill>
                            <a:schemeClr val="tx1"/>
                          </a:solidFill>
                        </a:rPr>
                        <a:t>6</a:t>
                      </a:r>
                      <a:endParaRPr lang="tr-TR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rgbClr val="00B050"/>
                    </a:solidFill>
                  </a:tcPr>
                </a:tc>
              </a:tr>
              <a:tr h="1152000">
                <a:tc>
                  <a:txBody>
                    <a:bodyPr/>
                    <a:lstStyle/>
                    <a:p>
                      <a:pPr algn="ctr"/>
                      <a:endParaRPr lang="tr-TR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>
                          <a:solidFill>
                            <a:schemeClr val="tx1"/>
                          </a:solidFill>
                        </a:rPr>
                        <a:t>7</a:t>
                      </a:r>
                      <a:endParaRPr lang="tr-TR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>
                          <a:solidFill>
                            <a:schemeClr val="tx1"/>
                          </a:solidFill>
                        </a:rPr>
                        <a:t>8</a:t>
                      </a:r>
                      <a:endParaRPr lang="tr-TR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tx2"/>
                    </a:solidFill>
                  </a:tcPr>
                </a:tc>
              </a:tr>
            </a:tbl>
          </a:graphicData>
        </a:graphic>
      </p:graphicFrame>
      <p:sp useBgFill="1">
        <p:nvSpPr>
          <p:cNvPr id="5" name="Dik Üçgen 4"/>
          <p:cNvSpPr/>
          <p:nvPr/>
        </p:nvSpPr>
        <p:spPr>
          <a:xfrm rot="5400000">
            <a:off x="511981" y="699414"/>
            <a:ext cx="1118398" cy="1092885"/>
          </a:xfrm>
          <a:prstGeom prst="rt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noFill/>
            </a:endParaRPr>
          </a:p>
        </p:txBody>
      </p:sp>
      <p:sp useBgFill="1">
        <p:nvSpPr>
          <p:cNvPr id="12" name="Dik Üçgen 11"/>
          <p:cNvSpPr/>
          <p:nvPr/>
        </p:nvSpPr>
        <p:spPr>
          <a:xfrm rot="10800000">
            <a:off x="1689631" y="686655"/>
            <a:ext cx="1169983" cy="1092885"/>
          </a:xfrm>
          <a:prstGeom prst="rt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noFill/>
            </a:endParaRPr>
          </a:p>
        </p:txBody>
      </p:sp>
      <p:sp useBgFill="1">
        <p:nvSpPr>
          <p:cNvPr id="13" name="Dik Üçgen 12"/>
          <p:cNvSpPr/>
          <p:nvPr/>
        </p:nvSpPr>
        <p:spPr>
          <a:xfrm rot="10800000">
            <a:off x="5306816" y="680277"/>
            <a:ext cx="1118398" cy="1105641"/>
          </a:xfrm>
          <a:prstGeom prst="rt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noFill/>
            </a:endParaRPr>
          </a:p>
        </p:txBody>
      </p:sp>
      <p:sp useBgFill="1">
        <p:nvSpPr>
          <p:cNvPr id="14" name="Dik Üçgen 13"/>
          <p:cNvSpPr/>
          <p:nvPr/>
        </p:nvSpPr>
        <p:spPr>
          <a:xfrm rot="16200000">
            <a:off x="5306816" y="3004253"/>
            <a:ext cx="1118398" cy="1105641"/>
          </a:xfrm>
          <a:prstGeom prst="rt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noFill/>
            </a:endParaRPr>
          </a:p>
        </p:txBody>
      </p:sp>
      <p:sp useBgFill="1">
        <p:nvSpPr>
          <p:cNvPr id="15" name="Dik Üçgen 14"/>
          <p:cNvSpPr/>
          <p:nvPr/>
        </p:nvSpPr>
        <p:spPr>
          <a:xfrm>
            <a:off x="524737" y="3010632"/>
            <a:ext cx="1118398" cy="1105641"/>
          </a:xfrm>
          <a:prstGeom prst="rt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noFill/>
            </a:endParaRPr>
          </a:p>
        </p:txBody>
      </p:sp>
      <p:sp useBgFill="1">
        <p:nvSpPr>
          <p:cNvPr id="16" name="Dik Üçgen 15"/>
          <p:cNvSpPr/>
          <p:nvPr/>
        </p:nvSpPr>
        <p:spPr>
          <a:xfrm rot="5400000">
            <a:off x="4142076" y="640319"/>
            <a:ext cx="1118397" cy="1211081"/>
          </a:xfrm>
          <a:prstGeom prst="rt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noFill/>
            </a:endParaRPr>
          </a:p>
        </p:txBody>
      </p:sp>
      <p:sp>
        <p:nvSpPr>
          <p:cNvPr id="2" name="Metin kutusu 1"/>
          <p:cNvSpPr txBox="1"/>
          <p:nvPr/>
        </p:nvSpPr>
        <p:spPr>
          <a:xfrm>
            <a:off x="683550" y="4895582"/>
            <a:ext cx="314701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dirty="0" smtClean="0"/>
              <a:t>1+1+1+1+1+1+1+1</a:t>
            </a:r>
            <a:endParaRPr lang="tr-TR" sz="2800" dirty="0"/>
          </a:p>
        </p:txBody>
      </p:sp>
    </p:spTree>
    <p:extLst>
      <p:ext uri="{BB962C8B-B14F-4D97-AF65-F5344CB8AC3E}">
        <p14:creationId xmlns:p14="http://schemas.microsoft.com/office/powerpoint/2010/main" xmlns="" val="12201756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745"/>
    </mc:Choice>
    <mc:Fallback>
      <p:transition spd="slow" advTm="745"/>
    </mc:Fallback>
  </mc:AlternateContent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o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47154186"/>
              </p:ext>
            </p:extLst>
          </p:nvPr>
        </p:nvGraphicFramePr>
        <p:xfrm>
          <a:off x="504420" y="669092"/>
          <a:ext cx="5925600" cy="345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52000"/>
                <a:gridCol w="1219200"/>
                <a:gridCol w="1219200"/>
                <a:gridCol w="1219200"/>
                <a:gridCol w="1116000"/>
              </a:tblGrid>
              <a:tr h="1152000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/>
                        <a:t>1</a:t>
                      </a:r>
                      <a:endParaRPr lang="tr-TR" dirty="0"/>
                    </a:p>
                  </a:txBody>
                  <a:tcPr anchor="ctr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chemeClr val="tx2"/>
                    </a:solidFill>
                  </a:tcPr>
                </a:tc>
              </a:tr>
              <a:tr h="1152000"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>
                          <a:solidFill>
                            <a:schemeClr val="tx1"/>
                          </a:solidFill>
                        </a:rPr>
                        <a:t>2</a:t>
                      </a:r>
                      <a:endParaRPr lang="tr-TR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>
                          <a:solidFill>
                            <a:schemeClr val="tx1"/>
                          </a:solidFill>
                        </a:rPr>
                        <a:t>3</a:t>
                      </a:r>
                      <a:endParaRPr lang="tr-TR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>
                          <a:solidFill>
                            <a:schemeClr val="tx1"/>
                          </a:solidFill>
                        </a:rPr>
                        <a:t>4</a:t>
                      </a:r>
                      <a:endParaRPr lang="tr-TR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>
                          <a:solidFill>
                            <a:schemeClr val="tx1"/>
                          </a:solidFill>
                        </a:rPr>
                        <a:t>5</a:t>
                      </a:r>
                      <a:endParaRPr lang="tr-TR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>
                          <a:solidFill>
                            <a:schemeClr val="tx1"/>
                          </a:solidFill>
                        </a:rPr>
                        <a:t>6</a:t>
                      </a:r>
                      <a:endParaRPr lang="tr-TR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rgbClr val="00B050"/>
                    </a:solidFill>
                  </a:tcPr>
                </a:tc>
              </a:tr>
              <a:tr h="1152000">
                <a:tc>
                  <a:txBody>
                    <a:bodyPr/>
                    <a:lstStyle/>
                    <a:p>
                      <a:pPr algn="ctr"/>
                      <a:endParaRPr lang="tr-TR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>
                          <a:solidFill>
                            <a:schemeClr val="tx1"/>
                          </a:solidFill>
                        </a:rPr>
                        <a:t>7</a:t>
                      </a:r>
                      <a:endParaRPr lang="tr-TR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>
                          <a:solidFill>
                            <a:schemeClr val="tx1"/>
                          </a:solidFill>
                        </a:rPr>
                        <a:t>8</a:t>
                      </a:r>
                      <a:endParaRPr lang="tr-TR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>
                          <a:solidFill>
                            <a:schemeClr val="tx1"/>
                          </a:solidFill>
                        </a:rPr>
                        <a:t>9</a:t>
                      </a:r>
                      <a:endParaRPr lang="tr-TR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tx2"/>
                    </a:solidFill>
                  </a:tcPr>
                </a:tc>
              </a:tr>
            </a:tbl>
          </a:graphicData>
        </a:graphic>
      </p:graphicFrame>
      <p:sp useBgFill="1">
        <p:nvSpPr>
          <p:cNvPr id="5" name="Dik Üçgen 4"/>
          <p:cNvSpPr/>
          <p:nvPr/>
        </p:nvSpPr>
        <p:spPr>
          <a:xfrm rot="5400000">
            <a:off x="511981" y="699414"/>
            <a:ext cx="1118398" cy="1092885"/>
          </a:xfrm>
          <a:prstGeom prst="rt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noFill/>
            </a:endParaRPr>
          </a:p>
        </p:txBody>
      </p:sp>
      <p:sp useBgFill="1">
        <p:nvSpPr>
          <p:cNvPr id="12" name="Dik Üçgen 11"/>
          <p:cNvSpPr/>
          <p:nvPr/>
        </p:nvSpPr>
        <p:spPr>
          <a:xfrm rot="10800000">
            <a:off x="1689631" y="686655"/>
            <a:ext cx="1169983" cy="1092885"/>
          </a:xfrm>
          <a:prstGeom prst="rt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noFill/>
            </a:endParaRPr>
          </a:p>
        </p:txBody>
      </p:sp>
      <p:sp useBgFill="1">
        <p:nvSpPr>
          <p:cNvPr id="13" name="Dik Üçgen 12"/>
          <p:cNvSpPr/>
          <p:nvPr/>
        </p:nvSpPr>
        <p:spPr>
          <a:xfrm rot="10800000">
            <a:off x="5306816" y="680277"/>
            <a:ext cx="1118398" cy="1105641"/>
          </a:xfrm>
          <a:prstGeom prst="rt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noFill/>
            </a:endParaRPr>
          </a:p>
        </p:txBody>
      </p:sp>
      <p:sp>
        <p:nvSpPr>
          <p:cNvPr id="14" name="Dik Üçgen 13"/>
          <p:cNvSpPr/>
          <p:nvPr/>
        </p:nvSpPr>
        <p:spPr>
          <a:xfrm rot="16200000">
            <a:off x="5306816" y="3004253"/>
            <a:ext cx="1118398" cy="1105641"/>
          </a:xfrm>
          <a:prstGeom prst="rtTriangle">
            <a:avLst/>
          </a:prstGeom>
          <a:blipFill rotWithShape="0">
            <a:blip r:embed="rId2" cstate="print">
              <a:duotone>
                <a:schemeClr val="bg2">
                  <a:shade val="3000"/>
                  <a:satMod val="110000"/>
                </a:schemeClr>
                <a:schemeClr val="bg2">
                  <a:tint val="60000"/>
                  <a:satMod val="425000"/>
                </a:schemeClr>
              </a:duotone>
            </a:blip>
            <a:stretch>
              <a:fillRect l="-474502" t="-61528" r="-243096" b="-458746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noFill/>
            </a:endParaRPr>
          </a:p>
        </p:txBody>
      </p:sp>
      <p:sp>
        <p:nvSpPr>
          <p:cNvPr id="15" name="Dik Üçgen 14"/>
          <p:cNvSpPr/>
          <p:nvPr/>
        </p:nvSpPr>
        <p:spPr>
          <a:xfrm>
            <a:off x="524737" y="3010632"/>
            <a:ext cx="1118398" cy="1105641"/>
          </a:xfrm>
          <a:prstGeom prst="rtTriangle">
            <a:avLst/>
          </a:prstGeom>
          <a:blipFill rotWithShape="0">
            <a:blip r:embed="rId2" cstate="print">
              <a:duotone>
                <a:schemeClr val="bg2">
                  <a:shade val="3000"/>
                  <a:satMod val="110000"/>
                </a:schemeClr>
                <a:schemeClr val="bg2">
                  <a:tint val="60000"/>
                  <a:satMod val="425000"/>
                </a:schemeClr>
              </a:duotone>
            </a:blip>
            <a:stretch>
              <a:fillRect l="-474502" t="-61528" r="-243096" b="-458746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noFill/>
            </a:endParaRPr>
          </a:p>
        </p:txBody>
      </p:sp>
      <p:sp useBgFill="1">
        <p:nvSpPr>
          <p:cNvPr id="16" name="Dik Üçgen 15"/>
          <p:cNvSpPr/>
          <p:nvPr/>
        </p:nvSpPr>
        <p:spPr>
          <a:xfrm rot="5400000">
            <a:off x="4142076" y="640319"/>
            <a:ext cx="1118397" cy="1211081"/>
          </a:xfrm>
          <a:prstGeom prst="rt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noFill/>
            </a:endParaRPr>
          </a:p>
        </p:txBody>
      </p:sp>
      <p:sp>
        <p:nvSpPr>
          <p:cNvPr id="2" name="Metin kutusu 1"/>
          <p:cNvSpPr txBox="1"/>
          <p:nvPr/>
        </p:nvSpPr>
        <p:spPr>
          <a:xfrm>
            <a:off x="683550" y="4895582"/>
            <a:ext cx="354456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dirty="0" smtClean="0"/>
              <a:t>1+1+1+1+1+1+1+1+1</a:t>
            </a:r>
            <a:endParaRPr lang="tr-TR" sz="2800" dirty="0"/>
          </a:p>
        </p:txBody>
      </p:sp>
    </p:spTree>
    <p:extLst>
      <p:ext uri="{BB962C8B-B14F-4D97-AF65-F5344CB8AC3E}">
        <p14:creationId xmlns:p14="http://schemas.microsoft.com/office/powerpoint/2010/main" xmlns="" val="3291828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1850"/>
    </mc:Choice>
    <mc:Fallback>
      <p:transition spd="slow" advTm="1850"/>
    </mc:Fallback>
  </mc:AlternateContent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o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313114708"/>
              </p:ext>
            </p:extLst>
          </p:nvPr>
        </p:nvGraphicFramePr>
        <p:xfrm>
          <a:off x="504420" y="669092"/>
          <a:ext cx="5925600" cy="345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52000"/>
                <a:gridCol w="1219200"/>
                <a:gridCol w="1219200"/>
                <a:gridCol w="1219200"/>
                <a:gridCol w="1116000"/>
              </a:tblGrid>
              <a:tr h="1152000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/>
                        <a:t>1</a:t>
                      </a:r>
                      <a:endParaRPr lang="tr-TR" dirty="0"/>
                    </a:p>
                  </a:txBody>
                  <a:tcPr anchor="ctr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chemeClr val="tx2"/>
                    </a:solidFill>
                  </a:tcPr>
                </a:tc>
              </a:tr>
              <a:tr h="1152000"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>
                          <a:solidFill>
                            <a:schemeClr val="tx1"/>
                          </a:solidFill>
                        </a:rPr>
                        <a:t>2</a:t>
                      </a:r>
                      <a:endParaRPr lang="tr-TR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>
                          <a:solidFill>
                            <a:schemeClr val="tx1"/>
                          </a:solidFill>
                        </a:rPr>
                        <a:t>3</a:t>
                      </a:r>
                      <a:endParaRPr lang="tr-TR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>
                          <a:solidFill>
                            <a:schemeClr val="tx1"/>
                          </a:solidFill>
                        </a:rPr>
                        <a:t>4</a:t>
                      </a:r>
                      <a:endParaRPr lang="tr-TR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>
                          <a:solidFill>
                            <a:schemeClr val="tx1"/>
                          </a:solidFill>
                        </a:rPr>
                        <a:t>5</a:t>
                      </a:r>
                      <a:endParaRPr lang="tr-TR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>
                          <a:solidFill>
                            <a:schemeClr val="tx1"/>
                          </a:solidFill>
                        </a:rPr>
                        <a:t>6</a:t>
                      </a:r>
                      <a:endParaRPr lang="tr-TR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rgbClr val="00B050"/>
                    </a:solidFill>
                  </a:tcPr>
                </a:tc>
              </a:tr>
              <a:tr h="1152000">
                <a:tc>
                  <a:txBody>
                    <a:bodyPr/>
                    <a:lstStyle/>
                    <a:p>
                      <a:pPr algn="ctr"/>
                      <a:endParaRPr lang="tr-TR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>
                          <a:solidFill>
                            <a:schemeClr val="tx1"/>
                          </a:solidFill>
                        </a:rPr>
                        <a:t>7</a:t>
                      </a:r>
                      <a:endParaRPr lang="tr-TR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>
                          <a:solidFill>
                            <a:schemeClr val="tx1"/>
                          </a:solidFill>
                        </a:rPr>
                        <a:t>8</a:t>
                      </a:r>
                      <a:endParaRPr lang="tr-TR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>
                          <a:solidFill>
                            <a:schemeClr val="tx1"/>
                          </a:solidFill>
                        </a:rPr>
                        <a:t>9</a:t>
                      </a:r>
                      <a:endParaRPr lang="tr-TR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tx2"/>
                    </a:solidFill>
                  </a:tcPr>
                </a:tc>
              </a:tr>
            </a:tbl>
          </a:graphicData>
        </a:graphic>
      </p:graphicFrame>
      <p:sp useBgFill="1">
        <p:nvSpPr>
          <p:cNvPr id="5" name="Dik Üçgen 4"/>
          <p:cNvSpPr/>
          <p:nvPr/>
        </p:nvSpPr>
        <p:spPr>
          <a:xfrm rot="5400000">
            <a:off x="511981" y="699414"/>
            <a:ext cx="1118398" cy="1092885"/>
          </a:xfrm>
          <a:prstGeom prst="rt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noFill/>
            </a:endParaRPr>
          </a:p>
        </p:txBody>
      </p:sp>
      <p:sp useBgFill="1">
        <p:nvSpPr>
          <p:cNvPr id="12" name="Dik Üçgen 11"/>
          <p:cNvSpPr/>
          <p:nvPr/>
        </p:nvSpPr>
        <p:spPr>
          <a:xfrm rot="10800000">
            <a:off x="1689631" y="686655"/>
            <a:ext cx="1169983" cy="1092885"/>
          </a:xfrm>
          <a:prstGeom prst="rt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noFill/>
            </a:endParaRPr>
          </a:p>
        </p:txBody>
      </p:sp>
      <p:sp useBgFill="1">
        <p:nvSpPr>
          <p:cNvPr id="13" name="Dik Üçgen 12"/>
          <p:cNvSpPr/>
          <p:nvPr/>
        </p:nvSpPr>
        <p:spPr>
          <a:xfrm rot="10800000">
            <a:off x="5306816" y="680277"/>
            <a:ext cx="1118398" cy="1105641"/>
          </a:xfrm>
          <a:prstGeom prst="rt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noFill/>
            </a:endParaRPr>
          </a:p>
        </p:txBody>
      </p:sp>
      <p:sp>
        <p:nvSpPr>
          <p:cNvPr id="14" name="Dik Üçgen 13"/>
          <p:cNvSpPr/>
          <p:nvPr/>
        </p:nvSpPr>
        <p:spPr>
          <a:xfrm rot="16200000">
            <a:off x="5306816" y="3004253"/>
            <a:ext cx="1118398" cy="1105641"/>
          </a:xfrm>
          <a:prstGeom prst="rtTriangle">
            <a:avLst/>
          </a:prstGeom>
          <a:blipFill rotWithShape="0">
            <a:blip r:embed="rId2" cstate="print">
              <a:duotone>
                <a:schemeClr val="bg2">
                  <a:shade val="3000"/>
                  <a:satMod val="110000"/>
                </a:schemeClr>
                <a:schemeClr val="bg2">
                  <a:tint val="60000"/>
                  <a:satMod val="425000"/>
                </a:schemeClr>
              </a:duotone>
            </a:blip>
            <a:stretch>
              <a:fillRect l="-474502" t="-61528" r="-243096" b="-458746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noFill/>
            </a:endParaRPr>
          </a:p>
        </p:txBody>
      </p:sp>
      <p:sp>
        <p:nvSpPr>
          <p:cNvPr id="15" name="Dik Üçgen 14"/>
          <p:cNvSpPr/>
          <p:nvPr/>
        </p:nvSpPr>
        <p:spPr>
          <a:xfrm>
            <a:off x="524737" y="3010632"/>
            <a:ext cx="1118398" cy="1105641"/>
          </a:xfrm>
          <a:prstGeom prst="rtTriangle">
            <a:avLst/>
          </a:prstGeom>
          <a:blipFill rotWithShape="0">
            <a:blip r:embed="rId2" cstate="print">
              <a:duotone>
                <a:schemeClr val="bg2">
                  <a:shade val="3000"/>
                  <a:satMod val="110000"/>
                </a:schemeClr>
                <a:schemeClr val="bg2">
                  <a:tint val="60000"/>
                  <a:satMod val="425000"/>
                </a:schemeClr>
              </a:duotone>
            </a:blip>
            <a:stretch>
              <a:fillRect l="-474502" t="-61528" r="-243096" b="-458746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noFill/>
            </a:endParaRPr>
          </a:p>
        </p:txBody>
      </p:sp>
      <p:sp useBgFill="1">
        <p:nvSpPr>
          <p:cNvPr id="16" name="Dik Üçgen 15"/>
          <p:cNvSpPr/>
          <p:nvPr/>
        </p:nvSpPr>
        <p:spPr>
          <a:xfrm rot="5400000">
            <a:off x="4142076" y="640319"/>
            <a:ext cx="1118397" cy="1211081"/>
          </a:xfrm>
          <a:prstGeom prst="rt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noFill/>
            </a:endParaRPr>
          </a:p>
        </p:txBody>
      </p:sp>
      <p:sp>
        <p:nvSpPr>
          <p:cNvPr id="2" name="Metin kutusu 1"/>
          <p:cNvSpPr txBox="1"/>
          <p:nvPr/>
        </p:nvSpPr>
        <p:spPr>
          <a:xfrm>
            <a:off x="683550" y="4895582"/>
            <a:ext cx="656301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dirty="0"/>
              <a:t>1+1+1+1+1+1+1+1+1 = 9 tam birim kare</a:t>
            </a:r>
          </a:p>
        </p:txBody>
      </p:sp>
    </p:spTree>
    <p:extLst>
      <p:ext uri="{BB962C8B-B14F-4D97-AF65-F5344CB8AC3E}">
        <p14:creationId xmlns:p14="http://schemas.microsoft.com/office/powerpoint/2010/main" xmlns="" val="36617075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2553"/>
    </mc:Choice>
    <mc:Fallback>
      <p:transition spd="slow" advTm="2553"/>
    </mc:Fallback>
  </mc:AlternateContent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o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104169967"/>
              </p:ext>
            </p:extLst>
          </p:nvPr>
        </p:nvGraphicFramePr>
        <p:xfrm>
          <a:off x="504420" y="669092"/>
          <a:ext cx="5925600" cy="345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52000"/>
                <a:gridCol w="1219200"/>
                <a:gridCol w="1219200"/>
                <a:gridCol w="1219200"/>
                <a:gridCol w="1116000"/>
              </a:tblGrid>
              <a:tr h="1152000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chemeClr val="tx2"/>
                    </a:solidFill>
                  </a:tcPr>
                </a:tc>
              </a:tr>
              <a:tr h="1152000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rgbClr val="00B050"/>
                    </a:solidFill>
                  </a:tcPr>
                </a:tc>
              </a:tr>
              <a:tr h="1152000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chemeClr val="tx2"/>
                    </a:solidFill>
                  </a:tcPr>
                </a:tc>
              </a:tr>
            </a:tbl>
          </a:graphicData>
        </a:graphic>
      </p:graphicFrame>
      <p:sp useBgFill="1">
        <p:nvSpPr>
          <p:cNvPr id="5" name="Dik Üçgen 4"/>
          <p:cNvSpPr/>
          <p:nvPr/>
        </p:nvSpPr>
        <p:spPr>
          <a:xfrm rot="5400000">
            <a:off x="511981" y="699414"/>
            <a:ext cx="1118398" cy="1092885"/>
          </a:xfrm>
          <a:prstGeom prst="rt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noFill/>
            </a:endParaRPr>
          </a:p>
        </p:txBody>
      </p:sp>
      <p:sp useBgFill="1">
        <p:nvSpPr>
          <p:cNvPr id="12" name="Dik Üçgen 11"/>
          <p:cNvSpPr/>
          <p:nvPr/>
        </p:nvSpPr>
        <p:spPr>
          <a:xfrm rot="10800000">
            <a:off x="1689631" y="686655"/>
            <a:ext cx="1169983" cy="1092885"/>
          </a:xfrm>
          <a:prstGeom prst="rt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noFill/>
            </a:endParaRPr>
          </a:p>
        </p:txBody>
      </p:sp>
      <p:sp useBgFill="1">
        <p:nvSpPr>
          <p:cNvPr id="13" name="Dik Üçgen 12"/>
          <p:cNvSpPr/>
          <p:nvPr/>
        </p:nvSpPr>
        <p:spPr>
          <a:xfrm rot="10800000">
            <a:off x="5306816" y="680277"/>
            <a:ext cx="1118398" cy="1105641"/>
          </a:xfrm>
          <a:prstGeom prst="rt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noFill/>
            </a:endParaRPr>
          </a:p>
        </p:txBody>
      </p:sp>
      <p:sp useBgFill="1">
        <p:nvSpPr>
          <p:cNvPr id="14" name="Dik Üçgen 13"/>
          <p:cNvSpPr/>
          <p:nvPr/>
        </p:nvSpPr>
        <p:spPr>
          <a:xfrm rot="16200000">
            <a:off x="5306816" y="3004253"/>
            <a:ext cx="1118398" cy="1105641"/>
          </a:xfrm>
          <a:prstGeom prst="rt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noFill/>
            </a:endParaRPr>
          </a:p>
        </p:txBody>
      </p:sp>
      <p:sp useBgFill="1">
        <p:nvSpPr>
          <p:cNvPr id="15" name="Dik Üçgen 14"/>
          <p:cNvSpPr/>
          <p:nvPr/>
        </p:nvSpPr>
        <p:spPr>
          <a:xfrm>
            <a:off x="524737" y="3010632"/>
            <a:ext cx="1118398" cy="1105641"/>
          </a:xfrm>
          <a:prstGeom prst="rt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noFill/>
            </a:endParaRPr>
          </a:p>
        </p:txBody>
      </p:sp>
      <p:sp useBgFill="1">
        <p:nvSpPr>
          <p:cNvPr id="16" name="Dik Üçgen 15"/>
          <p:cNvSpPr/>
          <p:nvPr/>
        </p:nvSpPr>
        <p:spPr>
          <a:xfrm rot="5400000">
            <a:off x="4142076" y="640319"/>
            <a:ext cx="1118397" cy="1211081"/>
          </a:xfrm>
          <a:prstGeom prst="rt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noFill/>
            </a:endParaRPr>
          </a:p>
        </p:txBody>
      </p:sp>
      <p:sp>
        <p:nvSpPr>
          <p:cNvPr id="2" name="Metin kutusu 1"/>
          <p:cNvSpPr txBox="1"/>
          <p:nvPr/>
        </p:nvSpPr>
        <p:spPr>
          <a:xfrm>
            <a:off x="683550" y="4895582"/>
            <a:ext cx="647324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dirty="0" smtClean="0"/>
              <a:t>1+1+1+1+1+1+1+1+1= 9 tam birim kare</a:t>
            </a:r>
            <a:endParaRPr lang="tr-TR" sz="2800" dirty="0"/>
          </a:p>
        </p:txBody>
      </p:sp>
      <p:sp>
        <p:nvSpPr>
          <p:cNvPr id="3" name="Metin kutusu 2"/>
          <p:cNvSpPr txBox="1"/>
          <p:nvPr/>
        </p:nvSpPr>
        <p:spPr>
          <a:xfrm>
            <a:off x="971600" y="6021288"/>
            <a:ext cx="4395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/>
              <a:t>1+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21498215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3029"/>
    </mc:Choice>
    <mc:Fallback>
      <p:transition spd="slow" advTm="3029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o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744069347"/>
              </p:ext>
            </p:extLst>
          </p:nvPr>
        </p:nvGraphicFramePr>
        <p:xfrm>
          <a:off x="2195736" y="836712"/>
          <a:ext cx="2520280" cy="23762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28092"/>
                <a:gridCol w="828092"/>
                <a:gridCol w="864096"/>
              </a:tblGrid>
              <a:tr h="792088"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</a:pPr>
                      <a:r>
                        <a:rPr lang="tr-TR" dirty="0" smtClean="0"/>
                        <a:t>1</a:t>
                      </a:r>
                      <a:endParaRPr lang="tr-TR" dirty="0"/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rtl="0" eaLnBrk="1" latinLnBrk="0" hangingPunct="1"/>
                      <a:endParaRPr kumimoji="0" lang="tr-TR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tx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rtl="0" eaLnBrk="1" latinLnBrk="0" hangingPunct="1"/>
                      <a:endParaRPr kumimoji="0" lang="tr-TR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tx1">
                        <a:lumMod val="65000"/>
                      </a:schemeClr>
                    </a:solidFill>
                  </a:tcPr>
                </a:tc>
              </a:tr>
              <a:tr h="792088">
                <a:tc>
                  <a:txBody>
                    <a:bodyPr/>
                    <a:lstStyle/>
                    <a:p>
                      <a:pPr marL="0" algn="l" rtl="0" eaLnBrk="1" latinLnBrk="0" hangingPunct="1"/>
                      <a:endParaRPr kumimoji="0" lang="tr-TR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tx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rtl="0" eaLnBrk="1" latinLnBrk="0" hangingPunct="1"/>
                      <a:endParaRPr kumimoji="0" lang="tr-TR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tx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rtl="0" eaLnBrk="1" latinLnBrk="0" hangingPunct="1"/>
                      <a:endParaRPr kumimoji="0" lang="tr-TR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tx1">
                        <a:lumMod val="65000"/>
                      </a:schemeClr>
                    </a:solidFill>
                  </a:tcPr>
                </a:tc>
              </a:tr>
              <a:tr h="792088">
                <a:tc>
                  <a:txBody>
                    <a:bodyPr/>
                    <a:lstStyle/>
                    <a:p>
                      <a:pPr marL="0" algn="l" rtl="0" eaLnBrk="1" latinLnBrk="0" hangingPunct="1"/>
                      <a:endParaRPr kumimoji="0" lang="tr-TR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tx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rtl="0" eaLnBrk="1" latinLnBrk="0" hangingPunct="1"/>
                      <a:endParaRPr kumimoji="0" lang="tr-TR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tx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rtl="0" eaLnBrk="1" latinLnBrk="0" hangingPunct="1"/>
                      <a:endParaRPr kumimoji="0" lang="tr-TR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tx1">
                        <a:lumMod val="65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200123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1220"/>
    </mc:Choice>
    <mc:Fallback>
      <p:transition spd="slow" advTm="1220"/>
    </mc:Fallback>
  </mc:AlternateContent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o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371826917"/>
              </p:ext>
            </p:extLst>
          </p:nvPr>
        </p:nvGraphicFramePr>
        <p:xfrm>
          <a:off x="504420" y="669092"/>
          <a:ext cx="5925600" cy="345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52000"/>
                <a:gridCol w="1219200"/>
                <a:gridCol w="1219200"/>
                <a:gridCol w="1219200"/>
                <a:gridCol w="1116000"/>
              </a:tblGrid>
              <a:tr h="1152000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chemeClr val="tx2"/>
                    </a:solidFill>
                  </a:tcPr>
                </a:tc>
              </a:tr>
              <a:tr h="1152000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rgbClr val="00B050"/>
                    </a:solidFill>
                  </a:tcPr>
                </a:tc>
              </a:tr>
              <a:tr h="1152000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chemeClr val="tx2"/>
                    </a:solidFill>
                  </a:tcPr>
                </a:tc>
              </a:tr>
            </a:tbl>
          </a:graphicData>
        </a:graphic>
      </p:graphicFrame>
      <p:sp useBgFill="1">
        <p:nvSpPr>
          <p:cNvPr id="5" name="Dik Üçgen 4"/>
          <p:cNvSpPr/>
          <p:nvPr/>
        </p:nvSpPr>
        <p:spPr>
          <a:xfrm rot="5400000">
            <a:off x="511981" y="699414"/>
            <a:ext cx="1118398" cy="1092885"/>
          </a:xfrm>
          <a:prstGeom prst="rt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noFill/>
            </a:endParaRPr>
          </a:p>
        </p:txBody>
      </p:sp>
      <p:sp useBgFill="1">
        <p:nvSpPr>
          <p:cNvPr id="12" name="Dik Üçgen 11"/>
          <p:cNvSpPr/>
          <p:nvPr/>
        </p:nvSpPr>
        <p:spPr>
          <a:xfrm rot="10800000">
            <a:off x="1689631" y="686655"/>
            <a:ext cx="1169983" cy="1092885"/>
          </a:xfrm>
          <a:prstGeom prst="rt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noFill/>
            </a:endParaRPr>
          </a:p>
        </p:txBody>
      </p:sp>
      <p:sp useBgFill="1">
        <p:nvSpPr>
          <p:cNvPr id="13" name="Dik Üçgen 12"/>
          <p:cNvSpPr/>
          <p:nvPr/>
        </p:nvSpPr>
        <p:spPr>
          <a:xfrm rot="10800000">
            <a:off x="5306816" y="680277"/>
            <a:ext cx="1118398" cy="1105641"/>
          </a:xfrm>
          <a:prstGeom prst="rt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noFill/>
            </a:endParaRPr>
          </a:p>
        </p:txBody>
      </p:sp>
      <p:sp useBgFill="1">
        <p:nvSpPr>
          <p:cNvPr id="14" name="Dik Üçgen 13"/>
          <p:cNvSpPr/>
          <p:nvPr/>
        </p:nvSpPr>
        <p:spPr>
          <a:xfrm rot="16200000">
            <a:off x="5306816" y="3004253"/>
            <a:ext cx="1118398" cy="1105641"/>
          </a:xfrm>
          <a:prstGeom prst="rt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noFill/>
            </a:endParaRPr>
          </a:p>
        </p:txBody>
      </p:sp>
      <p:sp useBgFill="1">
        <p:nvSpPr>
          <p:cNvPr id="15" name="Dik Üçgen 14"/>
          <p:cNvSpPr/>
          <p:nvPr/>
        </p:nvSpPr>
        <p:spPr>
          <a:xfrm>
            <a:off x="524737" y="3010632"/>
            <a:ext cx="1118398" cy="1105641"/>
          </a:xfrm>
          <a:prstGeom prst="rt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noFill/>
            </a:endParaRPr>
          </a:p>
        </p:txBody>
      </p:sp>
      <p:sp useBgFill="1">
        <p:nvSpPr>
          <p:cNvPr id="16" name="Dik Üçgen 15"/>
          <p:cNvSpPr/>
          <p:nvPr/>
        </p:nvSpPr>
        <p:spPr>
          <a:xfrm rot="5400000">
            <a:off x="4142076" y="640319"/>
            <a:ext cx="1118397" cy="1211081"/>
          </a:xfrm>
          <a:prstGeom prst="rt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noFill/>
            </a:endParaRPr>
          </a:p>
        </p:txBody>
      </p:sp>
      <p:sp>
        <p:nvSpPr>
          <p:cNvPr id="2" name="Metin kutusu 1"/>
          <p:cNvSpPr txBox="1"/>
          <p:nvPr/>
        </p:nvSpPr>
        <p:spPr>
          <a:xfrm>
            <a:off x="683550" y="4895582"/>
            <a:ext cx="647324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dirty="0" smtClean="0"/>
              <a:t>1+1+1+1+1+1+1+1+1= 9 tam birim kare</a:t>
            </a:r>
            <a:endParaRPr lang="tr-TR" sz="2800" dirty="0"/>
          </a:p>
        </p:txBody>
      </p:sp>
      <p:sp>
        <p:nvSpPr>
          <p:cNvPr id="3" name="Metin kutusu 2"/>
          <p:cNvSpPr txBox="1"/>
          <p:nvPr/>
        </p:nvSpPr>
        <p:spPr>
          <a:xfrm>
            <a:off x="971600" y="6021288"/>
            <a:ext cx="5549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/>
              <a:t>1+1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15965559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2263"/>
    </mc:Choice>
    <mc:Fallback>
      <p:transition spd="slow" advTm="2263"/>
    </mc:Fallback>
  </mc:AlternateContent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o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243360697"/>
              </p:ext>
            </p:extLst>
          </p:nvPr>
        </p:nvGraphicFramePr>
        <p:xfrm>
          <a:off x="504420" y="669092"/>
          <a:ext cx="5925600" cy="345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52000"/>
                <a:gridCol w="1219200"/>
                <a:gridCol w="1219200"/>
                <a:gridCol w="1219200"/>
                <a:gridCol w="1116000"/>
              </a:tblGrid>
              <a:tr h="1152000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chemeClr val="tx2"/>
                    </a:solidFill>
                  </a:tcPr>
                </a:tc>
              </a:tr>
              <a:tr h="1152000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rgbClr val="00B050"/>
                    </a:solidFill>
                  </a:tcPr>
                </a:tc>
              </a:tr>
              <a:tr h="1152000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chemeClr val="tx2"/>
                    </a:solidFill>
                  </a:tcPr>
                </a:tc>
              </a:tr>
            </a:tbl>
          </a:graphicData>
        </a:graphic>
      </p:graphicFrame>
      <p:sp useBgFill="1">
        <p:nvSpPr>
          <p:cNvPr id="5" name="Dik Üçgen 4"/>
          <p:cNvSpPr/>
          <p:nvPr/>
        </p:nvSpPr>
        <p:spPr>
          <a:xfrm rot="5400000">
            <a:off x="511981" y="699414"/>
            <a:ext cx="1118398" cy="1092885"/>
          </a:xfrm>
          <a:prstGeom prst="rt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noFill/>
            </a:endParaRPr>
          </a:p>
        </p:txBody>
      </p:sp>
      <p:sp useBgFill="1">
        <p:nvSpPr>
          <p:cNvPr id="12" name="Dik Üçgen 11"/>
          <p:cNvSpPr/>
          <p:nvPr/>
        </p:nvSpPr>
        <p:spPr>
          <a:xfrm rot="10800000">
            <a:off x="1689631" y="686655"/>
            <a:ext cx="1169983" cy="1092885"/>
          </a:xfrm>
          <a:prstGeom prst="rt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noFill/>
            </a:endParaRPr>
          </a:p>
        </p:txBody>
      </p:sp>
      <p:sp useBgFill="1">
        <p:nvSpPr>
          <p:cNvPr id="13" name="Dik Üçgen 12"/>
          <p:cNvSpPr/>
          <p:nvPr/>
        </p:nvSpPr>
        <p:spPr>
          <a:xfrm rot="10800000">
            <a:off x="5306816" y="680277"/>
            <a:ext cx="1118398" cy="1105641"/>
          </a:xfrm>
          <a:prstGeom prst="rt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noFill/>
            </a:endParaRPr>
          </a:p>
        </p:txBody>
      </p:sp>
      <p:sp useBgFill="1">
        <p:nvSpPr>
          <p:cNvPr id="14" name="Dik Üçgen 13"/>
          <p:cNvSpPr/>
          <p:nvPr/>
        </p:nvSpPr>
        <p:spPr>
          <a:xfrm rot="16200000">
            <a:off x="5306816" y="3004253"/>
            <a:ext cx="1118398" cy="1105641"/>
          </a:xfrm>
          <a:prstGeom prst="rt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noFill/>
            </a:endParaRPr>
          </a:p>
        </p:txBody>
      </p:sp>
      <p:sp useBgFill="1">
        <p:nvSpPr>
          <p:cNvPr id="15" name="Dik Üçgen 14"/>
          <p:cNvSpPr/>
          <p:nvPr/>
        </p:nvSpPr>
        <p:spPr>
          <a:xfrm>
            <a:off x="524737" y="3010632"/>
            <a:ext cx="1118398" cy="1105641"/>
          </a:xfrm>
          <a:prstGeom prst="rt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noFill/>
            </a:endParaRPr>
          </a:p>
        </p:txBody>
      </p:sp>
      <p:sp useBgFill="1">
        <p:nvSpPr>
          <p:cNvPr id="16" name="Dik Üçgen 15"/>
          <p:cNvSpPr/>
          <p:nvPr/>
        </p:nvSpPr>
        <p:spPr>
          <a:xfrm rot="5400000">
            <a:off x="4142076" y="640319"/>
            <a:ext cx="1118397" cy="1211081"/>
          </a:xfrm>
          <a:prstGeom prst="rt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noFill/>
            </a:endParaRPr>
          </a:p>
        </p:txBody>
      </p:sp>
      <p:sp>
        <p:nvSpPr>
          <p:cNvPr id="2" name="Metin kutusu 1"/>
          <p:cNvSpPr txBox="1"/>
          <p:nvPr/>
        </p:nvSpPr>
        <p:spPr>
          <a:xfrm>
            <a:off x="683550" y="4895582"/>
            <a:ext cx="647324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dirty="0" smtClean="0"/>
              <a:t>1+1+1+1+1+1+1+1+1= 9 tam birim kare</a:t>
            </a:r>
            <a:endParaRPr lang="tr-TR" sz="2800" dirty="0"/>
          </a:p>
        </p:txBody>
      </p:sp>
      <p:sp>
        <p:nvSpPr>
          <p:cNvPr id="3" name="Metin kutusu 2"/>
          <p:cNvSpPr txBox="1"/>
          <p:nvPr/>
        </p:nvSpPr>
        <p:spPr>
          <a:xfrm>
            <a:off x="971600" y="6021288"/>
            <a:ext cx="8098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/>
              <a:t>1+1+1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9267768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926"/>
    </mc:Choice>
    <mc:Fallback>
      <p:transition spd="slow" advTm="926"/>
    </mc:Fallback>
  </mc:AlternateContent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o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644495131"/>
              </p:ext>
            </p:extLst>
          </p:nvPr>
        </p:nvGraphicFramePr>
        <p:xfrm>
          <a:off x="504420" y="669092"/>
          <a:ext cx="5925600" cy="345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52000"/>
                <a:gridCol w="1219200"/>
                <a:gridCol w="1219200"/>
                <a:gridCol w="1219200"/>
                <a:gridCol w="1116000"/>
              </a:tblGrid>
              <a:tr h="1152000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rgbClr val="00B050"/>
                    </a:solidFill>
                  </a:tcPr>
                </a:tc>
              </a:tr>
              <a:tr h="1152000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rgbClr val="00B050"/>
                    </a:solidFill>
                  </a:tcPr>
                </a:tc>
              </a:tr>
              <a:tr h="1152000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chemeClr val="tx2"/>
                    </a:solidFill>
                  </a:tcPr>
                </a:tc>
              </a:tr>
            </a:tbl>
          </a:graphicData>
        </a:graphic>
      </p:graphicFrame>
      <p:sp useBgFill="1">
        <p:nvSpPr>
          <p:cNvPr id="5" name="Dik Üçgen 4"/>
          <p:cNvSpPr/>
          <p:nvPr/>
        </p:nvSpPr>
        <p:spPr>
          <a:xfrm rot="5400000">
            <a:off x="511981" y="699414"/>
            <a:ext cx="1118398" cy="1092885"/>
          </a:xfrm>
          <a:prstGeom prst="rt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noFill/>
            </a:endParaRPr>
          </a:p>
        </p:txBody>
      </p:sp>
      <p:sp useBgFill="1">
        <p:nvSpPr>
          <p:cNvPr id="12" name="Dik Üçgen 11"/>
          <p:cNvSpPr/>
          <p:nvPr/>
        </p:nvSpPr>
        <p:spPr>
          <a:xfrm rot="10800000">
            <a:off x="1689631" y="686655"/>
            <a:ext cx="1169983" cy="1092885"/>
          </a:xfrm>
          <a:prstGeom prst="rt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noFill/>
            </a:endParaRPr>
          </a:p>
        </p:txBody>
      </p:sp>
      <p:sp useBgFill="1">
        <p:nvSpPr>
          <p:cNvPr id="13" name="Dik Üçgen 12"/>
          <p:cNvSpPr/>
          <p:nvPr/>
        </p:nvSpPr>
        <p:spPr>
          <a:xfrm rot="10800000">
            <a:off x="5306816" y="680277"/>
            <a:ext cx="1118398" cy="1105641"/>
          </a:xfrm>
          <a:prstGeom prst="rt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noFill/>
            </a:endParaRPr>
          </a:p>
        </p:txBody>
      </p:sp>
      <p:sp useBgFill="1">
        <p:nvSpPr>
          <p:cNvPr id="14" name="Dik Üçgen 13"/>
          <p:cNvSpPr/>
          <p:nvPr/>
        </p:nvSpPr>
        <p:spPr>
          <a:xfrm rot="16200000">
            <a:off x="5306816" y="3004253"/>
            <a:ext cx="1118398" cy="1105641"/>
          </a:xfrm>
          <a:prstGeom prst="rt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noFill/>
            </a:endParaRPr>
          </a:p>
        </p:txBody>
      </p:sp>
      <p:sp useBgFill="1">
        <p:nvSpPr>
          <p:cNvPr id="15" name="Dik Üçgen 14"/>
          <p:cNvSpPr/>
          <p:nvPr/>
        </p:nvSpPr>
        <p:spPr>
          <a:xfrm>
            <a:off x="524737" y="3010632"/>
            <a:ext cx="1118398" cy="1105641"/>
          </a:xfrm>
          <a:prstGeom prst="rt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noFill/>
            </a:endParaRPr>
          </a:p>
        </p:txBody>
      </p:sp>
      <p:sp useBgFill="1">
        <p:nvSpPr>
          <p:cNvPr id="16" name="Dik Üçgen 15"/>
          <p:cNvSpPr/>
          <p:nvPr/>
        </p:nvSpPr>
        <p:spPr>
          <a:xfrm rot="5400000">
            <a:off x="4142076" y="640319"/>
            <a:ext cx="1118397" cy="1211081"/>
          </a:xfrm>
          <a:prstGeom prst="rt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noFill/>
            </a:endParaRPr>
          </a:p>
        </p:txBody>
      </p:sp>
      <p:sp>
        <p:nvSpPr>
          <p:cNvPr id="2" name="Metin kutusu 1"/>
          <p:cNvSpPr txBox="1"/>
          <p:nvPr/>
        </p:nvSpPr>
        <p:spPr>
          <a:xfrm>
            <a:off x="683550" y="4895582"/>
            <a:ext cx="647324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dirty="0" smtClean="0"/>
              <a:t>1+1+1+1+1+1+1+1+1= 9 tam birim kare</a:t>
            </a:r>
            <a:endParaRPr lang="tr-TR" sz="2800" dirty="0"/>
          </a:p>
        </p:txBody>
      </p:sp>
      <p:sp>
        <p:nvSpPr>
          <p:cNvPr id="3" name="Metin kutusu 2"/>
          <p:cNvSpPr txBox="1"/>
          <p:nvPr/>
        </p:nvSpPr>
        <p:spPr>
          <a:xfrm>
            <a:off x="971600" y="6021288"/>
            <a:ext cx="10647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/>
              <a:t>1+1+1+1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36442251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1308"/>
    </mc:Choice>
    <mc:Fallback>
      <p:transition spd="slow" advTm="1308"/>
    </mc:Fallback>
  </mc:AlternateContent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o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974234164"/>
              </p:ext>
            </p:extLst>
          </p:nvPr>
        </p:nvGraphicFramePr>
        <p:xfrm>
          <a:off x="504420" y="669092"/>
          <a:ext cx="5925600" cy="345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52000"/>
                <a:gridCol w="1219200"/>
                <a:gridCol w="1219200"/>
                <a:gridCol w="1219200"/>
                <a:gridCol w="1116000"/>
              </a:tblGrid>
              <a:tr h="1152000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rgbClr val="00B050"/>
                    </a:solidFill>
                  </a:tcPr>
                </a:tc>
              </a:tr>
              <a:tr h="1152000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rgbClr val="00B050"/>
                    </a:solidFill>
                  </a:tcPr>
                </a:tc>
              </a:tr>
              <a:tr h="1152000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chemeClr val="tx2"/>
                    </a:solidFill>
                  </a:tcPr>
                </a:tc>
              </a:tr>
            </a:tbl>
          </a:graphicData>
        </a:graphic>
      </p:graphicFrame>
      <p:sp useBgFill="1">
        <p:nvSpPr>
          <p:cNvPr id="5" name="Dik Üçgen 4"/>
          <p:cNvSpPr/>
          <p:nvPr/>
        </p:nvSpPr>
        <p:spPr>
          <a:xfrm rot="5400000">
            <a:off x="511981" y="699414"/>
            <a:ext cx="1118398" cy="1092885"/>
          </a:xfrm>
          <a:prstGeom prst="rt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noFill/>
            </a:endParaRPr>
          </a:p>
        </p:txBody>
      </p:sp>
      <p:sp useBgFill="1">
        <p:nvSpPr>
          <p:cNvPr id="12" name="Dik Üçgen 11"/>
          <p:cNvSpPr/>
          <p:nvPr/>
        </p:nvSpPr>
        <p:spPr>
          <a:xfrm rot="10800000">
            <a:off x="1689631" y="686655"/>
            <a:ext cx="1169983" cy="1092885"/>
          </a:xfrm>
          <a:prstGeom prst="rt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noFill/>
            </a:endParaRPr>
          </a:p>
        </p:txBody>
      </p:sp>
      <p:sp useBgFill="1">
        <p:nvSpPr>
          <p:cNvPr id="13" name="Dik Üçgen 12"/>
          <p:cNvSpPr/>
          <p:nvPr/>
        </p:nvSpPr>
        <p:spPr>
          <a:xfrm rot="10800000">
            <a:off x="5306816" y="680277"/>
            <a:ext cx="1118398" cy="1105641"/>
          </a:xfrm>
          <a:prstGeom prst="rt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noFill/>
            </a:endParaRPr>
          </a:p>
        </p:txBody>
      </p:sp>
      <p:sp useBgFill="1">
        <p:nvSpPr>
          <p:cNvPr id="14" name="Dik Üçgen 13"/>
          <p:cNvSpPr/>
          <p:nvPr/>
        </p:nvSpPr>
        <p:spPr>
          <a:xfrm rot="16200000">
            <a:off x="5306816" y="3004253"/>
            <a:ext cx="1118398" cy="1105641"/>
          </a:xfrm>
          <a:prstGeom prst="rt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noFill/>
            </a:endParaRPr>
          </a:p>
        </p:txBody>
      </p:sp>
      <p:sp useBgFill="1">
        <p:nvSpPr>
          <p:cNvPr id="15" name="Dik Üçgen 14"/>
          <p:cNvSpPr/>
          <p:nvPr/>
        </p:nvSpPr>
        <p:spPr>
          <a:xfrm>
            <a:off x="524737" y="3010632"/>
            <a:ext cx="1118398" cy="1105641"/>
          </a:xfrm>
          <a:prstGeom prst="rt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noFill/>
            </a:endParaRPr>
          </a:p>
        </p:txBody>
      </p:sp>
      <p:sp useBgFill="1">
        <p:nvSpPr>
          <p:cNvPr id="16" name="Dik Üçgen 15"/>
          <p:cNvSpPr/>
          <p:nvPr/>
        </p:nvSpPr>
        <p:spPr>
          <a:xfrm rot="5400000">
            <a:off x="4142076" y="640319"/>
            <a:ext cx="1118397" cy="1211081"/>
          </a:xfrm>
          <a:prstGeom prst="rt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noFill/>
            </a:endParaRPr>
          </a:p>
        </p:txBody>
      </p:sp>
      <p:sp>
        <p:nvSpPr>
          <p:cNvPr id="2" name="Metin kutusu 1"/>
          <p:cNvSpPr txBox="1"/>
          <p:nvPr/>
        </p:nvSpPr>
        <p:spPr>
          <a:xfrm>
            <a:off x="683550" y="4895582"/>
            <a:ext cx="647324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dirty="0" smtClean="0"/>
              <a:t>1+1+1+1+1+1+1+1+1= 9 tam birim kare</a:t>
            </a:r>
            <a:endParaRPr lang="tr-TR" sz="2800" dirty="0"/>
          </a:p>
        </p:txBody>
      </p:sp>
      <p:sp>
        <p:nvSpPr>
          <p:cNvPr id="3" name="Metin kutusu 2"/>
          <p:cNvSpPr txBox="1"/>
          <p:nvPr/>
        </p:nvSpPr>
        <p:spPr>
          <a:xfrm>
            <a:off x="971600" y="6021288"/>
            <a:ext cx="13195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/>
              <a:t>1+1+1+1+1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36127634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1141"/>
    </mc:Choice>
    <mc:Fallback>
      <p:transition spd="slow" advTm="1141"/>
    </mc:Fallback>
  </mc:AlternateContent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o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636687286"/>
              </p:ext>
            </p:extLst>
          </p:nvPr>
        </p:nvGraphicFramePr>
        <p:xfrm>
          <a:off x="504420" y="669092"/>
          <a:ext cx="5925600" cy="345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52000"/>
                <a:gridCol w="1219200"/>
                <a:gridCol w="1219200"/>
                <a:gridCol w="1219200"/>
                <a:gridCol w="1116000"/>
              </a:tblGrid>
              <a:tr h="1152000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rgbClr val="00B050"/>
                    </a:solidFill>
                  </a:tcPr>
                </a:tc>
              </a:tr>
              <a:tr h="1152000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rgbClr val="00B050"/>
                    </a:solidFill>
                  </a:tcPr>
                </a:tc>
              </a:tr>
              <a:tr h="1152000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rgbClr val="00B050"/>
                    </a:solidFill>
                  </a:tcPr>
                </a:tc>
              </a:tr>
            </a:tbl>
          </a:graphicData>
        </a:graphic>
      </p:graphicFrame>
      <p:sp useBgFill="1">
        <p:nvSpPr>
          <p:cNvPr id="5" name="Dik Üçgen 4"/>
          <p:cNvSpPr/>
          <p:nvPr/>
        </p:nvSpPr>
        <p:spPr>
          <a:xfrm rot="5400000">
            <a:off x="511981" y="699414"/>
            <a:ext cx="1118398" cy="1092885"/>
          </a:xfrm>
          <a:prstGeom prst="rt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noFill/>
            </a:endParaRPr>
          </a:p>
        </p:txBody>
      </p:sp>
      <p:sp useBgFill="1">
        <p:nvSpPr>
          <p:cNvPr id="12" name="Dik Üçgen 11"/>
          <p:cNvSpPr/>
          <p:nvPr/>
        </p:nvSpPr>
        <p:spPr>
          <a:xfrm rot="10800000">
            <a:off x="1689631" y="686655"/>
            <a:ext cx="1169983" cy="1092885"/>
          </a:xfrm>
          <a:prstGeom prst="rt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noFill/>
            </a:endParaRPr>
          </a:p>
        </p:txBody>
      </p:sp>
      <p:sp useBgFill="1">
        <p:nvSpPr>
          <p:cNvPr id="13" name="Dik Üçgen 12"/>
          <p:cNvSpPr/>
          <p:nvPr/>
        </p:nvSpPr>
        <p:spPr>
          <a:xfrm rot="10800000">
            <a:off x="5306816" y="680277"/>
            <a:ext cx="1118398" cy="1105641"/>
          </a:xfrm>
          <a:prstGeom prst="rt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noFill/>
            </a:endParaRPr>
          </a:p>
        </p:txBody>
      </p:sp>
      <p:sp useBgFill="1">
        <p:nvSpPr>
          <p:cNvPr id="14" name="Dik Üçgen 13"/>
          <p:cNvSpPr/>
          <p:nvPr/>
        </p:nvSpPr>
        <p:spPr>
          <a:xfrm rot="16200000">
            <a:off x="5306816" y="3004253"/>
            <a:ext cx="1118398" cy="1105641"/>
          </a:xfrm>
          <a:prstGeom prst="rt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noFill/>
            </a:endParaRPr>
          </a:p>
        </p:txBody>
      </p:sp>
      <p:sp useBgFill="1">
        <p:nvSpPr>
          <p:cNvPr id="15" name="Dik Üçgen 14"/>
          <p:cNvSpPr/>
          <p:nvPr/>
        </p:nvSpPr>
        <p:spPr>
          <a:xfrm>
            <a:off x="524737" y="3010632"/>
            <a:ext cx="1118398" cy="1105641"/>
          </a:xfrm>
          <a:prstGeom prst="rt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noFill/>
            </a:endParaRPr>
          </a:p>
        </p:txBody>
      </p:sp>
      <p:sp useBgFill="1">
        <p:nvSpPr>
          <p:cNvPr id="16" name="Dik Üçgen 15"/>
          <p:cNvSpPr/>
          <p:nvPr/>
        </p:nvSpPr>
        <p:spPr>
          <a:xfrm rot="5400000">
            <a:off x="4142076" y="640319"/>
            <a:ext cx="1118397" cy="1211081"/>
          </a:xfrm>
          <a:prstGeom prst="rt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noFill/>
            </a:endParaRPr>
          </a:p>
        </p:txBody>
      </p:sp>
      <p:sp>
        <p:nvSpPr>
          <p:cNvPr id="2" name="Metin kutusu 1"/>
          <p:cNvSpPr txBox="1"/>
          <p:nvPr/>
        </p:nvSpPr>
        <p:spPr>
          <a:xfrm>
            <a:off x="683550" y="4895582"/>
            <a:ext cx="647324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dirty="0" smtClean="0"/>
              <a:t>1+1+1+1+1+1+1+1+1= 9 tam birim kare</a:t>
            </a:r>
            <a:endParaRPr lang="tr-TR" sz="2800" dirty="0"/>
          </a:p>
        </p:txBody>
      </p:sp>
      <p:sp>
        <p:nvSpPr>
          <p:cNvPr id="3" name="Metin kutusu 2"/>
          <p:cNvSpPr txBox="1"/>
          <p:nvPr/>
        </p:nvSpPr>
        <p:spPr>
          <a:xfrm>
            <a:off x="971600" y="6021288"/>
            <a:ext cx="15744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/>
              <a:t>1+1+1+1+1+1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6274103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1308"/>
    </mc:Choice>
    <mc:Fallback>
      <p:transition spd="slow" advTm="1308"/>
    </mc:Fallback>
  </mc:AlternateContent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o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139935751"/>
              </p:ext>
            </p:extLst>
          </p:nvPr>
        </p:nvGraphicFramePr>
        <p:xfrm>
          <a:off x="504420" y="669092"/>
          <a:ext cx="5925600" cy="345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52000"/>
                <a:gridCol w="1219200"/>
                <a:gridCol w="1219200"/>
                <a:gridCol w="1219200"/>
                <a:gridCol w="1116000"/>
              </a:tblGrid>
              <a:tr h="1152000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rgbClr val="00B050"/>
                    </a:solidFill>
                  </a:tcPr>
                </a:tc>
              </a:tr>
              <a:tr h="1152000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rgbClr val="00B050"/>
                    </a:solidFill>
                  </a:tcPr>
                </a:tc>
              </a:tr>
              <a:tr h="1152000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rgbClr val="00B050"/>
                    </a:solidFill>
                  </a:tcPr>
                </a:tc>
              </a:tr>
            </a:tbl>
          </a:graphicData>
        </a:graphic>
      </p:graphicFrame>
      <p:sp useBgFill="1">
        <p:nvSpPr>
          <p:cNvPr id="5" name="Dik Üçgen 4"/>
          <p:cNvSpPr/>
          <p:nvPr/>
        </p:nvSpPr>
        <p:spPr>
          <a:xfrm rot="5400000">
            <a:off x="511981" y="699414"/>
            <a:ext cx="1118398" cy="1092885"/>
          </a:xfrm>
          <a:prstGeom prst="rt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noFill/>
            </a:endParaRPr>
          </a:p>
        </p:txBody>
      </p:sp>
      <p:sp useBgFill="1">
        <p:nvSpPr>
          <p:cNvPr id="12" name="Dik Üçgen 11"/>
          <p:cNvSpPr/>
          <p:nvPr/>
        </p:nvSpPr>
        <p:spPr>
          <a:xfrm rot="10800000">
            <a:off x="1689631" y="686655"/>
            <a:ext cx="1169983" cy="1092885"/>
          </a:xfrm>
          <a:prstGeom prst="rt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noFill/>
            </a:endParaRPr>
          </a:p>
        </p:txBody>
      </p:sp>
      <p:sp useBgFill="1">
        <p:nvSpPr>
          <p:cNvPr id="13" name="Dik Üçgen 12"/>
          <p:cNvSpPr/>
          <p:nvPr/>
        </p:nvSpPr>
        <p:spPr>
          <a:xfrm rot="10800000">
            <a:off x="5306816" y="680277"/>
            <a:ext cx="1118398" cy="1105641"/>
          </a:xfrm>
          <a:prstGeom prst="rt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noFill/>
            </a:endParaRPr>
          </a:p>
        </p:txBody>
      </p:sp>
      <p:sp useBgFill="1">
        <p:nvSpPr>
          <p:cNvPr id="14" name="Dik Üçgen 13"/>
          <p:cNvSpPr/>
          <p:nvPr/>
        </p:nvSpPr>
        <p:spPr>
          <a:xfrm rot="16200000">
            <a:off x="5306816" y="3004253"/>
            <a:ext cx="1118398" cy="1105641"/>
          </a:xfrm>
          <a:prstGeom prst="rt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noFill/>
            </a:endParaRPr>
          </a:p>
        </p:txBody>
      </p:sp>
      <p:sp useBgFill="1">
        <p:nvSpPr>
          <p:cNvPr id="15" name="Dik Üçgen 14"/>
          <p:cNvSpPr/>
          <p:nvPr/>
        </p:nvSpPr>
        <p:spPr>
          <a:xfrm>
            <a:off x="524737" y="3010632"/>
            <a:ext cx="1118398" cy="1105641"/>
          </a:xfrm>
          <a:prstGeom prst="rt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noFill/>
            </a:endParaRPr>
          </a:p>
        </p:txBody>
      </p:sp>
      <p:sp useBgFill="1">
        <p:nvSpPr>
          <p:cNvPr id="16" name="Dik Üçgen 15"/>
          <p:cNvSpPr/>
          <p:nvPr/>
        </p:nvSpPr>
        <p:spPr>
          <a:xfrm rot="5400000">
            <a:off x="4142076" y="640319"/>
            <a:ext cx="1118397" cy="1211081"/>
          </a:xfrm>
          <a:prstGeom prst="rt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noFill/>
            </a:endParaRPr>
          </a:p>
        </p:txBody>
      </p:sp>
      <p:sp>
        <p:nvSpPr>
          <p:cNvPr id="2" name="Metin kutusu 1"/>
          <p:cNvSpPr txBox="1"/>
          <p:nvPr/>
        </p:nvSpPr>
        <p:spPr>
          <a:xfrm>
            <a:off x="683550" y="4895582"/>
            <a:ext cx="647324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dirty="0" smtClean="0"/>
              <a:t>1+1+1+1+1+1+1+1+1= 9 tam birim kare</a:t>
            </a:r>
            <a:endParaRPr lang="tr-TR" sz="2800" dirty="0"/>
          </a:p>
        </p:txBody>
      </p:sp>
      <p:sp>
        <p:nvSpPr>
          <p:cNvPr id="3" name="Metin kutusu 2"/>
          <p:cNvSpPr txBox="1"/>
          <p:nvPr/>
        </p:nvSpPr>
        <p:spPr>
          <a:xfrm>
            <a:off x="971600" y="6021288"/>
            <a:ext cx="36679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/>
              <a:t>1+1+1+1+1+1= 6 yarım birim kare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9438777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3025"/>
    </mc:Choice>
    <mc:Fallback>
      <p:transition spd="slow" advTm="3025"/>
    </mc:Fallback>
  </mc:AlternateContent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o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841218607"/>
              </p:ext>
            </p:extLst>
          </p:nvPr>
        </p:nvGraphicFramePr>
        <p:xfrm>
          <a:off x="504420" y="669092"/>
          <a:ext cx="5925600" cy="345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52000"/>
                <a:gridCol w="1219200"/>
                <a:gridCol w="1219200"/>
                <a:gridCol w="1219200"/>
                <a:gridCol w="1116000"/>
              </a:tblGrid>
              <a:tr h="1152000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rgbClr val="00B050"/>
                    </a:solidFill>
                  </a:tcPr>
                </a:tc>
              </a:tr>
              <a:tr h="1152000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rgbClr val="00B050"/>
                    </a:solidFill>
                  </a:tcPr>
                </a:tc>
              </a:tr>
              <a:tr h="1152000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rgbClr val="00B050"/>
                    </a:solidFill>
                  </a:tcPr>
                </a:tc>
              </a:tr>
            </a:tbl>
          </a:graphicData>
        </a:graphic>
      </p:graphicFrame>
      <p:sp useBgFill="1">
        <p:nvSpPr>
          <p:cNvPr id="5" name="Dik Üçgen 4"/>
          <p:cNvSpPr/>
          <p:nvPr/>
        </p:nvSpPr>
        <p:spPr>
          <a:xfrm rot="5400000">
            <a:off x="511981" y="699414"/>
            <a:ext cx="1118398" cy="1092885"/>
          </a:xfrm>
          <a:prstGeom prst="rt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noFill/>
            </a:endParaRPr>
          </a:p>
        </p:txBody>
      </p:sp>
      <p:sp useBgFill="1">
        <p:nvSpPr>
          <p:cNvPr id="12" name="Dik Üçgen 11"/>
          <p:cNvSpPr/>
          <p:nvPr/>
        </p:nvSpPr>
        <p:spPr>
          <a:xfrm rot="10800000">
            <a:off x="1689631" y="686655"/>
            <a:ext cx="1169983" cy="1092885"/>
          </a:xfrm>
          <a:prstGeom prst="rt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noFill/>
            </a:endParaRPr>
          </a:p>
        </p:txBody>
      </p:sp>
      <p:sp useBgFill="1">
        <p:nvSpPr>
          <p:cNvPr id="13" name="Dik Üçgen 12"/>
          <p:cNvSpPr/>
          <p:nvPr/>
        </p:nvSpPr>
        <p:spPr>
          <a:xfrm rot="10800000">
            <a:off x="5306816" y="680277"/>
            <a:ext cx="1118398" cy="1105641"/>
          </a:xfrm>
          <a:prstGeom prst="rt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noFill/>
            </a:endParaRPr>
          </a:p>
        </p:txBody>
      </p:sp>
      <p:sp useBgFill="1">
        <p:nvSpPr>
          <p:cNvPr id="14" name="Dik Üçgen 13"/>
          <p:cNvSpPr/>
          <p:nvPr/>
        </p:nvSpPr>
        <p:spPr>
          <a:xfrm rot="16200000">
            <a:off x="5306816" y="3004253"/>
            <a:ext cx="1118398" cy="1105641"/>
          </a:xfrm>
          <a:prstGeom prst="rt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noFill/>
            </a:endParaRPr>
          </a:p>
        </p:txBody>
      </p:sp>
      <p:sp useBgFill="1">
        <p:nvSpPr>
          <p:cNvPr id="15" name="Dik Üçgen 14"/>
          <p:cNvSpPr/>
          <p:nvPr/>
        </p:nvSpPr>
        <p:spPr>
          <a:xfrm>
            <a:off x="524737" y="3010632"/>
            <a:ext cx="1118398" cy="1105641"/>
          </a:xfrm>
          <a:prstGeom prst="rt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noFill/>
            </a:endParaRPr>
          </a:p>
        </p:txBody>
      </p:sp>
      <p:sp useBgFill="1">
        <p:nvSpPr>
          <p:cNvPr id="16" name="Dik Üçgen 15"/>
          <p:cNvSpPr/>
          <p:nvPr/>
        </p:nvSpPr>
        <p:spPr>
          <a:xfrm rot="5400000">
            <a:off x="4142076" y="640319"/>
            <a:ext cx="1118397" cy="1211081"/>
          </a:xfrm>
          <a:prstGeom prst="rt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noFill/>
            </a:endParaRPr>
          </a:p>
        </p:txBody>
      </p:sp>
      <p:sp>
        <p:nvSpPr>
          <p:cNvPr id="2" name="Metin kutusu 1"/>
          <p:cNvSpPr txBox="1"/>
          <p:nvPr/>
        </p:nvSpPr>
        <p:spPr>
          <a:xfrm>
            <a:off x="683550" y="4895582"/>
            <a:ext cx="280557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dirty="0" smtClean="0"/>
              <a:t>9 tam birim kare</a:t>
            </a:r>
            <a:endParaRPr lang="tr-TR" sz="2800" dirty="0"/>
          </a:p>
        </p:txBody>
      </p:sp>
      <p:sp>
        <p:nvSpPr>
          <p:cNvPr id="3" name="Metin kutusu 2"/>
          <p:cNvSpPr txBox="1"/>
          <p:nvPr/>
        </p:nvSpPr>
        <p:spPr>
          <a:xfrm>
            <a:off x="524737" y="5651956"/>
            <a:ext cx="40302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/>
              <a:t>6 yarım birim kare 3 tam kare yapar . 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13601322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4519"/>
    </mc:Choice>
    <mc:Fallback>
      <p:transition spd="slow" advTm="4519"/>
    </mc:Fallback>
  </mc:AlternateContent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o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70825602"/>
              </p:ext>
            </p:extLst>
          </p:nvPr>
        </p:nvGraphicFramePr>
        <p:xfrm>
          <a:off x="504420" y="669092"/>
          <a:ext cx="5925600" cy="345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52000"/>
                <a:gridCol w="1219200"/>
                <a:gridCol w="1219200"/>
                <a:gridCol w="1219200"/>
                <a:gridCol w="1116000"/>
              </a:tblGrid>
              <a:tr h="1152000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rgbClr val="00B050"/>
                    </a:solidFill>
                  </a:tcPr>
                </a:tc>
              </a:tr>
              <a:tr h="1152000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rgbClr val="00B050"/>
                    </a:solidFill>
                  </a:tcPr>
                </a:tc>
              </a:tr>
              <a:tr h="1152000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rgbClr val="00B050"/>
                    </a:solidFill>
                  </a:tcPr>
                </a:tc>
              </a:tr>
            </a:tbl>
          </a:graphicData>
        </a:graphic>
      </p:graphicFrame>
      <p:sp useBgFill="1">
        <p:nvSpPr>
          <p:cNvPr id="5" name="Dik Üçgen 4"/>
          <p:cNvSpPr/>
          <p:nvPr/>
        </p:nvSpPr>
        <p:spPr>
          <a:xfrm rot="5400000">
            <a:off x="511981" y="699414"/>
            <a:ext cx="1118398" cy="1092885"/>
          </a:xfrm>
          <a:prstGeom prst="rt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noFill/>
            </a:endParaRPr>
          </a:p>
        </p:txBody>
      </p:sp>
      <p:sp useBgFill="1">
        <p:nvSpPr>
          <p:cNvPr id="12" name="Dik Üçgen 11"/>
          <p:cNvSpPr/>
          <p:nvPr/>
        </p:nvSpPr>
        <p:spPr>
          <a:xfrm rot="10800000">
            <a:off x="1689631" y="686655"/>
            <a:ext cx="1169983" cy="1092885"/>
          </a:xfrm>
          <a:prstGeom prst="rt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noFill/>
            </a:endParaRPr>
          </a:p>
        </p:txBody>
      </p:sp>
      <p:sp useBgFill="1">
        <p:nvSpPr>
          <p:cNvPr id="13" name="Dik Üçgen 12"/>
          <p:cNvSpPr/>
          <p:nvPr/>
        </p:nvSpPr>
        <p:spPr>
          <a:xfrm rot="10800000">
            <a:off x="5306816" y="680277"/>
            <a:ext cx="1118398" cy="1105641"/>
          </a:xfrm>
          <a:prstGeom prst="rt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noFill/>
            </a:endParaRPr>
          </a:p>
        </p:txBody>
      </p:sp>
      <p:sp useBgFill="1">
        <p:nvSpPr>
          <p:cNvPr id="14" name="Dik Üçgen 13"/>
          <p:cNvSpPr/>
          <p:nvPr/>
        </p:nvSpPr>
        <p:spPr>
          <a:xfrm rot="16200000">
            <a:off x="5306816" y="3004253"/>
            <a:ext cx="1118398" cy="1105641"/>
          </a:xfrm>
          <a:prstGeom prst="rt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noFill/>
            </a:endParaRPr>
          </a:p>
        </p:txBody>
      </p:sp>
      <p:sp useBgFill="1">
        <p:nvSpPr>
          <p:cNvPr id="15" name="Dik Üçgen 14"/>
          <p:cNvSpPr/>
          <p:nvPr/>
        </p:nvSpPr>
        <p:spPr>
          <a:xfrm>
            <a:off x="524737" y="3010632"/>
            <a:ext cx="1118398" cy="1105641"/>
          </a:xfrm>
          <a:prstGeom prst="rt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noFill/>
            </a:endParaRPr>
          </a:p>
        </p:txBody>
      </p:sp>
      <p:sp useBgFill="1">
        <p:nvSpPr>
          <p:cNvPr id="16" name="Dik Üçgen 15"/>
          <p:cNvSpPr/>
          <p:nvPr/>
        </p:nvSpPr>
        <p:spPr>
          <a:xfrm rot="5400000">
            <a:off x="4142076" y="640319"/>
            <a:ext cx="1118397" cy="1211081"/>
          </a:xfrm>
          <a:prstGeom prst="rt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noFill/>
            </a:endParaRPr>
          </a:p>
        </p:txBody>
      </p:sp>
      <p:sp>
        <p:nvSpPr>
          <p:cNvPr id="6" name="Metin kutusu 5"/>
          <p:cNvSpPr txBox="1"/>
          <p:nvPr/>
        </p:nvSpPr>
        <p:spPr>
          <a:xfrm>
            <a:off x="1403648" y="5013176"/>
            <a:ext cx="44422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dirty="0" smtClean="0"/>
              <a:t>9 + 3 = 12 birim kare yapar</a:t>
            </a:r>
            <a:endParaRPr lang="tr-TR" sz="2800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xmlns="" val="29773275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5227"/>
    </mc:Choice>
    <mc:Fallback>
      <p:transition spd="slow" advTm="522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o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018787980"/>
              </p:ext>
            </p:extLst>
          </p:nvPr>
        </p:nvGraphicFramePr>
        <p:xfrm>
          <a:off x="1524000" y="1397000"/>
          <a:ext cx="4320000" cy="4140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4000"/>
                <a:gridCol w="864000"/>
                <a:gridCol w="864000"/>
                <a:gridCol w="864000"/>
                <a:gridCol w="864000"/>
              </a:tblGrid>
              <a:tr h="828000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</a:tr>
              <a:tr h="828000">
                <a:tc>
                  <a:txBody>
                    <a:bodyPr/>
                    <a:lstStyle/>
                    <a:p>
                      <a:endParaRPr lang="tr-TR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>
                    <a:solidFill>
                      <a:srgbClr val="00B0F0"/>
                    </a:solidFill>
                  </a:tcPr>
                </a:tc>
              </a:tr>
              <a:tr h="828000">
                <a:tc>
                  <a:txBody>
                    <a:bodyPr/>
                    <a:lstStyle/>
                    <a:p>
                      <a:endParaRPr lang="tr-TR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>
                    <a:solidFill>
                      <a:srgbClr val="00B0F0"/>
                    </a:solidFill>
                  </a:tcPr>
                </a:tc>
              </a:tr>
              <a:tr h="828000">
                <a:tc>
                  <a:txBody>
                    <a:bodyPr/>
                    <a:lstStyle/>
                    <a:p>
                      <a:endParaRPr lang="tr-TR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</a:tr>
              <a:tr h="828000">
                <a:tc>
                  <a:txBody>
                    <a:bodyPr/>
                    <a:lstStyle/>
                    <a:p>
                      <a:endParaRPr lang="tr-TR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</a:tr>
            </a:tbl>
          </a:graphicData>
        </a:graphic>
      </p:graphicFrame>
      <p:sp useBgFill="1">
        <p:nvSpPr>
          <p:cNvPr id="9" name="Dik Üçgen 8"/>
          <p:cNvSpPr/>
          <p:nvPr/>
        </p:nvSpPr>
        <p:spPr>
          <a:xfrm rot="5400000">
            <a:off x="1568202" y="1375892"/>
            <a:ext cx="790328" cy="864096"/>
          </a:xfrm>
          <a:prstGeom prst="rt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noFill/>
            </a:endParaRPr>
          </a:p>
        </p:txBody>
      </p:sp>
      <p:sp useBgFill="1">
        <p:nvSpPr>
          <p:cNvPr id="10" name="Dik Üçgen 9"/>
          <p:cNvSpPr/>
          <p:nvPr/>
        </p:nvSpPr>
        <p:spPr>
          <a:xfrm rot="5400000">
            <a:off x="2432393" y="1375892"/>
            <a:ext cx="790328" cy="864096"/>
          </a:xfrm>
          <a:prstGeom prst="rt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noFill/>
            </a:endParaRPr>
          </a:p>
        </p:txBody>
      </p:sp>
      <p:sp useBgFill="1">
        <p:nvSpPr>
          <p:cNvPr id="11" name="Dik Üçgen 10"/>
          <p:cNvSpPr/>
          <p:nvPr/>
        </p:nvSpPr>
        <p:spPr>
          <a:xfrm rot="5400000">
            <a:off x="3305549" y="1375892"/>
            <a:ext cx="790328" cy="864096"/>
          </a:xfrm>
          <a:prstGeom prst="rt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noFill/>
            </a:endParaRPr>
          </a:p>
        </p:txBody>
      </p:sp>
      <p:sp useBgFill="1">
        <p:nvSpPr>
          <p:cNvPr id="12" name="Dik Üçgen 11"/>
          <p:cNvSpPr/>
          <p:nvPr/>
        </p:nvSpPr>
        <p:spPr>
          <a:xfrm rot="5400000">
            <a:off x="4169645" y="1375892"/>
            <a:ext cx="790328" cy="864096"/>
          </a:xfrm>
          <a:prstGeom prst="rt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noFill/>
            </a:endParaRPr>
          </a:p>
        </p:txBody>
      </p:sp>
      <p:sp useBgFill="1">
        <p:nvSpPr>
          <p:cNvPr id="13" name="Dik Üçgen 12"/>
          <p:cNvSpPr/>
          <p:nvPr/>
        </p:nvSpPr>
        <p:spPr>
          <a:xfrm rot="5400000">
            <a:off x="5033836" y="1375892"/>
            <a:ext cx="790328" cy="864096"/>
          </a:xfrm>
          <a:prstGeom prst="rt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noFill/>
            </a:endParaRPr>
          </a:p>
        </p:txBody>
      </p:sp>
      <p:sp useBgFill="1">
        <p:nvSpPr>
          <p:cNvPr id="14" name="Dik Üçgen 13"/>
          <p:cNvSpPr/>
          <p:nvPr/>
        </p:nvSpPr>
        <p:spPr>
          <a:xfrm>
            <a:off x="1531318" y="2204864"/>
            <a:ext cx="864191" cy="851284"/>
          </a:xfrm>
          <a:prstGeom prst="rt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noFill/>
            </a:endParaRPr>
          </a:p>
        </p:txBody>
      </p:sp>
      <p:sp useBgFill="1">
        <p:nvSpPr>
          <p:cNvPr id="15" name="Dik Üçgen 14"/>
          <p:cNvSpPr/>
          <p:nvPr/>
        </p:nvSpPr>
        <p:spPr>
          <a:xfrm>
            <a:off x="2404474" y="2204864"/>
            <a:ext cx="864191" cy="851284"/>
          </a:xfrm>
          <a:prstGeom prst="rt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noFill/>
            </a:endParaRPr>
          </a:p>
        </p:txBody>
      </p:sp>
      <p:sp useBgFill="1">
        <p:nvSpPr>
          <p:cNvPr id="16" name="Dik Üçgen 15"/>
          <p:cNvSpPr/>
          <p:nvPr/>
        </p:nvSpPr>
        <p:spPr>
          <a:xfrm>
            <a:off x="3238366" y="2203104"/>
            <a:ext cx="864191" cy="851284"/>
          </a:xfrm>
          <a:prstGeom prst="rt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noFill/>
            </a:endParaRPr>
          </a:p>
        </p:txBody>
      </p:sp>
      <p:sp useBgFill="1">
        <p:nvSpPr>
          <p:cNvPr id="17" name="Dik Üçgen 16"/>
          <p:cNvSpPr/>
          <p:nvPr/>
        </p:nvSpPr>
        <p:spPr>
          <a:xfrm>
            <a:off x="4098467" y="2203104"/>
            <a:ext cx="864191" cy="851284"/>
          </a:xfrm>
          <a:prstGeom prst="rt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noFill/>
            </a:endParaRPr>
          </a:p>
        </p:txBody>
      </p:sp>
      <p:sp useBgFill="1">
        <p:nvSpPr>
          <p:cNvPr id="18" name="Dik Üçgen 17"/>
          <p:cNvSpPr/>
          <p:nvPr/>
        </p:nvSpPr>
        <p:spPr>
          <a:xfrm>
            <a:off x="4996857" y="2203104"/>
            <a:ext cx="864191" cy="851284"/>
          </a:xfrm>
          <a:prstGeom prst="rt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noFill/>
            </a:endParaRPr>
          </a:p>
        </p:txBody>
      </p:sp>
      <p:sp useBgFill="1">
        <p:nvSpPr>
          <p:cNvPr id="19" name="Dik Üçgen 18"/>
          <p:cNvSpPr/>
          <p:nvPr/>
        </p:nvSpPr>
        <p:spPr>
          <a:xfrm rot="5400000">
            <a:off x="1568201" y="3039531"/>
            <a:ext cx="790328" cy="864096"/>
          </a:xfrm>
          <a:prstGeom prst="rt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noFill/>
            </a:endParaRPr>
          </a:p>
        </p:txBody>
      </p:sp>
      <p:sp useBgFill="1">
        <p:nvSpPr>
          <p:cNvPr id="20" name="Dik Üçgen 19"/>
          <p:cNvSpPr/>
          <p:nvPr/>
        </p:nvSpPr>
        <p:spPr>
          <a:xfrm rot="5400000">
            <a:off x="2432392" y="3039531"/>
            <a:ext cx="790328" cy="864096"/>
          </a:xfrm>
          <a:prstGeom prst="rt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noFill/>
            </a:endParaRPr>
          </a:p>
        </p:txBody>
      </p:sp>
      <p:sp useBgFill="1">
        <p:nvSpPr>
          <p:cNvPr id="21" name="Dik Üçgen 20"/>
          <p:cNvSpPr/>
          <p:nvPr/>
        </p:nvSpPr>
        <p:spPr>
          <a:xfrm rot="5400000">
            <a:off x="3305548" y="3039531"/>
            <a:ext cx="790328" cy="864096"/>
          </a:xfrm>
          <a:prstGeom prst="rt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noFill/>
            </a:endParaRPr>
          </a:p>
        </p:txBody>
      </p:sp>
      <p:sp useBgFill="1">
        <p:nvSpPr>
          <p:cNvPr id="22" name="Dik Üçgen 21"/>
          <p:cNvSpPr/>
          <p:nvPr/>
        </p:nvSpPr>
        <p:spPr>
          <a:xfrm rot="5400000">
            <a:off x="4169644" y="3039531"/>
            <a:ext cx="790328" cy="864096"/>
          </a:xfrm>
          <a:prstGeom prst="rt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noFill/>
            </a:endParaRPr>
          </a:p>
        </p:txBody>
      </p:sp>
      <p:sp useBgFill="1">
        <p:nvSpPr>
          <p:cNvPr id="23" name="Dik Üçgen 22"/>
          <p:cNvSpPr/>
          <p:nvPr/>
        </p:nvSpPr>
        <p:spPr>
          <a:xfrm rot="5400000">
            <a:off x="5033835" y="3039531"/>
            <a:ext cx="790328" cy="864096"/>
          </a:xfrm>
          <a:prstGeom prst="rt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noFill/>
            </a:endParaRPr>
          </a:p>
        </p:txBody>
      </p:sp>
      <p:sp useBgFill="1">
        <p:nvSpPr>
          <p:cNvPr id="24" name="Dik Üçgen 23"/>
          <p:cNvSpPr/>
          <p:nvPr/>
        </p:nvSpPr>
        <p:spPr>
          <a:xfrm>
            <a:off x="1531317" y="3868503"/>
            <a:ext cx="864191" cy="851284"/>
          </a:xfrm>
          <a:prstGeom prst="rt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noFill/>
            </a:endParaRPr>
          </a:p>
        </p:txBody>
      </p:sp>
      <p:sp useBgFill="1">
        <p:nvSpPr>
          <p:cNvPr id="25" name="Dik Üçgen 24"/>
          <p:cNvSpPr/>
          <p:nvPr/>
        </p:nvSpPr>
        <p:spPr>
          <a:xfrm>
            <a:off x="2404473" y="3868503"/>
            <a:ext cx="864191" cy="851284"/>
          </a:xfrm>
          <a:prstGeom prst="rt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noFill/>
            </a:endParaRPr>
          </a:p>
        </p:txBody>
      </p:sp>
      <p:sp useBgFill="1">
        <p:nvSpPr>
          <p:cNvPr id="26" name="Dik Üçgen 25"/>
          <p:cNvSpPr/>
          <p:nvPr/>
        </p:nvSpPr>
        <p:spPr>
          <a:xfrm>
            <a:off x="3238365" y="3866743"/>
            <a:ext cx="864191" cy="851284"/>
          </a:xfrm>
          <a:prstGeom prst="rt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noFill/>
            </a:endParaRPr>
          </a:p>
        </p:txBody>
      </p:sp>
      <p:sp useBgFill="1">
        <p:nvSpPr>
          <p:cNvPr id="27" name="Dik Üçgen 26"/>
          <p:cNvSpPr/>
          <p:nvPr/>
        </p:nvSpPr>
        <p:spPr>
          <a:xfrm>
            <a:off x="4098466" y="3866743"/>
            <a:ext cx="864191" cy="851284"/>
          </a:xfrm>
          <a:prstGeom prst="rt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noFill/>
            </a:endParaRPr>
          </a:p>
        </p:txBody>
      </p:sp>
      <p:sp useBgFill="1">
        <p:nvSpPr>
          <p:cNvPr id="28" name="Dik Üçgen 27"/>
          <p:cNvSpPr/>
          <p:nvPr/>
        </p:nvSpPr>
        <p:spPr>
          <a:xfrm>
            <a:off x="4996856" y="3866743"/>
            <a:ext cx="864191" cy="851284"/>
          </a:xfrm>
          <a:prstGeom prst="rt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noFill/>
            </a:endParaRPr>
          </a:p>
        </p:txBody>
      </p:sp>
      <p:sp>
        <p:nvSpPr>
          <p:cNvPr id="29" name="Metin kutusu 28"/>
          <p:cNvSpPr txBox="1"/>
          <p:nvPr/>
        </p:nvSpPr>
        <p:spPr>
          <a:xfrm>
            <a:off x="1963365" y="620688"/>
            <a:ext cx="36038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/>
              <a:t>Aşağıdaki  şeklin alanını bulalım 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18689571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4099"/>
    </mc:Choice>
    <mc:Fallback>
      <p:transition spd="slow" advTm="4099"/>
    </mc:Fallback>
  </mc:AlternateContent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o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175508292"/>
              </p:ext>
            </p:extLst>
          </p:nvPr>
        </p:nvGraphicFramePr>
        <p:xfrm>
          <a:off x="1524000" y="1397000"/>
          <a:ext cx="4320000" cy="4140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4000"/>
                <a:gridCol w="864000"/>
                <a:gridCol w="864000"/>
                <a:gridCol w="864000"/>
                <a:gridCol w="864000"/>
              </a:tblGrid>
              <a:tr h="828000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</a:tr>
              <a:tr h="828000">
                <a:tc>
                  <a:txBody>
                    <a:bodyPr/>
                    <a:lstStyle/>
                    <a:p>
                      <a:endParaRPr lang="tr-TR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>
                    <a:solidFill>
                      <a:srgbClr val="00B0F0"/>
                    </a:solidFill>
                  </a:tcPr>
                </a:tc>
              </a:tr>
              <a:tr h="828000">
                <a:tc>
                  <a:txBody>
                    <a:bodyPr/>
                    <a:lstStyle/>
                    <a:p>
                      <a:endParaRPr lang="tr-TR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>
                    <a:solidFill>
                      <a:srgbClr val="00B0F0"/>
                    </a:solidFill>
                  </a:tcPr>
                </a:tc>
              </a:tr>
              <a:tr h="828000">
                <a:tc>
                  <a:txBody>
                    <a:bodyPr/>
                    <a:lstStyle/>
                    <a:p>
                      <a:r>
                        <a:rPr lang="tr-TR" dirty="0" smtClean="0"/>
                        <a:t>s</a:t>
                      </a:r>
                      <a:endParaRPr lang="tr-TR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</a:tr>
              <a:tr h="828000">
                <a:tc>
                  <a:txBody>
                    <a:bodyPr/>
                    <a:lstStyle/>
                    <a:p>
                      <a:endParaRPr lang="tr-TR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</a:tr>
            </a:tbl>
          </a:graphicData>
        </a:graphic>
      </p:graphicFrame>
      <p:sp useBgFill="1">
        <p:nvSpPr>
          <p:cNvPr id="9" name="Dik Üçgen 8"/>
          <p:cNvSpPr/>
          <p:nvPr/>
        </p:nvSpPr>
        <p:spPr>
          <a:xfrm rot="5400000">
            <a:off x="1568202" y="1375892"/>
            <a:ext cx="790328" cy="864096"/>
          </a:xfrm>
          <a:prstGeom prst="rt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noFill/>
            </a:endParaRPr>
          </a:p>
        </p:txBody>
      </p:sp>
      <p:sp useBgFill="1">
        <p:nvSpPr>
          <p:cNvPr id="10" name="Dik Üçgen 9"/>
          <p:cNvSpPr/>
          <p:nvPr/>
        </p:nvSpPr>
        <p:spPr>
          <a:xfrm rot="5400000">
            <a:off x="2432393" y="1375892"/>
            <a:ext cx="790328" cy="864096"/>
          </a:xfrm>
          <a:prstGeom prst="rt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noFill/>
            </a:endParaRPr>
          </a:p>
        </p:txBody>
      </p:sp>
      <p:sp useBgFill="1">
        <p:nvSpPr>
          <p:cNvPr id="11" name="Dik Üçgen 10"/>
          <p:cNvSpPr/>
          <p:nvPr/>
        </p:nvSpPr>
        <p:spPr>
          <a:xfrm rot="5400000">
            <a:off x="3305549" y="1375892"/>
            <a:ext cx="790328" cy="864096"/>
          </a:xfrm>
          <a:prstGeom prst="rt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noFill/>
            </a:endParaRPr>
          </a:p>
        </p:txBody>
      </p:sp>
      <p:sp useBgFill="1">
        <p:nvSpPr>
          <p:cNvPr id="12" name="Dik Üçgen 11"/>
          <p:cNvSpPr/>
          <p:nvPr/>
        </p:nvSpPr>
        <p:spPr>
          <a:xfrm rot="5400000">
            <a:off x="4169645" y="1375892"/>
            <a:ext cx="790328" cy="864096"/>
          </a:xfrm>
          <a:prstGeom prst="rt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noFill/>
            </a:endParaRPr>
          </a:p>
        </p:txBody>
      </p:sp>
      <p:sp useBgFill="1">
        <p:nvSpPr>
          <p:cNvPr id="13" name="Dik Üçgen 12"/>
          <p:cNvSpPr/>
          <p:nvPr/>
        </p:nvSpPr>
        <p:spPr>
          <a:xfrm rot="5400000">
            <a:off x="5033836" y="1375892"/>
            <a:ext cx="790328" cy="864096"/>
          </a:xfrm>
          <a:prstGeom prst="rt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noFill/>
            </a:endParaRPr>
          </a:p>
        </p:txBody>
      </p:sp>
      <p:sp useBgFill="1">
        <p:nvSpPr>
          <p:cNvPr id="14" name="Dik Üçgen 13"/>
          <p:cNvSpPr/>
          <p:nvPr/>
        </p:nvSpPr>
        <p:spPr>
          <a:xfrm>
            <a:off x="1531318" y="2204864"/>
            <a:ext cx="864191" cy="851284"/>
          </a:xfrm>
          <a:prstGeom prst="rt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noFill/>
            </a:endParaRPr>
          </a:p>
        </p:txBody>
      </p:sp>
      <p:sp useBgFill="1">
        <p:nvSpPr>
          <p:cNvPr id="15" name="Dik Üçgen 14"/>
          <p:cNvSpPr/>
          <p:nvPr/>
        </p:nvSpPr>
        <p:spPr>
          <a:xfrm>
            <a:off x="2404474" y="2204864"/>
            <a:ext cx="864191" cy="851284"/>
          </a:xfrm>
          <a:prstGeom prst="rt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noFill/>
            </a:endParaRPr>
          </a:p>
        </p:txBody>
      </p:sp>
      <p:sp useBgFill="1">
        <p:nvSpPr>
          <p:cNvPr id="16" name="Dik Üçgen 15"/>
          <p:cNvSpPr/>
          <p:nvPr/>
        </p:nvSpPr>
        <p:spPr>
          <a:xfrm>
            <a:off x="3238366" y="2203104"/>
            <a:ext cx="864191" cy="851284"/>
          </a:xfrm>
          <a:prstGeom prst="rt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noFill/>
            </a:endParaRPr>
          </a:p>
        </p:txBody>
      </p:sp>
      <p:sp useBgFill="1">
        <p:nvSpPr>
          <p:cNvPr id="17" name="Dik Üçgen 16"/>
          <p:cNvSpPr/>
          <p:nvPr/>
        </p:nvSpPr>
        <p:spPr>
          <a:xfrm>
            <a:off x="4098467" y="2203104"/>
            <a:ext cx="864191" cy="851284"/>
          </a:xfrm>
          <a:prstGeom prst="rt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noFill/>
            </a:endParaRPr>
          </a:p>
        </p:txBody>
      </p:sp>
      <p:sp useBgFill="1">
        <p:nvSpPr>
          <p:cNvPr id="18" name="Dik Üçgen 17"/>
          <p:cNvSpPr/>
          <p:nvPr/>
        </p:nvSpPr>
        <p:spPr>
          <a:xfrm>
            <a:off x="4996857" y="2203104"/>
            <a:ext cx="864191" cy="851284"/>
          </a:xfrm>
          <a:prstGeom prst="rt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noFill/>
            </a:endParaRPr>
          </a:p>
        </p:txBody>
      </p:sp>
      <p:sp useBgFill="1">
        <p:nvSpPr>
          <p:cNvPr id="19" name="Dik Üçgen 18"/>
          <p:cNvSpPr/>
          <p:nvPr/>
        </p:nvSpPr>
        <p:spPr>
          <a:xfrm rot="5400000">
            <a:off x="1568201" y="3039531"/>
            <a:ext cx="790328" cy="864096"/>
          </a:xfrm>
          <a:prstGeom prst="rt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noFill/>
            </a:endParaRPr>
          </a:p>
        </p:txBody>
      </p:sp>
      <p:sp useBgFill="1">
        <p:nvSpPr>
          <p:cNvPr id="20" name="Dik Üçgen 19"/>
          <p:cNvSpPr/>
          <p:nvPr/>
        </p:nvSpPr>
        <p:spPr>
          <a:xfrm rot="5400000">
            <a:off x="2432392" y="3039531"/>
            <a:ext cx="790328" cy="864096"/>
          </a:xfrm>
          <a:prstGeom prst="rt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noFill/>
            </a:endParaRPr>
          </a:p>
        </p:txBody>
      </p:sp>
      <p:sp useBgFill="1">
        <p:nvSpPr>
          <p:cNvPr id="21" name="Dik Üçgen 20"/>
          <p:cNvSpPr/>
          <p:nvPr/>
        </p:nvSpPr>
        <p:spPr>
          <a:xfrm rot="5400000">
            <a:off x="3305548" y="3039531"/>
            <a:ext cx="790328" cy="864096"/>
          </a:xfrm>
          <a:prstGeom prst="rt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noFill/>
            </a:endParaRPr>
          </a:p>
        </p:txBody>
      </p:sp>
      <p:sp useBgFill="1">
        <p:nvSpPr>
          <p:cNvPr id="22" name="Dik Üçgen 21"/>
          <p:cNvSpPr/>
          <p:nvPr/>
        </p:nvSpPr>
        <p:spPr>
          <a:xfrm rot="5400000">
            <a:off x="4169644" y="3039531"/>
            <a:ext cx="790328" cy="864096"/>
          </a:xfrm>
          <a:prstGeom prst="rt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noFill/>
            </a:endParaRPr>
          </a:p>
        </p:txBody>
      </p:sp>
      <p:sp useBgFill="1">
        <p:nvSpPr>
          <p:cNvPr id="23" name="Dik Üçgen 22"/>
          <p:cNvSpPr/>
          <p:nvPr/>
        </p:nvSpPr>
        <p:spPr>
          <a:xfrm rot="5400000">
            <a:off x="5033835" y="3039531"/>
            <a:ext cx="790328" cy="864096"/>
          </a:xfrm>
          <a:prstGeom prst="rt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noFill/>
            </a:endParaRPr>
          </a:p>
        </p:txBody>
      </p:sp>
      <p:sp useBgFill="1">
        <p:nvSpPr>
          <p:cNvPr id="24" name="Dik Üçgen 23"/>
          <p:cNvSpPr/>
          <p:nvPr/>
        </p:nvSpPr>
        <p:spPr>
          <a:xfrm>
            <a:off x="1531317" y="3868503"/>
            <a:ext cx="864191" cy="851284"/>
          </a:xfrm>
          <a:prstGeom prst="rt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noFill/>
            </a:endParaRPr>
          </a:p>
        </p:txBody>
      </p:sp>
      <p:sp useBgFill="1">
        <p:nvSpPr>
          <p:cNvPr id="25" name="Dik Üçgen 24"/>
          <p:cNvSpPr/>
          <p:nvPr/>
        </p:nvSpPr>
        <p:spPr>
          <a:xfrm>
            <a:off x="2404473" y="3868503"/>
            <a:ext cx="864191" cy="851284"/>
          </a:xfrm>
          <a:prstGeom prst="rt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noFill/>
            </a:endParaRPr>
          </a:p>
        </p:txBody>
      </p:sp>
      <p:sp useBgFill="1">
        <p:nvSpPr>
          <p:cNvPr id="26" name="Dik Üçgen 25"/>
          <p:cNvSpPr/>
          <p:nvPr/>
        </p:nvSpPr>
        <p:spPr>
          <a:xfrm>
            <a:off x="3238365" y="3866743"/>
            <a:ext cx="864191" cy="851284"/>
          </a:xfrm>
          <a:prstGeom prst="rt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noFill/>
            </a:endParaRPr>
          </a:p>
        </p:txBody>
      </p:sp>
      <p:sp useBgFill="1">
        <p:nvSpPr>
          <p:cNvPr id="27" name="Dik Üçgen 26"/>
          <p:cNvSpPr/>
          <p:nvPr/>
        </p:nvSpPr>
        <p:spPr>
          <a:xfrm>
            <a:off x="4098466" y="3866743"/>
            <a:ext cx="864191" cy="851284"/>
          </a:xfrm>
          <a:prstGeom prst="rt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noFill/>
            </a:endParaRPr>
          </a:p>
        </p:txBody>
      </p:sp>
      <p:sp useBgFill="1">
        <p:nvSpPr>
          <p:cNvPr id="28" name="Dik Üçgen 27"/>
          <p:cNvSpPr/>
          <p:nvPr/>
        </p:nvSpPr>
        <p:spPr>
          <a:xfrm>
            <a:off x="4996856" y="3866743"/>
            <a:ext cx="864191" cy="851284"/>
          </a:xfrm>
          <a:prstGeom prst="rt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noFill/>
            </a:endParaRPr>
          </a:p>
        </p:txBody>
      </p:sp>
      <p:sp>
        <p:nvSpPr>
          <p:cNvPr id="29" name="Metin kutusu 28"/>
          <p:cNvSpPr txBox="1"/>
          <p:nvPr/>
        </p:nvSpPr>
        <p:spPr>
          <a:xfrm>
            <a:off x="1966308" y="436022"/>
            <a:ext cx="340830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/>
              <a:t>Tam kare olanları hesaplayalım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7421082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4193"/>
    </mc:Choice>
    <mc:Fallback>
      <p:transition spd="slow" advTm="4193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o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659447385"/>
              </p:ext>
            </p:extLst>
          </p:nvPr>
        </p:nvGraphicFramePr>
        <p:xfrm>
          <a:off x="2195736" y="836712"/>
          <a:ext cx="2520280" cy="23762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28092"/>
                <a:gridCol w="828092"/>
                <a:gridCol w="864096"/>
              </a:tblGrid>
              <a:tr h="792088">
                <a:tc>
                  <a:txBody>
                    <a:bodyPr/>
                    <a:lstStyle/>
                    <a:p>
                      <a:pPr marL="0" algn="ctr" rtl="0" eaLnBrk="1" latinLnBrk="0" hangingPunct="1">
                        <a:lnSpc>
                          <a:spcPct val="200000"/>
                        </a:lnSpc>
                      </a:pPr>
                      <a:r>
                        <a:rPr kumimoji="0" lang="tr-TR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endParaRPr kumimoji="0" lang="tr-TR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latinLnBrk="0" hangingPunct="1">
                        <a:lnSpc>
                          <a:spcPct val="200000"/>
                        </a:lnSpc>
                      </a:pPr>
                      <a:r>
                        <a:rPr kumimoji="0" lang="tr-TR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endParaRPr kumimoji="0" lang="tr-TR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chemeClr val="tx1">
                        <a:lumMod val="65000"/>
                      </a:schemeClr>
                    </a:solidFill>
                  </a:tcPr>
                </a:tc>
              </a:tr>
              <a:tr h="792088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chemeClr val="tx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chemeClr val="tx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chemeClr val="tx1">
                        <a:lumMod val="65000"/>
                      </a:schemeClr>
                    </a:solidFill>
                  </a:tcPr>
                </a:tc>
              </a:tr>
              <a:tr h="792088">
                <a:tc>
                  <a:txBody>
                    <a:bodyPr/>
                    <a:lstStyle/>
                    <a:p>
                      <a:endParaRPr lang="tr-TR"/>
                    </a:p>
                  </a:txBody>
                  <a:tcPr>
                    <a:solidFill>
                      <a:schemeClr val="tx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chemeClr val="tx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chemeClr val="tx1">
                        <a:lumMod val="65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24969144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848"/>
    </mc:Choice>
    <mc:Fallback>
      <p:transition spd="slow" advTm="848"/>
    </mc:Fallback>
  </mc:AlternateContent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o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5426251"/>
              </p:ext>
            </p:extLst>
          </p:nvPr>
        </p:nvGraphicFramePr>
        <p:xfrm>
          <a:off x="1524000" y="1397000"/>
          <a:ext cx="4320000" cy="4140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4000"/>
                <a:gridCol w="864000"/>
                <a:gridCol w="864000"/>
                <a:gridCol w="864000"/>
                <a:gridCol w="864000"/>
              </a:tblGrid>
              <a:tr h="828000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</a:tr>
              <a:tr h="828000">
                <a:tc>
                  <a:txBody>
                    <a:bodyPr/>
                    <a:lstStyle/>
                    <a:p>
                      <a:endParaRPr lang="tr-TR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>
                    <a:solidFill>
                      <a:srgbClr val="00B0F0"/>
                    </a:solidFill>
                  </a:tcPr>
                </a:tc>
              </a:tr>
              <a:tr h="828000">
                <a:tc>
                  <a:txBody>
                    <a:bodyPr/>
                    <a:lstStyle/>
                    <a:p>
                      <a:endParaRPr lang="tr-TR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>
                    <a:solidFill>
                      <a:srgbClr val="00B0F0"/>
                    </a:solidFill>
                  </a:tcPr>
                </a:tc>
              </a:tr>
              <a:tr h="828000">
                <a:tc>
                  <a:txBody>
                    <a:bodyPr/>
                    <a:lstStyle/>
                    <a:p>
                      <a:r>
                        <a:rPr lang="tr-TR" dirty="0" smtClean="0"/>
                        <a:t>s</a:t>
                      </a:r>
                      <a:endParaRPr lang="tr-TR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</a:tr>
              <a:tr h="828000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blipFill>
                      <a:blip r:embed="rId2"/>
                      <a:tile tx="0" ty="0" sx="100000" sy="100000" flip="none" algn="tl"/>
                    </a:blipFill>
                  </a:tcPr>
                </a:tc>
              </a:tr>
            </a:tbl>
          </a:graphicData>
        </a:graphic>
      </p:graphicFrame>
      <p:sp useBgFill="1">
        <p:nvSpPr>
          <p:cNvPr id="9" name="Dik Üçgen 8"/>
          <p:cNvSpPr/>
          <p:nvPr/>
        </p:nvSpPr>
        <p:spPr>
          <a:xfrm rot="5400000">
            <a:off x="1568202" y="1375892"/>
            <a:ext cx="790328" cy="864096"/>
          </a:xfrm>
          <a:prstGeom prst="rt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noFill/>
            </a:endParaRPr>
          </a:p>
        </p:txBody>
      </p:sp>
      <p:sp useBgFill="1">
        <p:nvSpPr>
          <p:cNvPr id="10" name="Dik Üçgen 9"/>
          <p:cNvSpPr/>
          <p:nvPr/>
        </p:nvSpPr>
        <p:spPr>
          <a:xfrm rot="5400000">
            <a:off x="2432393" y="1375892"/>
            <a:ext cx="790328" cy="864096"/>
          </a:xfrm>
          <a:prstGeom prst="rt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noFill/>
            </a:endParaRPr>
          </a:p>
        </p:txBody>
      </p:sp>
      <p:sp useBgFill="1">
        <p:nvSpPr>
          <p:cNvPr id="11" name="Dik Üçgen 10"/>
          <p:cNvSpPr/>
          <p:nvPr/>
        </p:nvSpPr>
        <p:spPr>
          <a:xfrm rot="5400000">
            <a:off x="3305549" y="1375892"/>
            <a:ext cx="790328" cy="864096"/>
          </a:xfrm>
          <a:prstGeom prst="rt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noFill/>
            </a:endParaRPr>
          </a:p>
        </p:txBody>
      </p:sp>
      <p:sp useBgFill="1">
        <p:nvSpPr>
          <p:cNvPr id="12" name="Dik Üçgen 11"/>
          <p:cNvSpPr/>
          <p:nvPr/>
        </p:nvSpPr>
        <p:spPr>
          <a:xfrm rot="5400000">
            <a:off x="4169645" y="1375892"/>
            <a:ext cx="790328" cy="864096"/>
          </a:xfrm>
          <a:prstGeom prst="rt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noFill/>
            </a:endParaRPr>
          </a:p>
        </p:txBody>
      </p:sp>
      <p:sp useBgFill="1">
        <p:nvSpPr>
          <p:cNvPr id="13" name="Dik Üçgen 12"/>
          <p:cNvSpPr/>
          <p:nvPr/>
        </p:nvSpPr>
        <p:spPr>
          <a:xfrm rot="5400000">
            <a:off x="5033836" y="1375892"/>
            <a:ext cx="790328" cy="864096"/>
          </a:xfrm>
          <a:prstGeom prst="rt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noFill/>
            </a:endParaRPr>
          </a:p>
        </p:txBody>
      </p:sp>
      <p:sp useBgFill="1">
        <p:nvSpPr>
          <p:cNvPr id="14" name="Dik Üçgen 13"/>
          <p:cNvSpPr/>
          <p:nvPr/>
        </p:nvSpPr>
        <p:spPr>
          <a:xfrm>
            <a:off x="1531318" y="2204864"/>
            <a:ext cx="864191" cy="851284"/>
          </a:xfrm>
          <a:prstGeom prst="rt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noFill/>
            </a:endParaRPr>
          </a:p>
        </p:txBody>
      </p:sp>
      <p:sp useBgFill="1">
        <p:nvSpPr>
          <p:cNvPr id="15" name="Dik Üçgen 14"/>
          <p:cNvSpPr/>
          <p:nvPr/>
        </p:nvSpPr>
        <p:spPr>
          <a:xfrm>
            <a:off x="2404474" y="2204864"/>
            <a:ext cx="864191" cy="851284"/>
          </a:xfrm>
          <a:prstGeom prst="rt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noFill/>
            </a:endParaRPr>
          </a:p>
        </p:txBody>
      </p:sp>
      <p:sp useBgFill="1">
        <p:nvSpPr>
          <p:cNvPr id="16" name="Dik Üçgen 15"/>
          <p:cNvSpPr/>
          <p:nvPr/>
        </p:nvSpPr>
        <p:spPr>
          <a:xfrm>
            <a:off x="3238366" y="2203104"/>
            <a:ext cx="864191" cy="851284"/>
          </a:xfrm>
          <a:prstGeom prst="rt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noFill/>
            </a:endParaRPr>
          </a:p>
        </p:txBody>
      </p:sp>
      <p:sp useBgFill="1">
        <p:nvSpPr>
          <p:cNvPr id="17" name="Dik Üçgen 16"/>
          <p:cNvSpPr/>
          <p:nvPr/>
        </p:nvSpPr>
        <p:spPr>
          <a:xfrm>
            <a:off x="4098467" y="2203104"/>
            <a:ext cx="864191" cy="851284"/>
          </a:xfrm>
          <a:prstGeom prst="rt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noFill/>
            </a:endParaRPr>
          </a:p>
        </p:txBody>
      </p:sp>
      <p:sp useBgFill="1">
        <p:nvSpPr>
          <p:cNvPr id="18" name="Dik Üçgen 17"/>
          <p:cNvSpPr/>
          <p:nvPr/>
        </p:nvSpPr>
        <p:spPr>
          <a:xfrm>
            <a:off x="4996857" y="2203104"/>
            <a:ext cx="864191" cy="851284"/>
          </a:xfrm>
          <a:prstGeom prst="rt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noFill/>
            </a:endParaRPr>
          </a:p>
        </p:txBody>
      </p:sp>
      <p:sp useBgFill="1">
        <p:nvSpPr>
          <p:cNvPr id="19" name="Dik Üçgen 18"/>
          <p:cNvSpPr/>
          <p:nvPr/>
        </p:nvSpPr>
        <p:spPr>
          <a:xfrm rot="5400000">
            <a:off x="1568201" y="3039531"/>
            <a:ext cx="790328" cy="864096"/>
          </a:xfrm>
          <a:prstGeom prst="rt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noFill/>
            </a:endParaRPr>
          </a:p>
        </p:txBody>
      </p:sp>
      <p:sp useBgFill="1">
        <p:nvSpPr>
          <p:cNvPr id="20" name="Dik Üçgen 19"/>
          <p:cNvSpPr/>
          <p:nvPr/>
        </p:nvSpPr>
        <p:spPr>
          <a:xfrm rot="5400000">
            <a:off x="2432392" y="3039531"/>
            <a:ext cx="790328" cy="864096"/>
          </a:xfrm>
          <a:prstGeom prst="rt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noFill/>
            </a:endParaRPr>
          </a:p>
        </p:txBody>
      </p:sp>
      <p:sp useBgFill="1">
        <p:nvSpPr>
          <p:cNvPr id="21" name="Dik Üçgen 20"/>
          <p:cNvSpPr/>
          <p:nvPr/>
        </p:nvSpPr>
        <p:spPr>
          <a:xfrm rot="5400000">
            <a:off x="3305548" y="3039531"/>
            <a:ext cx="790328" cy="864096"/>
          </a:xfrm>
          <a:prstGeom prst="rt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noFill/>
            </a:endParaRPr>
          </a:p>
        </p:txBody>
      </p:sp>
      <p:sp useBgFill="1">
        <p:nvSpPr>
          <p:cNvPr id="22" name="Dik Üçgen 21"/>
          <p:cNvSpPr/>
          <p:nvPr/>
        </p:nvSpPr>
        <p:spPr>
          <a:xfrm rot="5400000">
            <a:off x="4169644" y="3039531"/>
            <a:ext cx="790328" cy="864096"/>
          </a:xfrm>
          <a:prstGeom prst="rt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noFill/>
            </a:endParaRPr>
          </a:p>
        </p:txBody>
      </p:sp>
      <p:sp useBgFill="1">
        <p:nvSpPr>
          <p:cNvPr id="24" name="Dik Üçgen 23"/>
          <p:cNvSpPr/>
          <p:nvPr/>
        </p:nvSpPr>
        <p:spPr>
          <a:xfrm>
            <a:off x="1531317" y="3868503"/>
            <a:ext cx="864191" cy="851284"/>
          </a:xfrm>
          <a:prstGeom prst="rt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noFill/>
            </a:endParaRPr>
          </a:p>
        </p:txBody>
      </p:sp>
      <p:sp useBgFill="1">
        <p:nvSpPr>
          <p:cNvPr id="25" name="Dik Üçgen 24"/>
          <p:cNvSpPr/>
          <p:nvPr/>
        </p:nvSpPr>
        <p:spPr>
          <a:xfrm>
            <a:off x="2404473" y="3868503"/>
            <a:ext cx="864191" cy="851284"/>
          </a:xfrm>
          <a:prstGeom prst="rt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noFill/>
            </a:endParaRPr>
          </a:p>
        </p:txBody>
      </p:sp>
      <p:sp useBgFill="1">
        <p:nvSpPr>
          <p:cNvPr id="26" name="Dik Üçgen 25"/>
          <p:cNvSpPr/>
          <p:nvPr/>
        </p:nvSpPr>
        <p:spPr>
          <a:xfrm>
            <a:off x="3238365" y="3866743"/>
            <a:ext cx="864191" cy="851284"/>
          </a:xfrm>
          <a:prstGeom prst="rt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noFill/>
            </a:endParaRPr>
          </a:p>
        </p:txBody>
      </p:sp>
      <p:sp useBgFill="1">
        <p:nvSpPr>
          <p:cNvPr id="27" name="Dik Üçgen 26"/>
          <p:cNvSpPr/>
          <p:nvPr/>
        </p:nvSpPr>
        <p:spPr>
          <a:xfrm>
            <a:off x="4098466" y="3866743"/>
            <a:ext cx="864191" cy="851284"/>
          </a:xfrm>
          <a:prstGeom prst="rt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noFill/>
            </a:endParaRPr>
          </a:p>
        </p:txBody>
      </p:sp>
      <p:sp useBgFill="1">
        <p:nvSpPr>
          <p:cNvPr id="28" name="Dik Üçgen 27"/>
          <p:cNvSpPr/>
          <p:nvPr/>
        </p:nvSpPr>
        <p:spPr>
          <a:xfrm>
            <a:off x="4996856" y="3866743"/>
            <a:ext cx="864191" cy="851284"/>
          </a:xfrm>
          <a:prstGeom prst="rt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noFill/>
            </a:endParaRPr>
          </a:p>
        </p:txBody>
      </p:sp>
      <p:sp>
        <p:nvSpPr>
          <p:cNvPr id="29" name="Metin kutusu 28"/>
          <p:cNvSpPr txBox="1"/>
          <p:nvPr/>
        </p:nvSpPr>
        <p:spPr>
          <a:xfrm>
            <a:off x="6012160" y="4904176"/>
            <a:ext cx="14189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/>
              <a:t>5 birim kare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31746332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2212"/>
    </mc:Choice>
    <mc:Fallback>
      <p:transition spd="slow" advTm="2212"/>
    </mc:Fallback>
  </mc:AlternateContent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o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53559084"/>
              </p:ext>
            </p:extLst>
          </p:nvPr>
        </p:nvGraphicFramePr>
        <p:xfrm>
          <a:off x="1524000" y="1397000"/>
          <a:ext cx="4320000" cy="4140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4000"/>
                <a:gridCol w="864000"/>
                <a:gridCol w="864000"/>
                <a:gridCol w="864000"/>
                <a:gridCol w="864000"/>
              </a:tblGrid>
              <a:tr h="828000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blipFill>
                      <a:blip r:embed="rId2"/>
                      <a:tile tx="0" ty="0" sx="100000" sy="100000" flip="none" algn="tl"/>
                    </a:blipFill>
                  </a:tcPr>
                </a:tc>
              </a:tr>
              <a:tr h="828000">
                <a:tc>
                  <a:txBody>
                    <a:bodyPr/>
                    <a:lstStyle/>
                    <a:p>
                      <a:endParaRPr lang="tr-TR"/>
                    </a:p>
                  </a:txBody>
                  <a:tcPr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blipFill>
                      <a:blip r:embed="rId2"/>
                      <a:tile tx="0" ty="0" sx="100000" sy="100000" flip="none" algn="tl"/>
                    </a:blipFill>
                  </a:tcPr>
                </a:tc>
              </a:tr>
              <a:tr h="828000">
                <a:tc>
                  <a:txBody>
                    <a:bodyPr/>
                    <a:lstStyle/>
                    <a:p>
                      <a:endParaRPr lang="tr-TR"/>
                    </a:p>
                  </a:txBody>
                  <a:tcPr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blipFill>
                      <a:blip r:embed="rId2"/>
                      <a:tile tx="0" ty="0" sx="100000" sy="100000" flip="none" algn="tl"/>
                    </a:blipFill>
                  </a:tcPr>
                </a:tc>
              </a:tr>
              <a:tr h="828000">
                <a:tc>
                  <a:txBody>
                    <a:bodyPr/>
                    <a:lstStyle/>
                    <a:p>
                      <a:r>
                        <a:rPr lang="tr-TR" dirty="0" smtClean="0"/>
                        <a:t>s</a:t>
                      </a:r>
                      <a:endParaRPr lang="tr-TR" dirty="0"/>
                    </a:p>
                  </a:txBody>
                  <a:tcPr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blipFill>
                      <a:blip r:embed="rId2"/>
                      <a:tile tx="0" ty="0" sx="100000" sy="100000" flip="none" algn="tl"/>
                    </a:blipFill>
                  </a:tcPr>
                </a:tc>
              </a:tr>
              <a:tr h="828000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blipFill>
                      <a:blip r:embed="rId2"/>
                      <a:tile tx="0" ty="0" sx="100000" sy="100000" flip="none" algn="tl"/>
                    </a:blipFill>
                  </a:tcPr>
                </a:tc>
              </a:tr>
            </a:tbl>
          </a:graphicData>
        </a:graphic>
      </p:graphicFrame>
      <p:sp useBgFill="1">
        <p:nvSpPr>
          <p:cNvPr id="9" name="Dik Üçgen 8"/>
          <p:cNvSpPr/>
          <p:nvPr/>
        </p:nvSpPr>
        <p:spPr>
          <a:xfrm rot="5400000">
            <a:off x="1568202" y="1375892"/>
            <a:ext cx="790328" cy="864096"/>
          </a:xfrm>
          <a:prstGeom prst="rt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noFill/>
            </a:endParaRPr>
          </a:p>
        </p:txBody>
      </p:sp>
      <p:sp useBgFill="1">
        <p:nvSpPr>
          <p:cNvPr id="10" name="Dik Üçgen 9"/>
          <p:cNvSpPr/>
          <p:nvPr/>
        </p:nvSpPr>
        <p:spPr>
          <a:xfrm rot="5400000">
            <a:off x="2432393" y="1375892"/>
            <a:ext cx="790328" cy="864096"/>
          </a:xfrm>
          <a:prstGeom prst="rt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noFill/>
            </a:endParaRPr>
          </a:p>
        </p:txBody>
      </p:sp>
      <p:sp useBgFill="1">
        <p:nvSpPr>
          <p:cNvPr id="11" name="Dik Üçgen 10"/>
          <p:cNvSpPr/>
          <p:nvPr/>
        </p:nvSpPr>
        <p:spPr>
          <a:xfrm rot="5400000">
            <a:off x="3305549" y="1375892"/>
            <a:ext cx="790328" cy="864096"/>
          </a:xfrm>
          <a:prstGeom prst="rt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noFill/>
            </a:endParaRPr>
          </a:p>
        </p:txBody>
      </p:sp>
      <p:sp useBgFill="1">
        <p:nvSpPr>
          <p:cNvPr id="12" name="Dik Üçgen 11"/>
          <p:cNvSpPr/>
          <p:nvPr/>
        </p:nvSpPr>
        <p:spPr>
          <a:xfrm rot="5400000">
            <a:off x="4169645" y="1375892"/>
            <a:ext cx="790328" cy="864096"/>
          </a:xfrm>
          <a:prstGeom prst="rt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noFill/>
            </a:endParaRPr>
          </a:p>
        </p:txBody>
      </p:sp>
      <p:sp useBgFill="1">
        <p:nvSpPr>
          <p:cNvPr id="13" name="Dik Üçgen 12"/>
          <p:cNvSpPr/>
          <p:nvPr/>
        </p:nvSpPr>
        <p:spPr>
          <a:xfrm rot="5400000">
            <a:off x="5033836" y="1375892"/>
            <a:ext cx="790328" cy="864096"/>
          </a:xfrm>
          <a:prstGeom prst="rt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noFill/>
            </a:endParaRPr>
          </a:p>
        </p:txBody>
      </p:sp>
      <p:sp useBgFill="1">
        <p:nvSpPr>
          <p:cNvPr id="14" name="Dik Üçgen 13"/>
          <p:cNvSpPr/>
          <p:nvPr/>
        </p:nvSpPr>
        <p:spPr>
          <a:xfrm>
            <a:off x="1531318" y="2204864"/>
            <a:ext cx="864191" cy="851284"/>
          </a:xfrm>
          <a:prstGeom prst="rt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noFill/>
            </a:endParaRPr>
          </a:p>
        </p:txBody>
      </p:sp>
      <p:sp useBgFill="1">
        <p:nvSpPr>
          <p:cNvPr id="15" name="Dik Üçgen 14"/>
          <p:cNvSpPr/>
          <p:nvPr/>
        </p:nvSpPr>
        <p:spPr>
          <a:xfrm>
            <a:off x="2404474" y="2204864"/>
            <a:ext cx="864191" cy="851284"/>
          </a:xfrm>
          <a:prstGeom prst="rt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noFill/>
            </a:endParaRPr>
          </a:p>
        </p:txBody>
      </p:sp>
      <p:sp useBgFill="1">
        <p:nvSpPr>
          <p:cNvPr id="16" name="Dik Üçgen 15"/>
          <p:cNvSpPr/>
          <p:nvPr/>
        </p:nvSpPr>
        <p:spPr>
          <a:xfrm>
            <a:off x="3238366" y="2203104"/>
            <a:ext cx="864191" cy="851284"/>
          </a:xfrm>
          <a:prstGeom prst="rt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noFill/>
            </a:endParaRPr>
          </a:p>
        </p:txBody>
      </p:sp>
      <p:sp useBgFill="1">
        <p:nvSpPr>
          <p:cNvPr id="17" name="Dik Üçgen 16"/>
          <p:cNvSpPr/>
          <p:nvPr/>
        </p:nvSpPr>
        <p:spPr>
          <a:xfrm>
            <a:off x="4098467" y="2203104"/>
            <a:ext cx="864191" cy="851284"/>
          </a:xfrm>
          <a:prstGeom prst="rt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noFill/>
            </a:endParaRPr>
          </a:p>
        </p:txBody>
      </p:sp>
      <p:sp useBgFill="1">
        <p:nvSpPr>
          <p:cNvPr id="18" name="Dik Üçgen 17"/>
          <p:cNvSpPr/>
          <p:nvPr/>
        </p:nvSpPr>
        <p:spPr>
          <a:xfrm>
            <a:off x="4996857" y="2203104"/>
            <a:ext cx="864191" cy="851284"/>
          </a:xfrm>
          <a:prstGeom prst="rt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noFill/>
            </a:endParaRPr>
          </a:p>
        </p:txBody>
      </p:sp>
      <p:sp useBgFill="1">
        <p:nvSpPr>
          <p:cNvPr id="19" name="Dik Üçgen 18"/>
          <p:cNvSpPr/>
          <p:nvPr/>
        </p:nvSpPr>
        <p:spPr>
          <a:xfrm rot="5400000">
            <a:off x="1568201" y="3039531"/>
            <a:ext cx="790328" cy="864096"/>
          </a:xfrm>
          <a:prstGeom prst="rt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noFill/>
            </a:endParaRPr>
          </a:p>
        </p:txBody>
      </p:sp>
      <p:sp useBgFill="1">
        <p:nvSpPr>
          <p:cNvPr id="20" name="Dik Üçgen 19"/>
          <p:cNvSpPr/>
          <p:nvPr/>
        </p:nvSpPr>
        <p:spPr>
          <a:xfrm rot="5400000">
            <a:off x="2432392" y="3039531"/>
            <a:ext cx="790328" cy="864096"/>
          </a:xfrm>
          <a:prstGeom prst="rt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noFill/>
            </a:endParaRPr>
          </a:p>
        </p:txBody>
      </p:sp>
      <p:sp useBgFill="1">
        <p:nvSpPr>
          <p:cNvPr id="21" name="Dik Üçgen 20"/>
          <p:cNvSpPr/>
          <p:nvPr/>
        </p:nvSpPr>
        <p:spPr>
          <a:xfrm rot="5400000">
            <a:off x="3305548" y="3039531"/>
            <a:ext cx="790328" cy="864096"/>
          </a:xfrm>
          <a:prstGeom prst="rt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noFill/>
            </a:endParaRPr>
          </a:p>
        </p:txBody>
      </p:sp>
      <p:sp useBgFill="1">
        <p:nvSpPr>
          <p:cNvPr id="22" name="Dik Üçgen 21"/>
          <p:cNvSpPr/>
          <p:nvPr/>
        </p:nvSpPr>
        <p:spPr>
          <a:xfrm rot="5400000">
            <a:off x="4169644" y="3039531"/>
            <a:ext cx="790328" cy="864096"/>
          </a:xfrm>
          <a:prstGeom prst="rt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noFill/>
            </a:endParaRPr>
          </a:p>
        </p:txBody>
      </p:sp>
      <p:sp useBgFill="1">
        <p:nvSpPr>
          <p:cNvPr id="23" name="Dik Üçgen 22"/>
          <p:cNvSpPr/>
          <p:nvPr/>
        </p:nvSpPr>
        <p:spPr>
          <a:xfrm rot="5400000">
            <a:off x="5033835" y="3039531"/>
            <a:ext cx="790328" cy="864096"/>
          </a:xfrm>
          <a:prstGeom prst="rt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noFill/>
            </a:endParaRPr>
          </a:p>
        </p:txBody>
      </p:sp>
      <p:sp useBgFill="1">
        <p:nvSpPr>
          <p:cNvPr id="24" name="Dik Üçgen 23"/>
          <p:cNvSpPr/>
          <p:nvPr/>
        </p:nvSpPr>
        <p:spPr>
          <a:xfrm>
            <a:off x="1531317" y="3868503"/>
            <a:ext cx="864191" cy="851284"/>
          </a:xfrm>
          <a:prstGeom prst="rt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noFill/>
            </a:endParaRPr>
          </a:p>
        </p:txBody>
      </p:sp>
      <p:sp useBgFill="1">
        <p:nvSpPr>
          <p:cNvPr id="25" name="Dik Üçgen 24"/>
          <p:cNvSpPr/>
          <p:nvPr/>
        </p:nvSpPr>
        <p:spPr>
          <a:xfrm>
            <a:off x="2404473" y="3868503"/>
            <a:ext cx="864191" cy="851284"/>
          </a:xfrm>
          <a:prstGeom prst="rt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noFill/>
            </a:endParaRPr>
          </a:p>
        </p:txBody>
      </p:sp>
      <p:sp useBgFill="1">
        <p:nvSpPr>
          <p:cNvPr id="26" name="Dik Üçgen 25"/>
          <p:cNvSpPr/>
          <p:nvPr/>
        </p:nvSpPr>
        <p:spPr>
          <a:xfrm>
            <a:off x="3238365" y="3866743"/>
            <a:ext cx="864191" cy="851284"/>
          </a:xfrm>
          <a:prstGeom prst="rt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noFill/>
            </a:endParaRPr>
          </a:p>
        </p:txBody>
      </p:sp>
      <p:sp useBgFill="1">
        <p:nvSpPr>
          <p:cNvPr id="27" name="Dik Üçgen 26"/>
          <p:cNvSpPr/>
          <p:nvPr/>
        </p:nvSpPr>
        <p:spPr>
          <a:xfrm>
            <a:off x="4098466" y="3866743"/>
            <a:ext cx="864191" cy="851284"/>
          </a:xfrm>
          <a:prstGeom prst="rt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noFill/>
            </a:endParaRPr>
          </a:p>
        </p:txBody>
      </p:sp>
      <p:sp useBgFill="1">
        <p:nvSpPr>
          <p:cNvPr id="28" name="Dik Üçgen 27"/>
          <p:cNvSpPr/>
          <p:nvPr/>
        </p:nvSpPr>
        <p:spPr>
          <a:xfrm>
            <a:off x="4996856" y="3866743"/>
            <a:ext cx="864191" cy="851284"/>
          </a:xfrm>
          <a:prstGeom prst="rt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noFill/>
            </a:endParaRPr>
          </a:p>
        </p:txBody>
      </p:sp>
      <p:sp>
        <p:nvSpPr>
          <p:cNvPr id="29" name="Metin kutusu 28"/>
          <p:cNvSpPr txBox="1"/>
          <p:nvPr/>
        </p:nvSpPr>
        <p:spPr>
          <a:xfrm>
            <a:off x="1966308" y="436022"/>
            <a:ext cx="48974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/>
              <a:t>Tam kare olanları hesaplayalım = 5 birim kare</a:t>
            </a:r>
            <a:endParaRPr lang="tr-TR" dirty="0"/>
          </a:p>
        </p:txBody>
      </p:sp>
      <p:sp>
        <p:nvSpPr>
          <p:cNvPr id="30" name="Metin kutusu 29"/>
          <p:cNvSpPr txBox="1"/>
          <p:nvPr/>
        </p:nvSpPr>
        <p:spPr>
          <a:xfrm>
            <a:off x="1985985" y="773088"/>
            <a:ext cx="58448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/>
              <a:t>Yarım kare olanları hesaplayalım = 20 yarım birim kare</a:t>
            </a:r>
            <a:endParaRPr lang="tr-TR" dirty="0"/>
          </a:p>
        </p:txBody>
      </p:sp>
      <p:sp useBgFill="1">
        <p:nvSpPr>
          <p:cNvPr id="31" name="Dik Üçgen 30"/>
          <p:cNvSpPr/>
          <p:nvPr/>
        </p:nvSpPr>
        <p:spPr>
          <a:xfrm rot="5400000">
            <a:off x="7561212" y="2538372"/>
            <a:ext cx="790328" cy="864096"/>
          </a:xfrm>
          <a:prstGeom prst="rt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noFill/>
            </a:endParaRPr>
          </a:p>
        </p:txBody>
      </p:sp>
      <p:sp>
        <p:nvSpPr>
          <p:cNvPr id="32" name="Sol Ayraç 31"/>
          <p:cNvSpPr/>
          <p:nvPr/>
        </p:nvSpPr>
        <p:spPr>
          <a:xfrm rot="10800000">
            <a:off x="6012160" y="1431722"/>
            <a:ext cx="758788" cy="3077397"/>
          </a:xfrm>
          <a:prstGeom prst="leftBrace">
            <a:avLst/>
          </a:prstGeom>
          <a:ln>
            <a:solidFill>
              <a:srgbClr val="FFFF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3" name="Dikdörtgen 32"/>
          <p:cNvSpPr/>
          <p:nvPr/>
        </p:nvSpPr>
        <p:spPr>
          <a:xfrm>
            <a:off x="6761044" y="2757113"/>
            <a:ext cx="219643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dirty="0"/>
              <a:t>20 yarım birim kare</a:t>
            </a:r>
          </a:p>
        </p:txBody>
      </p:sp>
      <p:sp>
        <p:nvSpPr>
          <p:cNvPr id="34" name="Metin kutusu 33"/>
          <p:cNvSpPr txBox="1"/>
          <p:nvPr/>
        </p:nvSpPr>
        <p:spPr>
          <a:xfrm>
            <a:off x="6537398" y="4955936"/>
            <a:ext cx="14189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/>
              <a:t>5 birim kare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23728388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14452"/>
    </mc:Choice>
    <mc:Fallback>
      <p:transition spd="slow" advTm="1445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o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372882976"/>
              </p:ext>
            </p:extLst>
          </p:nvPr>
        </p:nvGraphicFramePr>
        <p:xfrm>
          <a:off x="1524000" y="1397000"/>
          <a:ext cx="4320000" cy="4140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4000"/>
                <a:gridCol w="864000"/>
                <a:gridCol w="864000"/>
                <a:gridCol w="864000"/>
                <a:gridCol w="864000"/>
              </a:tblGrid>
              <a:tr h="828000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blipFill>
                      <a:blip r:embed="rId2"/>
                      <a:tile tx="0" ty="0" sx="100000" sy="100000" flip="none" algn="tl"/>
                    </a:blipFill>
                  </a:tcPr>
                </a:tc>
              </a:tr>
              <a:tr h="828000">
                <a:tc>
                  <a:txBody>
                    <a:bodyPr/>
                    <a:lstStyle/>
                    <a:p>
                      <a:endParaRPr lang="tr-TR"/>
                    </a:p>
                  </a:txBody>
                  <a:tcPr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blipFill>
                      <a:blip r:embed="rId2"/>
                      <a:tile tx="0" ty="0" sx="100000" sy="100000" flip="none" algn="tl"/>
                    </a:blipFill>
                  </a:tcPr>
                </a:tc>
              </a:tr>
              <a:tr h="828000">
                <a:tc>
                  <a:txBody>
                    <a:bodyPr/>
                    <a:lstStyle/>
                    <a:p>
                      <a:endParaRPr lang="tr-TR"/>
                    </a:p>
                  </a:txBody>
                  <a:tcPr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blipFill>
                      <a:blip r:embed="rId2"/>
                      <a:tile tx="0" ty="0" sx="100000" sy="100000" flip="none" algn="tl"/>
                    </a:blipFill>
                  </a:tcPr>
                </a:tc>
              </a:tr>
              <a:tr h="828000">
                <a:tc>
                  <a:txBody>
                    <a:bodyPr/>
                    <a:lstStyle/>
                    <a:p>
                      <a:r>
                        <a:rPr lang="tr-TR" dirty="0" smtClean="0"/>
                        <a:t>s</a:t>
                      </a:r>
                      <a:endParaRPr lang="tr-TR" dirty="0"/>
                    </a:p>
                  </a:txBody>
                  <a:tcPr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blipFill>
                      <a:blip r:embed="rId2"/>
                      <a:tile tx="0" ty="0" sx="100000" sy="100000" flip="none" algn="tl"/>
                    </a:blipFill>
                  </a:tcPr>
                </a:tc>
              </a:tr>
              <a:tr h="828000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blipFill>
                      <a:blip r:embed="rId2"/>
                      <a:tile tx="0" ty="0" sx="100000" sy="100000" flip="none" algn="tl"/>
                    </a:blipFill>
                  </a:tcPr>
                </a:tc>
              </a:tr>
            </a:tbl>
          </a:graphicData>
        </a:graphic>
      </p:graphicFrame>
      <p:sp useBgFill="1">
        <p:nvSpPr>
          <p:cNvPr id="9" name="Dik Üçgen 8"/>
          <p:cNvSpPr/>
          <p:nvPr/>
        </p:nvSpPr>
        <p:spPr>
          <a:xfrm rot="5400000">
            <a:off x="1568202" y="1375892"/>
            <a:ext cx="790328" cy="864096"/>
          </a:xfrm>
          <a:prstGeom prst="rt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noFill/>
            </a:endParaRPr>
          </a:p>
        </p:txBody>
      </p:sp>
      <p:sp useBgFill="1">
        <p:nvSpPr>
          <p:cNvPr id="10" name="Dik Üçgen 9"/>
          <p:cNvSpPr/>
          <p:nvPr/>
        </p:nvSpPr>
        <p:spPr>
          <a:xfrm rot="5400000">
            <a:off x="2432393" y="1375892"/>
            <a:ext cx="790328" cy="864096"/>
          </a:xfrm>
          <a:prstGeom prst="rt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noFill/>
            </a:endParaRPr>
          </a:p>
        </p:txBody>
      </p:sp>
      <p:sp useBgFill="1">
        <p:nvSpPr>
          <p:cNvPr id="11" name="Dik Üçgen 10"/>
          <p:cNvSpPr/>
          <p:nvPr/>
        </p:nvSpPr>
        <p:spPr>
          <a:xfrm rot="5400000">
            <a:off x="3305549" y="1375892"/>
            <a:ext cx="790328" cy="864096"/>
          </a:xfrm>
          <a:prstGeom prst="rt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noFill/>
            </a:endParaRPr>
          </a:p>
        </p:txBody>
      </p:sp>
      <p:sp useBgFill="1">
        <p:nvSpPr>
          <p:cNvPr id="12" name="Dik Üçgen 11"/>
          <p:cNvSpPr/>
          <p:nvPr/>
        </p:nvSpPr>
        <p:spPr>
          <a:xfrm rot="5400000">
            <a:off x="4169645" y="1375892"/>
            <a:ext cx="790328" cy="864096"/>
          </a:xfrm>
          <a:prstGeom prst="rt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noFill/>
            </a:endParaRPr>
          </a:p>
        </p:txBody>
      </p:sp>
      <p:sp useBgFill="1">
        <p:nvSpPr>
          <p:cNvPr id="13" name="Dik Üçgen 12"/>
          <p:cNvSpPr/>
          <p:nvPr/>
        </p:nvSpPr>
        <p:spPr>
          <a:xfrm rot="5400000">
            <a:off x="5033836" y="1375892"/>
            <a:ext cx="790328" cy="864096"/>
          </a:xfrm>
          <a:prstGeom prst="rt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noFill/>
            </a:endParaRPr>
          </a:p>
        </p:txBody>
      </p:sp>
      <p:sp useBgFill="1">
        <p:nvSpPr>
          <p:cNvPr id="14" name="Dik Üçgen 13"/>
          <p:cNvSpPr/>
          <p:nvPr/>
        </p:nvSpPr>
        <p:spPr>
          <a:xfrm>
            <a:off x="1531318" y="2204864"/>
            <a:ext cx="864191" cy="851284"/>
          </a:xfrm>
          <a:prstGeom prst="rt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noFill/>
            </a:endParaRPr>
          </a:p>
        </p:txBody>
      </p:sp>
      <p:sp useBgFill="1">
        <p:nvSpPr>
          <p:cNvPr id="15" name="Dik Üçgen 14"/>
          <p:cNvSpPr/>
          <p:nvPr/>
        </p:nvSpPr>
        <p:spPr>
          <a:xfrm>
            <a:off x="2404474" y="2204864"/>
            <a:ext cx="864191" cy="851284"/>
          </a:xfrm>
          <a:prstGeom prst="rt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noFill/>
            </a:endParaRPr>
          </a:p>
        </p:txBody>
      </p:sp>
      <p:sp useBgFill="1">
        <p:nvSpPr>
          <p:cNvPr id="16" name="Dik Üçgen 15"/>
          <p:cNvSpPr/>
          <p:nvPr/>
        </p:nvSpPr>
        <p:spPr>
          <a:xfrm>
            <a:off x="3238366" y="2203104"/>
            <a:ext cx="864191" cy="851284"/>
          </a:xfrm>
          <a:prstGeom prst="rt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noFill/>
            </a:endParaRPr>
          </a:p>
        </p:txBody>
      </p:sp>
      <p:sp useBgFill="1">
        <p:nvSpPr>
          <p:cNvPr id="17" name="Dik Üçgen 16"/>
          <p:cNvSpPr/>
          <p:nvPr/>
        </p:nvSpPr>
        <p:spPr>
          <a:xfrm>
            <a:off x="4098467" y="2203104"/>
            <a:ext cx="864191" cy="851284"/>
          </a:xfrm>
          <a:prstGeom prst="rt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noFill/>
            </a:endParaRPr>
          </a:p>
        </p:txBody>
      </p:sp>
      <p:sp useBgFill="1">
        <p:nvSpPr>
          <p:cNvPr id="18" name="Dik Üçgen 17"/>
          <p:cNvSpPr/>
          <p:nvPr/>
        </p:nvSpPr>
        <p:spPr>
          <a:xfrm>
            <a:off x="4996857" y="2203104"/>
            <a:ext cx="864191" cy="851284"/>
          </a:xfrm>
          <a:prstGeom prst="rt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noFill/>
            </a:endParaRPr>
          </a:p>
        </p:txBody>
      </p:sp>
      <p:sp useBgFill="1">
        <p:nvSpPr>
          <p:cNvPr id="19" name="Dik Üçgen 18"/>
          <p:cNvSpPr/>
          <p:nvPr/>
        </p:nvSpPr>
        <p:spPr>
          <a:xfrm rot="5400000">
            <a:off x="1568201" y="3039531"/>
            <a:ext cx="790328" cy="864096"/>
          </a:xfrm>
          <a:prstGeom prst="rt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noFill/>
            </a:endParaRPr>
          </a:p>
        </p:txBody>
      </p:sp>
      <p:sp useBgFill="1">
        <p:nvSpPr>
          <p:cNvPr id="20" name="Dik Üçgen 19"/>
          <p:cNvSpPr/>
          <p:nvPr/>
        </p:nvSpPr>
        <p:spPr>
          <a:xfrm rot="5400000">
            <a:off x="2432392" y="3039531"/>
            <a:ext cx="790328" cy="864096"/>
          </a:xfrm>
          <a:prstGeom prst="rt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noFill/>
            </a:endParaRPr>
          </a:p>
        </p:txBody>
      </p:sp>
      <p:sp useBgFill="1">
        <p:nvSpPr>
          <p:cNvPr id="21" name="Dik Üçgen 20"/>
          <p:cNvSpPr/>
          <p:nvPr/>
        </p:nvSpPr>
        <p:spPr>
          <a:xfrm rot="5400000">
            <a:off x="3305548" y="3039531"/>
            <a:ext cx="790328" cy="864096"/>
          </a:xfrm>
          <a:prstGeom prst="rt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noFill/>
            </a:endParaRPr>
          </a:p>
        </p:txBody>
      </p:sp>
      <p:sp useBgFill="1">
        <p:nvSpPr>
          <p:cNvPr id="22" name="Dik Üçgen 21"/>
          <p:cNvSpPr/>
          <p:nvPr/>
        </p:nvSpPr>
        <p:spPr>
          <a:xfrm rot="5400000">
            <a:off x="4169644" y="3039531"/>
            <a:ext cx="790328" cy="864096"/>
          </a:xfrm>
          <a:prstGeom prst="rt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noFill/>
            </a:endParaRPr>
          </a:p>
        </p:txBody>
      </p:sp>
      <p:sp useBgFill="1">
        <p:nvSpPr>
          <p:cNvPr id="23" name="Dik Üçgen 22"/>
          <p:cNvSpPr/>
          <p:nvPr/>
        </p:nvSpPr>
        <p:spPr>
          <a:xfrm rot="5400000">
            <a:off x="5033835" y="3039531"/>
            <a:ext cx="790328" cy="864096"/>
          </a:xfrm>
          <a:prstGeom prst="rt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noFill/>
            </a:endParaRPr>
          </a:p>
        </p:txBody>
      </p:sp>
      <p:sp useBgFill="1">
        <p:nvSpPr>
          <p:cNvPr id="24" name="Dik Üçgen 23"/>
          <p:cNvSpPr/>
          <p:nvPr/>
        </p:nvSpPr>
        <p:spPr>
          <a:xfrm>
            <a:off x="1531317" y="3868503"/>
            <a:ext cx="864191" cy="851284"/>
          </a:xfrm>
          <a:prstGeom prst="rt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noFill/>
            </a:endParaRPr>
          </a:p>
        </p:txBody>
      </p:sp>
      <p:sp useBgFill="1">
        <p:nvSpPr>
          <p:cNvPr id="25" name="Dik Üçgen 24"/>
          <p:cNvSpPr/>
          <p:nvPr/>
        </p:nvSpPr>
        <p:spPr>
          <a:xfrm>
            <a:off x="2404473" y="3868503"/>
            <a:ext cx="864191" cy="851284"/>
          </a:xfrm>
          <a:prstGeom prst="rt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noFill/>
            </a:endParaRPr>
          </a:p>
        </p:txBody>
      </p:sp>
      <p:sp useBgFill="1">
        <p:nvSpPr>
          <p:cNvPr id="26" name="Dik Üçgen 25"/>
          <p:cNvSpPr/>
          <p:nvPr/>
        </p:nvSpPr>
        <p:spPr>
          <a:xfrm>
            <a:off x="3238365" y="3866743"/>
            <a:ext cx="864191" cy="851284"/>
          </a:xfrm>
          <a:prstGeom prst="rt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noFill/>
            </a:endParaRPr>
          </a:p>
        </p:txBody>
      </p:sp>
      <p:sp useBgFill="1">
        <p:nvSpPr>
          <p:cNvPr id="27" name="Dik Üçgen 26"/>
          <p:cNvSpPr/>
          <p:nvPr/>
        </p:nvSpPr>
        <p:spPr>
          <a:xfrm>
            <a:off x="4098466" y="3866743"/>
            <a:ext cx="864191" cy="851284"/>
          </a:xfrm>
          <a:prstGeom prst="rt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noFill/>
            </a:endParaRPr>
          </a:p>
        </p:txBody>
      </p:sp>
      <p:sp useBgFill="1">
        <p:nvSpPr>
          <p:cNvPr id="28" name="Dik Üçgen 27"/>
          <p:cNvSpPr/>
          <p:nvPr/>
        </p:nvSpPr>
        <p:spPr>
          <a:xfrm>
            <a:off x="4996856" y="3866743"/>
            <a:ext cx="864191" cy="851284"/>
          </a:xfrm>
          <a:prstGeom prst="rt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noFill/>
            </a:endParaRPr>
          </a:p>
        </p:txBody>
      </p:sp>
      <p:sp>
        <p:nvSpPr>
          <p:cNvPr id="29" name="Metin kutusu 28"/>
          <p:cNvSpPr txBox="1"/>
          <p:nvPr/>
        </p:nvSpPr>
        <p:spPr>
          <a:xfrm>
            <a:off x="1966308" y="436022"/>
            <a:ext cx="48974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/>
              <a:t>Tam kare olanları hesaplayalım = 5 birim kare</a:t>
            </a:r>
            <a:endParaRPr lang="tr-TR" dirty="0"/>
          </a:p>
        </p:txBody>
      </p:sp>
      <p:sp>
        <p:nvSpPr>
          <p:cNvPr id="30" name="Metin kutusu 29"/>
          <p:cNvSpPr txBox="1"/>
          <p:nvPr/>
        </p:nvSpPr>
        <p:spPr>
          <a:xfrm>
            <a:off x="1985985" y="773088"/>
            <a:ext cx="58448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/>
              <a:t>Yarım kare olanları hesaplayalım = 20 yarım birim kare</a:t>
            </a:r>
            <a:endParaRPr lang="tr-TR" dirty="0"/>
          </a:p>
        </p:txBody>
      </p:sp>
      <p:sp>
        <p:nvSpPr>
          <p:cNvPr id="31" name="Metin kutusu 30"/>
          <p:cNvSpPr txBox="1"/>
          <p:nvPr/>
        </p:nvSpPr>
        <p:spPr>
          <a:xfrm>
            <a:off x="6156176" y="2261174"/>
            <a:ext cx="22846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/>
              <a:t>20  / 2 = 10 tam kare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13677942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1757"/>
    </mc:Choice>
    <mc:Fallback>
      <p:transition spd="slow" advTm="1757"/>
    </mc:Fallback>
  </mc:AlternateContent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o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145849759"/>
              </p:ext>
            </p:extLst>
          </p:nvPr>
        </p:nvGraphicFramePr>
        <p:xfrm>
          <a:off x="1524000" y="1397000"/>
          <a:ext cx="4320000" cy="4140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4000"/>
                <a:gridCol w="864000"/>
                <a:gridCol w="864000"/>
                <a:gridCol w="864000"/>
                <a:gridCol w="864000"/>
              </a:tblGrid>
              <a:tr h="828000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blipFill>
                      <a:blip r:embed="rId2"/>
                      <a:tile tx="0" ty="0" sx="100000" sy="100000" flip="none" algn="tl"/>
                    </a:blipFill>
                  </a:tcPr>
                </a:tc>
              </a:tr>
              <a:tr h="828000">
                <a:tc>
                  <a:txBody>
                    <a:bodyPr/>
                    <a:lstStyle/>
                    <a:p>
                      <a:endParaRPr lang="tr-TR"/>
                    </a:p>
                  </a:txBody>
                  <a:tcPr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blipFill>
                      <a:blip r:embed="rId2"/>
                      <a:tile tx="0" ty="0" sx="100000" sy="100000" flip="none" algn="tl"/>
                    </a:blipFill>
                  </a:tcPr>
                </a:tc>
              </a:tr>
              <a:tr h="828000">
                <a:tc>
                  <a:txBody>
                    <a:bodyPr/>
                    <a:lstStyle/>
                    <a:p>
                      <a:endParaRPr lang="tr-TR"/>
                    </a:p>
                  </a:txBody>
                  <a:tcPr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blipFill>
                      <a:blip r:embed="rId2"/>
                      <a:tile tx="0" ty="0" sx="100000" sy="100000" flip="none" algn="tl"/>
                    </a:blipFill>
                  </a:tcPr>
                </a:tc>
              </a:tr>
              <a:tr h="828000">
                <a:tc>
                  <a:txBody>
                    <a:bodyPr/>
                    <a:lstStyle/>
                    <a:p>
                      <a:r>
                        <a:rPr lang="tr-TR" dirty="0" smtClean="0"/>
                        <a:t>s</a:t>
                      </a:r>
                      <a:endParaRPr lang="tr-TR" dirty="0"/>
                    </a:p>
                  </a:txBody>
                  <a:tcPr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blipFill>
                      <a:blip r:embed="rId2"/>
                      <a:tile tx="0" ty="0" sx="100000" sy="100000" flip="none" algn="tl"/>
                    </a:blipFill>
                  </a:tcPr>
                </a:tc>
              </a:tr>
              <a:tr h="828000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blipFill>
                      <a:blip r:embed="rId2"/>
                      <a:tile tx="0" ty="0" sx="100000" sy="100000" flip="none" algn="tl"/>
                    </a:blipFill>
                  </a:tcPr>
                </a:tc>
              </a:tr>
            </a:tbl>
          </a:graphicData>
        </a:graphic>
      </p:graphicFrame>
      <p:sp useBgFill="1">
        <p:nvSpPr>
          <p:cNvPr id="9" name="Dik Üçgen 8"/>
          <p:cNvSpPr/>
          <p:nvPr/>
        </p:nvSpPr>
        <p:spPr>
          <a:xfrm rot="5400000">
            <a:off x="1568202" y="1375892"/>
            <a:ext cx="790328" cy="864096"/>
          </a:xfrm>
          <a:prstGeom prst="rt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noFill/>
            </a:endParaRPr>
          </a:p>
        </p:txBody>
      </p:sp>
      <p:sp useBgFill="1">
        <p:nvSpPr>
          <p:cNvPr id="10" name="Dik Üçgen 9"/>
          <p:cNvSpPr/>
          <p:nvPr/>
        </p:nvSpPr>
        <p:spPr>
          <a:xfrm rot="5400000">
            <a:off x="2432393" y="1375892"/>
            <a:ext cx="790328" cy="864096"/>
          </a:xfrm>
          <a:prstGeom prst="rt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noFill/>
            </a:endParaRPr>
          </a:p>
        </p:txBody>
      </p:sp>
      <p:sp useBgFill="1">
        <p:nvSpPr>
          <p:cNvPr id="11" name="Dik Üçgen 10"/>
          <p:cNvSpPr/>
          <p:nvPr/>
        </p:nvSpPr>
        <p:spPr>
          <a:xfrm rot="5400000">
            <a:off x="3305549" y="1375892"/>
            <a:ext cx="790328" cy="864096"/>
          </a:xfrm>
          <a:prstGeom prst="rt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noFill/>
            </a:endParaRPr>
          </a:p>
        </p:txBody>
      </p:sp>
      <p:sp useBgFill="1">
        <p:nvSpPr>
          <p:cNvPr id="12" name="Dik Üçgen 11"/>
          <p:cNvSpPr/>
          <p:nvPr/>
        </p:nvSpPr>
        <p:spPr>
          <a:xfrm rot="5400000">
            <a:off x="4169645" y="1375892"/>
            <a:ext cx="790328" cy="864096"/>
          </a:xfrm>
          <a:prstGeom prst="rt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noFill/>
            </a:endParaRPr>
          </a:p>
        </p:txBody>
      </p:sp>
      <p:sp useBgFill="1">
        <p:nvSpPr>
          <p:cNvPr id="13" name="Dik Üçgen 12"/>
          <p:cNvSpPr/>
          <p:nvPr/>
        </p:nvSpPr>
        <p:spPr>
          <a:xfrm rot="5400000">
            <a:off x="5033836" y="1375892"/>
            <a:ext cx="790328" cy="864096"/>
          </a:xfrm>
          <a:prstGeom prst="rt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noFill/>
            </a:endParaRPr>
          </a:p>
        </p:txBody>
      </p:sp>
      <p:sp useBgFill="1">
        <p:nvSpPr>
          <p:cNvPr id="14" name="Dik Üçgen 13"/>
          <p:cNvSpPr/>
          <p:nvPr/>
        </p:nvSpPr>
        <p:spPr>
          <a:xfrm>
            <a:off x="1531318" y="2204864"/>
            <a:ext cx="864191" cy="851284"/>
          </a:xfrm>
          <a:prstGeom prst="rt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noFill/>
            </a:endParaRPr>
          </a:p>
        </p:txBody>
      </p:sp>
      <p:sp useBgFill="1">
        <p:nvSpPr>
          <p:cNvPr id="15" name="Dik Üçgen 14"/>
          <p:cNvSpPr/>
          <p:nvPr/>
        </p:nvSpPr>
        <p:spPr>
          <a:xfrm>
            <a:off x="2404474" y="2204864"/>
            <a:ext cx="864191" cy="851284"/>
          </a:xfrm>
          <a:prstGeom prst="rt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noFill/>
            </a:endParaRPr>
          </a:p>
        </p:txBody>
      </p:sp>
      <p:sp useBgFill="1">
        <p:nvSpPr>
          <p:cNvPr id="16" name="Dik Üçgen 15"/>
          <p:cNvSpPr/>
          <p:nvPr/>
        </p:nvSpPr>
        <p:spPr>
          <a:xfrm>
            <a:off x="3238366" y="2203104"/>
            <a:ext cx="864191" cy="851284"/>
          </a:xfrm>
          <a:prstGeom prst="rt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noFill/>
            </a:endParaRPr>
          </a:p>
        </p:txBody>
      </p:sp>
      <p:sp useBgFill="1">
        <p:nvSpPr>
          <p:cNvPr id="17" name="Dik Üçgen 16"/>
          <p:cNvSpPr/>
          <p:nvPr/>
        </p:nvSpPr>
        <p:spPr>
          <a:xfrm>
            <a:off x="4098467" y="2203104"/>
            <a:ext cx="864191" cy="851284"/>
          </a:xfrm>
          <a:prstGeom prst="rt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noFill/>
            </a:endParaRPr>
          </a:p>
        </p:txBody>
      </p:sp>
      <p:sp useBgFill="1">
        <p:nvSpPr>
          <p:cNvPr id="18" name="Dik Üçgen 17"/>
          <p:cNvSpPr/>
          <p:nvPr/>
        </p:nvSpPr>
        <p:spPr>
          <a:xfrm>
            <a:off x="4996857" y="2203104"/>
            <a:ext cx="864191" cy="851284"/>
          </a:xfrm>
          <a:prstGeom prst="rt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noFill/>
            </a:endParaRPr>
          </a:p>
        </p:txBody>
      </p:sp>
      <p:sp useBgFill="1">
        <p:nvSpPr>
          <p:cNvPr id="19" name="Dik Üçgen 18"/>
          <p:cNvSpPr/>
          <p:nvPr/>
        </p:nvSpPr>
        <p:spPr>
          <a:xfrm rot="5400000">
            <a:off x="1568201" y="3039531"/>
            <a:ext cx="790328" cy="864096"/>
          </a:xfrm>
          <a:prstGeom prst="rt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noFill/>
            </a:endParaRPr>
          </a:p>
        </p:txBody>
      </p:sp>
      <p:sp useBgFill="1">
        <p:nvSpPr>
          <p:cNvPr id="20" name="Dik Üçgen 19"/>
          <p:cNvSpPr/>
          <p:nvPr/>
        </p:nvSpPr>
        <p:spPr>
          <a:xfrm rot="5400000">
            <a:off x="2432392" y="3039531"/>
            <a:ext cx="790328" cy="864096"/>
          </a:xfrm>
          <a:prstGeom prst="rt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noFill/>
            </a:endParaRPr>
          </a:p>
        </p:txBody>
      </p:sp>
      <p:sp useBgFill="1">
        <p:nvSpPr>
          <p:cNvPr id="21" name="Dik Üçgen 20"/>
          <p:cNvSpPr/>
          <p:nvPr/>
        </p:nvSpPr>
        <p:spPr>
          <a:xfrm rot="5400000">
            <a:off x="3305548" y="3039531"/>
            <a:ext cx="790328" cy="864096"/>
          </a:xfrm>
          <a:prstGeom prst="rt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noFill/>
            </a:endParaRPr>
          </a:p>
        </p:txBody>
      </p:sp>
      <p:sp useBgFill="1">
        <p:nvSpPr>
          <p:cNvPr id="22" name="Dik Üçgen 21"/>
          <p:cNvSpPr/>
          <p:nvPr/>
        </p:nvSpPr>
        <p:spPr>
          <a:xfrm rot="5400000">
            <a:off x="4169644" y="3039531"/>
            <a:ext cx="790328" cy="864096"/>
          </a:xfrm>
          <a:prstGeom prst="rt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noFill/>
            </a:endParaRPr>
          </a:p>
        </p:txBody>
      </p:sp>
      <p:sp useBgFill="1">
        <p:nvSpPr>
          <p:cNvPr id="23" name="Dik Üçgen 22"/>
          <p:cNvSpPr/>
          <p:nvPr/>
        </p:nvSpPr>
        <p:spPr>
          <a:xfrm rot="5400000">
            <a:off x="5033835" y="3039531"/>
            <a:ext cx="790328" cy="864096"/>
          </a:xfrm>
          <a:prstGeom prst="rt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noFill/>
            </a:endParaRPr>
          </a:p>
        </p:txBody>
      </p:sp>
      <p:sp useBgFill="1">
        <p:nvSpPr>
          <p:cNvPr id="24" name="Dik Üçgen 23"/>
          <p:cNvSpPr/>
          <p:nvPr/>
        </p:nvSpPr>
        <p:spPr>
          <a:xfrm>
            <a:off x="1531317" y="3868503"/>
            <a:ext cx="864191" cy="851284"/>
          </a:xfrm>
          <a:prstGeom prst="rt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noFill/>
            </a:endParaRPr>
          </a:p>
        </p:txBody>
      </p:sp>
      <p:sp useBgFill="1">
        <p:nvSpPr>
          <p:cNvPr id="25" name="Dik Üçgen 24"/>
          <p:cNvSpPr/>
          <p:nvPr/>
        </p:nvSpPr>
        <p:spPr>
          <a:xfrm>
            <a:off x="2404473" y="3868503"/>
            <a:ext cx="864191" cy="851284"/>
          </a:xfrm>
          <a:prstGeom prst="rt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noFill/>
            </a:endParaRPr>
          </a:p>
        </p:txBody>
      </p:sp>
      <p:sp useBgFill="1">
        <p:nvSpPr>
          <p:cNvPr id="26" name="Dik Üçgen 25"/>
          <p:cNvSpPr/>
          <p:nvPr/>
        </p:nvSpPr>
        <p:spPr>
          <a:xfrm>
            <a:off x="3238365" y="3866743"/>
            <a:ext cx="864191" cy="851284"/>
          </a:xfrm>
          <a:prstGeom prst="rt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noFill/>
            </a:endParaRPr>
          </a:p>
        </p:txBody>
      </p:sp>
      <p:sp useBgFill="1">
        <p:nvSpPr>
          <p:cNvPr id="27" name="Dik Üçgen 26"/>
          <p:cNvSpPr/>
          <p:nvPr/>
        </p:nvSpPr>
        <p:spPr>
          <a:xfrm>
            <a:off x="4098466" y="3866743"/>
            <a:ext cx="864191" cy="851284"/>
          </a:xfrm>
          <a:prstGeom prst="rt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noFill/>
            </a:endParaRPr>
          </a:p>
        </p:txBody>
      </p:sp>
      <p:sp useBgFill="1">
        <p:nvSpPr>
          <p:cNvPr id="28" name="Dik Üçgen 27"/>
          <p:cNvSpPr/>
          <p:nvPr/>
        </p:nvSpPr>
        <p:spPr>
          <a:xfrm>
            <a:off x="4996856" y="3866743"/>
            <a:ext cx="864191" cy="851284"/>
          </a:xfrm>
          <a:prstGeom prst="rt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noFill/>
            </a:endParaRPr>
          </a:p>
        </p:txBody>
      </p:sp>
      <p:sp>
        <p:nvSpPr>
          <p:cNvPr id="29" name="Metin kutusu 28"/>
          <p:cNvSpPr txBox="1"/>
          <p:nvPr/>
        </p:nvSpPr>
        <p:spPr>
          <a:xfrm>
            <a:off x="1966308" y="436022"/>
            <a:ext cx="48974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/>
              <a:t>Tam kare olanları hesaplayalım = 5 birim kare</a:t>
            </a:r>
            <a:endParaRPr lang="tr-TR" dirty="0"/>
          </a:p>
        </p:txBody>
      </p:sp>
      <p:sp>
        <p:nvSpPr>
          <p:cNvPr id="30" name="Metin kutusu 29"/>
          <p:cNvSpPr txBox="1"/>
          <p:nvPr/>
        </p:nvSpPr>
        <p:spPr>
          <a:xfrm>
            <a:off x="1985985" y="773088"/>
            <a:ext cx="58448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/>
              <a:t>Yarım kare olanları hesaplayalım = 20 yarım birim kare</a:t>
            </a:r>
            <a:endParaRPr lang="tr-TR" dirty="0"/>
          </a:p>
        </p:txBody>
      </p:sp>
      <p:sp>
        <p:nvSpPr>
          <p:cNvPr id="31" name="Metin kutusu 30"/>
          <p:cNvSpPr txBox="1"/>
          <p:nvPr/>
        </p:nvSpPr>
        <p:spPr>
          <a:xfrm>
            <a:off x="6156176" y="2261174"/>
            <a:ext cx="22846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/>
              <a:t>20  / 2 = 10 tam kare</a:t>
            </a:r>
            <a:endParaRPr lang="tr-TR" dirty="0"/>
          </a:p>
        </p:txBody>
      </p:sp>
      <p:sp>
        <p:nvSpPr>
          <p:cNvPr id="32" name="Metin kutusu 31"/>
          <p:cNvSpPr txBox="1"/>
          <p:nvPr/>
        </p:nvSpPr>
        <p:spPr>
          <a:xfrm>
            <a:off x="6308576" y="2869722"/>
            <a:ext cx="15343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/>
              <a:t>10 birim kare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29091311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6046"/>
    </mc:Choice>
    <mc:Fallback>
      <p:transition spd="slow" advTm="6046"/>
    </mc:Fallback>
  </mc:AlternateContent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o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189983852"/>
              </p:ext>
            </p:extLst>
          </p:nvPr>
        </p:nvGraphicFramePr>
        <p:xfrm>
          <a:off x="1524000" y="1397000"/>
          <a:ext cx="4320000" cy="4140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4000"/>
                <a:gridCol w="864000"/>
                <a:gridCol w="864000"/>
                <a:gridCol w="864000"/>
                <a:gridCol w="864000"/>
              </a:tblGrid>
              <a:tr h="828000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blipFill>
                      <a:blip r:embed="rId2"/>
                      <a:tile tx="0" ty="0" sx="100000" sy="100000" flip="none" algn="tl"/>
                    </a:blipFill>
                  </a:tcPr>
                </a:tc>
              </a:tr>
              <a:tr h="828000">
                <a:tc>
                  <a:txBody>
                    <a:bodyPr/>
                    <a:lstStyle/>
                    <a:p>
                      <a:endParaRPr lang="tr-TR"/>
                    </a:p>
                  </a:txBody>
                  <a:tcPr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blipFill>
                      <a:blip r:embed="rId2"/>
                      <a:tile tx="0" ty="0" sx="100000" sy="100000" flip="none" algn="tl"/>
                    </a:blipFill>
                  </a:tcPr>
                </a:tc>
              </a:tr>
              <a:tr h="828000">
                <a:tc>
                  <a:txBody>
                    <a:bodyPr/>
                    <a:lstStyle/>
                    <a:p>
                      <a:endParaRPr lang="tr-TR"/>
                    </a:p>
                  </a:txBody>
                  <a:tcPr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blipFill>
                      <a:blip r:embed="rId2"/>
                      <a:tile tx="0" ty="0" sx="100000" sy="100000" flip="none" algn="tl"/>
                    </a:blipFill>
                  </a:tcPr>
                </a:tc>
              </a:tr>
              <a:tr h="828000">
                <a:tc>
                  <a:txBody>
                    <a:bodyPr/>
                    <a:lstStyle/>
                    <a:p>
                      <a:r>
                        <a:rPr lang="tr-TR" dirty="0" smtClean="0"/>
                        <a:t>s</a:t>
                      </a:r>
                      <a:endParaRPr lang="tr-TR" dirty="0"/>
                    </a:p>
                  </a:txBody>
                  <a:tcPr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blipFill>
                      <a:blip r:embed="rId2"/>
                      <a:tile tx="0" ty="0" sx="100000" sy="100000" flip="none" algn="tl"/>
                    </a:blipFill>
                  </a:tcPr>
                </a:tc>
              </a:tr>
              <a:tr h="828000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blipFill>
                      <a:blip r:embed="rId2"/>
                      <a:tile tx="0" ty="0" sx="100000" sy="100000" flip="none" algn="tl"/>
                    </a:blipFill>
                  </a:tcPr>
                </a:tc>
              </a:tr>
            </a:tbl>
          </a:graphicData>
        </a:graphic>
      </p:graphicFrame>
      <p:sp useBgFill="1">
        <p:nvSpPr>
          <p:cNvPr id="9" name="Dik Üçgen 8"/>
          <p:cNvSpPr/>
          <p:nvPr/>
        </p:nvSpPr>
        <p:spPr>
          <a:xfrm rot="5400000">
            <a:off x="1568202" y="1375892"/>
            <a:ext cx="790328" cy="864096"/>
          </a:xfrm>
          <a:prstGeom prst="rt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noFill/>
            </a:endParaRPr>
          </a:p>
        </p:txBody>
      </p:sp>
      <p:sp useBgFill="1">
        <p:nvSpPr>
          <p:cNvPr id="10" name="Dik Üçgen 9"/>
          <p:cNvSpPr/>
          <p:nvPr/>
        </p:nvSpPr>
        <p:spPr>
          <a:xfrm rot="5400000">
            <a:off x="2432393" y="1375892"/>
            <a:ext cx="790328" cy="864096"/>
          </a:xfrm>
          <a:prstGeom prst="rt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noFill/>
            </a:endParaRPr>
          </a:p>
        </p:txBody>
      </p:sp>
      <p:sp useBgFill="1">
        <p:nvSpPr>
          <p:cNvPr id="11" name="Dik Üçgen 10"/>
          <p:cNvSpPr/>
          <p:nvPr/>
        </p:nvSpPr>
        <p:spPr>
          <a:xfrm rot="5400000">
            <a:off x="3305549" y="1375892"/>
            <a:ext cx="790328" cy="864096"/>
          </a:xfrm>
          <a:prstGeom prst="rt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noFill/>
            </a:endParaRPr>
          </a:p>
        </p:txBody>
      </p:sp>
      <p:sp useBgFill="1">
        <p:nvSpPr>
          <p:cNvPr id="12" name="Dik Üçgen 11"/>
          <p:cNvSpPr/>
          <p:nvPr/>
        </p:nvSpPr>
        <p:spPr>
          <a:xfrm rot="5400000">
            <a:off x="4169645" y="1375892"/>
            <a:ext cx="790328" cy="864096"/>
          </a:xfrm>
          <a:prstGeom prst="rt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noFill/>
            </a:endParaRPr>
          </a:p>
        </p:txBody>
      </p:sp>
      <p:sp useBgFill="1">
        <p:nvSpPr>
          <p:cNvPr id="13" name="Dik Üçgen 12"/>
          <p:cNvSpPr/>
          <p:nvPr/>
        </p:nvSpPr>
        <p:spPr>
          <a:xfrm rot="5400000">
            <a:off x="5033836" y="1375892"/>
            <a:ext cx="790328" cy="864096"/>
          </a:xfrm>
          <a:prstGeom prst="rt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noFill/>
            </a:endParaRPr>
          </a:p>
        </p:txBody>
      </p:sp>
      <p:sp useBgFill="1">
        <p:nvSpPr>
          <p:cNvPr id="14" name="Dik Üçgen 13"/>
          <p:cNvSpPr/>
          <p:nvPr/>
        </p:nvSpPr>
        <p:spPr>
          <a:xfrm>
            <a:off x="1531318" y="2204864"/>
            <a:ext cx="864191" cy="851284"/>
          </a:xfrm>
          <a:prstGeom prst="rt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noFill/>
            </a:endParaRPr>
          </a:p>
        </p:txBody>
      </p:sp>
      <p:sp useBgFill="1">
        <p:nvSpPr>
          <p:cNvPr id="15" name="Dik Üçgen 14"/>
          <p:cNvSpPr/>
          <p:nvPr/>
        </p:nvSpPr>
        <p:spPr>
          <a:xfrm>
            <a:off x="2404474" y="2204864"/>
            <a:ext cx="864191" cy="851284"/>
          </a:xfrm>
          <a:prstGeom prst="rt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noFill/>
            </a:endParaRPr>
          </a:p>
        </p:txBody>
      </p:sp>
      <p:sp useBgFill="1">
        <p:nvSpPr>
          <p:cNvPr id="16" name="Dik Üçgen 15"/>
          <p:cNvSpPr/>
          <p:nvPr/>
        </p:nvSpPr>
        <p:spPr>
          <a:xfrm>
            <a:off x="3238366" y="2203104"/>
            <a:ext cx="864191" cy="851284"/>
          </a:xfrm>
          <a:prstGeom prst="rt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noFill/>
            </a:endParaRPr>
          </a:p>
        </p:txBody>
      </p:sp>
      <p:sp useBgFill="1">
        <p:nvSpPr>
          <p:cNvPr id="17" name="Dik Üçgen 16"/>
          <p:cNvSpPr/>
          <p:nvPr/>
        </p:nvSpPr>
        <p:spPr>
          <a:xfrm>
            <a:off x="4098467" y="2203104"/>
            <a:ext cx="864191" cy="851284"/>
          </a:xfrm>
          <a:prstGeom prst="rt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noFill/>
            </a:endParaRPr>
          </a:p>
        </p:txBody>
      </p:sp>
      <p:sp useBgFill="1">
        <p:nvSpPr>
          <p:cNvPr id="18" name="Dik Üçgen 17"/>
          <p:cNvSpPr/>
          <p:nvPr/>
        </p:nvSpPr>
        <p:spPr>
          <a:xfrm>
            <a:off x="4996857" y="2203104"/>
            <a:ext cx="864191" cy="851284"/>
          </a:xfrm>
          <a:prstGeom prst="rt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noFill/>
            </a:endParaRPr>
          </a:p>
        </p:txBody>
      </p:sp>
      <p:sp useBgFill="1">
        <p:nvSpPr>
          <p:cNvPr id="19" name="Dik Üçgen 18"/>
          <p:cNvSpPr/>
          <p:nvPr/>
        </p:nvSpPr>
        <p:spPr>
          <a:xfrm rot="5400000">
            <a:off x="1568201" y="3039531"/>
            <a:ext cx="790328" cy="864096"/>
          </a:xfrm>
          <a:prstGeom prst="rt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noFill/>
            </a:endParaRPr>
          </a:p>
        </p:txBody>
      </p:sp>
      <p:sp useBgFill="1">
        <p:nvSpPr>
          <p:cNvPr id="20" name="Dik Üçgen 19"/>
          <p:cNvSpPr/>
          <p:nvPr/>
        </p:nvSpPr>
        <p:spPr>
          <a:xfrm rot="5400000">
            <a:off x="2432392" y="3039531"/>
            <a:ext cx="790328" cy="864096"/>
          </a:xfrm>
          <a:prstGeom prst="rt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noFill/>
            </a:endParaRPr>
          </a:p>
        </p:txBody>
      </p:sp>
      <p:sp useBgFill="1">
        <p:nvSpPr>
          <p:cNvPr id="21" name="Dik Üçgen 20"/>
          <p:cNvSpPr/>
          <p:nvPr/>
        </p:nvSpPr>
        <p:spPr>
          <a:xfrm rot="5400000">
            <a:off x="3305548" y="3039531"/>
            <a:ext cx="790328" cy="864096"/>
          </a:xfrm>
          <a:prstGeom prst="rt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noFill/>
            </a:endParaRPr>
          </a:p>
        </p:txBody>
      </p:sp>
      <p:sp useBgFill="1">
        <p:nvSpPr>
          <p:cNvPr id="22" name="Dik Üçgen 21"/>
          <p:cNvSpPr/>
          <p:nvPr/>
        </p:nvSpPr>
        <p:spPr>
          <a:xfrm rot="5400000">
            <a:off x="4169644" y="3039531"/>
            <a:ext cx="790328" cy="864096"/>
          </a:xfrm>
          <a:prstGeom prst="rt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noFill/>
            </a:endParaRPr>
          </a:p>
        </p:txBody>
      </p:sp>
      <p:sp useBgFill="1">
        <p:nvSpPr>
          <p:cNvPr id="23" name="Dik Üçgen 22"/>
          <p:cNvSpPr/>
          <p:nvPr/>
        </p:nvSpPr>
        <p:spPr>
          <a:xfrm rot="5400000">
            <a:off x="5033835" y="3039531"/>
            <a:ext cx="790328" cy="864096"/>
          </a:xfrm>
          <a:prstGeom prst="rt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noFill/>
            </a:endParaRPr>
          </a:p>
        </p:txBody>
      </p:sp>
      <p:sp useBgFill="1">
        <p:nvSpPr>
          <p:cNvPr id="24" name="Dik Üçgen 23"/>
          <p:cNvSpPr/>
          <p:nvPr/>
        </p:nvSpPr>
        <p:spPr>
          <a:xfrm>
            <a:off x="1531317" y="3868503"/>
            <a:ext cx="864191" cy="851284"/>
          </a:xfrm>
          <a:prstGeom prst="rt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noFill/>
            </a:endParaRPr>
          </a:p>
        </p:txBody>
      </p:sp>
      <p:sp useBgFill="1">
        <p:nvSpPr>
          <p:cNvPr id="25" name="Dik Üçgen 24"/>
          <p:cNvSpPr/>
          <p:nvPr/>
        </p:nvSpPr>
        <p:spPr>
          <a:xfrm>
            <a:off x="2404473" y="3868503"/>
            <a:ext cx="864191" cy="851284"/>
          </a:xfrm>
          <a:prstGeom prst="rt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noFill/>
            </a:endParaRPr>
          </a:p>
        </p:txBody>
      </p:sp>
      <p:sp useBgFill="1">
        <p:nvSpPr>
          <p:cNvPr id="26" name="Dik Üçgen 25"/>
          <p:cNvSpPr/>
          <p:nvPr/>
        </p:nvSpPr>
        <p:spPr>
          <a:xfrm>
            <a:off x="3238365" y="3866743"/>
            <a:ext cx="864191" cy="851284"/>
          </a:xfrm>
          <a:prstGeom prst="rt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noFill/>
            </a:endParaRPr>
          </a:p>
        </p:txBody>
      </p:sp>
      <p:sp useBgFill="1">
        <p:nvSpPr>
          <p:cNvPr id="27" name="Dik Üçgen 26"/>
          <p:cNvSpPr/>
          <p:nvPr/>
        </p:nvSpPr>
        <p:spPr>
          <a:xfrm>
            <a:off x="4098466" y="3866743"/>
            <a:ext cx="864191" cy="851284"/>
          </a:xfrm>
          <a:prstGeom prst="rt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noFill/>
            </a:endParaRPr>
          </a:p>
        </p:txBody>
      </p:sp>
      <p:sp useBgFill="1">
        <p:nvSpPr>
          <p:cNvPr id="28" name="Dik Üçgen 27"/>
          <p:cNvSpPr/>
          <p:nvPr/>
        </p:nvSpPr>
        <p:spPr>
          <a:xfrm>
            <a:off x="4996856" y="3866743"/>
            <a:ext cx="864191" cy="851284"/>
          </a:xfrm>
          <a:prstGeom prst="rt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noFill/>
            </a:endParaRPr>
          </a:p>
        </p:txBody>
      </p:sp>
      <p:sp>
        <p:nvSpPr>
          <p:cNvPr id="29" name="Metin kutusu 28"/>
          <p:cNvSpPr txBox="1"/>
          <p:nvPr/>
        </p:nvSpPr>
        <p:spPr>
          <a:xfrm>
            <a:off x="1966308" y="436022"/>
            <a:ext cx="48974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/>
              <a:t>Tam kare olanları hesaplayalım = 5 birim kare</a:t>
            </a:r>
            <a:endParaRPr lang="tr-TR" dirty="0"/>
          </a:p>
        </p:txBody>
      </p:sp>
      <p:sp>
        <p:nvSpPr>
          <p:cNvPr id="30" name="Metin kutusu 29"/>
          <p:cNvSpPr txBox="1"/>
          <p:nvPr/>
        </p:nvSpPr>
        <p:spPr>
          <a:xfrm>
            <a:off x="1985985" y="773088"/>
            <a:ext cx="58448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/>
              <a:t>Yarım kare olanları hesaplayalım = 20 yarım birim kare</a:t>
            </a:r>
            <a:endParaRPr lang="tr-TR" dirty="0"/>
          </a:p>
        </p:txBody>
      </p:sp>
      <p:sp>
        <p:nvSpPr>
          <p:cNvPr id="31" name="Metin kutusu 30"/>
          <p:cNvSpPr txBox="1"/>
          <p:nvPr/>
        </p:nvSpPr>
        <p:spPr>
          <a:xfrm>
            <a:off x="6156176" y="2261174"/>
            <a:ext cx="22846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/>
              <a:t>20  / 2 = 10 tam kare</a:t>
            </a:r>
            <a:endParaRPr lang="tr-TR" dirty="0"/>
          </a:p>
        </p:txBody>
      </p:sp>
      <p:sp>
        <p:nvSpPr>
          <p:cNvPr id="32" name="Metin kutusu 31"/>
          <p:cNvSpPr txBox="1"/>
          <p:nvPr/>
        </p:nvSpPr>
        <p:spPr>
          <a:xfrm>
            <a:off x="6308576" y="2869722"/>
            <a:ext cx="15343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/>
              <a:t>10 birim kare</a:t>
            </a:r>
            <a:endParaRPr lang="tr-TR" dirty="0"/>
          </a:p>
        </p:txBody>
      </p:sp>
      <p:sp>
        <p:nvSpPr>
          <p:cNvPr id="33" name="Metin kutusu 32"/>
          <p:cNvSpPr txBox="1"/>
          <p:nvPr/>
        </p:nvSpPr>
        <p:spPr>
          <a:xfrm>
            <a:off x="6406500" y="3235913"/>
            <a:ext cx="14189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/>
              <a:t>5 birim kare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11283474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2315"/>
    </mc:Choice>
    <mc:Fallback>
      <p:transition spd="slow" advTm="2315"/>
    </mc:Fallback>
  </mc:AlternateContent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o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256049274"/>
              </p:ext>
            </p:extLst>
          </p:nvPr>
        </p:nvGraphicFramePr>
        <p:xfrm>
          <a:off x="1524000" y="1397000"/>
          <a:ext cx="4320000" cy="4140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4000"/>
                <a:gridCol w="864000"/>
                <a:gridCol w="864000"/>
                <a:gridCol w="864000"/>
                <a:gridCol w="864000"/>
              </a:tblGrid>
              <a:tr h="828000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blipFill>
                      <a:blip r:embed="rId2"/>
                      <a:tile tx="0" ty="0" sx="100000" sy="100000" flip="none" algn="tl"/>
                    </a:blipFill>
                  </a:tcPr>
                </a:tc>
              </a:tr>
              <a:tr h="828000">
                <a:tc>
                  <a:txBody>
                    <a:bodyPr/>
                    <a:lstStyle/>
                    <a:p>
                      <a:endParaRPr lang="tr-TR"/>
                    </a:p>
                  </a:txBody>
                  <a:tcPr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blipFill>
                      <a:blip r:embed="rId2"/>
                      <a:tile tx="0" ty="0" sx="100000" sy="100000" flip="none" algn="tl"/>
                    </a:blipFill>
                  </a:tcPr>
                </a:tc>
              </a:tr>
              <a:tr h="828000">
                <a:tc>
                  <a:txBody>
                    <a:bodyPr/>
                    <a:lstStyle/>
                    <a:p>
                      <a:endParaRPr lang="tr-TR"/>
                    </a:p>
                  </a:txBody>
                  <a:tcPr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blipFill>
                      <a:blip r:embed="rId2"/>
                      <a:tile tx="0" ty="0" sx="100000" sy="100000" flip="none" algn="tl"/>
                    </a:blipFill>
                  </a:tcPr>
                </a:tc>
              </a:tr>
              <a:tr h="828000">
                <a:tc>
                  <a:txBody>
                    <a:bodyPr/>
                    <a:lstStyle/>
                    <a:p>
                      <a:r>
                        <a:rPr lang="tr-TR" dirty="0" smtClean="0"/>
                        <a:t>s</a:t>
                      </a:r>
                      <a:endParaRPr lang="tr-TR" dirty="0"/>
                    </a:p>
                  </a:txBody>
                  <a:tcPr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blipFill>
                      <a:blip r:embed="rId2"/>
                      <a:tile tx="0" ty="0" sx="100000" sy="100000" flip="none" algn="tl"/>
                    </a:blipFill>
                  </a:tcPr>
                </a:tc>
              </a:tr>
              <a:tr h="828000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blipFill>
                      <a:blip r:embed="rId2"/>
                      <a:tile tx="0" ty="0" sx="100000" sy="100000" flip="none" algn="tl"/>
                    </a:blipFill>
                  </a:tcPr>
                </a:tc>
              </a:tr>
            </a:tbl>
          </a:graphicData>
        </a:graphic>
      </p:graphicFrame>
      <p:sp useBgFill="1">
        <p:nvSpPr>
          <p:cNvPr id="9" name="Dik Üçgen 8"/>
          <p:cNvSpPr/>
          <p:nvPr/>
        </p:nvSpPr>
        <p:spPr>
          <a:xfrm rot="5400000">
            <a:off x="1590821" y="1375892"/>
            <a:ext cx="790328" cy="864096"/>
          </a:xfrm>
          <a:prstGeom prst="rt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noFill/>
            </a:endParaRPr>
          </a:p>
        </p:txBody>
      </p:sp>
      <p:sp useBgFill="1">
        <p:nvSpPr>
          <p:cNvPr id="10" name="Dik Üçgen 9"/>
          <p:cNvSpPr/>
          <p:nvPr/>
        </p:nvSpPr>
        <p:spPr>
          <a:xfrm rot="5400000">
            <a:off x="2432393" y="1375892"/>
            <a:ext cx="790328" cy="864096"/>
          </a:xfrm>
          <a:prstGeom prst="rt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noFill/>
            </a:endParaRPr>
          </a:p>
        </p:txBody>
      </p:sp>
      <p:sp useBgFill="1">
        <p:nvSpPr>
          <p:cNvPr id="11" name="Dik Üçgen 10"/>
          <p:cNvSpPr/>
          <p:nvPr/>
        </p:nvSpPr>
        <p:spPr>
          <a:xfrm rot="5400000">
            <a:off x="3305549" y="1375892"/>
            <a:ext cx="790328" cy="864096"/>
          </a:xfrm>
          <a:prstGeom prst="rt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noFill/>
            </a:endParaRPr>
          </a:p>
        </p:txBody>
      </p:sp>
      <p:sp useBgFill="1">
        <p:nvSpPr>
          <p:cNvPr id="12" name="Dik Üçgen 11"/>
          <p:cNvSpPr/>
          <p:nvPr/>
        </p:nvSpPr>
        <p:spPr>
          <a:xfrm rot="5400000">
            <a:off x="4169645" y="1375892"/>
            <a:ext cx="790328" cy="864096"/>
          </a:xfrm>
          <a:prstGeom prst="rt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noFill/>
            </a:endParaRPr>
          </a:p>
        </p:txBody>
      </p:sp>
      <p:sp useBgFill="1">
        <p:nvSpPr>
          <p:cNvPr id="13" name="Dik Üçgen 12"/>
          <p:cNvSpPr/>
          <p:nvPr/>
        </p:nvSpPr>
        <p:spPr>
          <a:xfrm rot="5400000">
            <a:off x="5033836" y="1375892"/>
            <a:ext cx="790328" cy="864096"/>
          </a:xfrm>
          <a:prstGeom prst="rt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noFill/>
            </a:endParaRPr>
          </a:p>
        </p:txBody>
      </p:sp>
      <p:sp useBgFill="1">
        <p:nvSpPr>
          <p:cNvPr id="14" name="Dik Üçgen 13"/>
          <p:cNvSpPr/>
          <p:nvPr/>
        </p:nvSpPr>
        <p:spPr>
          <a:xfrm>
            <a:off x="1531318" y="2204864"/>
            <a:ext cx="864191" cy="851284"/>
          </a:xfrm>
          <a:prstGeom prst="rt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noFill/>
            </a:endParaRPr>
          </a:p>
        </p:txBody>
      </p:sp>
      <p:sp useBgFill="1">
        <p:nvSpPr>
          <p:cNvPr id="15" name="Dik Üçgen 14"/>
          <p:cNvSpPr/>
          <p:nvPr/>
        </p:nvSpPr>
        <p:spPr>
          <a:xfrm>
            <a:off x="2404474" y="2204864"/>
            <a:ext cx="864191" cy="851284"/>
          </a:xfrm>
          <a:prstGeom prst="rt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noFill/>
            </a:endParaRPr>
          </a:p>
        </p:txBody>
      </p:sp>
      <p:sp useBgFill="1">
        <p:nvSpPr>
          <p:cNvPr id="16" name="Dik Üçgen 15"/>
          <p:cNvSpPr/>
          <p:nvPr/>
        </p:nvSpPr>
        <p:spPr>
          <a:xfrm>
            <a:off x="3238366" y="2203104"/>
            <a:ext cx="864191" cy="851284"/>
          </a:xfrm>
          <a:prstGeom prst="rt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noFill/>
            </a:endParaRPr>
          </a:p>
        </p:txBody>
      </p:sp>
      <p:sp useBgFill="1">
        <p:nvSpPr>
          <p:cNvPr id="17" name="Dik Üçgen 16"/>
          <p:cNvSpPr/>
          <p:nvPr/>
        </p:nvSpPr>
        <p:spPr>
          <a:xfrm>
            <a:off x="4098467" y="2203104"/>
            <a:ext cx="864191" cy="851284"/>
          </a:xfrm>
          <a:prstGeom prst="rt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noFill/>
            </a:endParaRPr>
          </a:p>
        </p:txBody>
      </p:sp>
      <p:sp useBgFill="1">
        <p:nvSpPr>
          <p:cNvPr id="18" name="Dik Üçgen 17"/>
          <p:cNvSpPr/>
          <p:nvPr/>
        </p:nvSpPr>
        <p:spPr>
          <a:xfrm>
            <a:off x="4996857" y="2203104"/>
            <a:ext cx="864191" cy="851284"/>
          </a:xfrm>
          <a:prstGeom prst="rt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noFill/>
            </a:endParaRPr>
          </a:p>
        </p:txBody>
      </p:sp>
      <p:sp useBgFill="1">
        <p:nvSpPr>
          <p:cNvPr id="19" name="Dik Üçgen 18"/>
          <p:cNvSpPr/>
          <p:nvPr/>
        </p:nvSpPr>
        <p:spPr>
          <a:xfrm rot="5400000">
            <a:off x="1568201" y="3039531"/>
            <a:ext cx="790328" cy="864096"/>
          </a:xfrm>
          <a:prstGeom prst="rt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noFill/>
            </a:endParaRPr>
          </a:p>
        </p:txBody>
      </p:sp>
      <p:sp useBgFill="1">
        <p:nvSpPr>
          <p:cNvPr id="20" name="Dik Üçgen 19"/>
          <p:cNvSpPr/>
          <p:nvPr/>
        </p:nvSpPr>
        <p:spPr>
          <a:xfrm rot="5400000">
            <a:off x="2432392" y="3039531"/>
            <a:ext cx="790328" cy="864096"/>
          </a:xfrm>
          <a:prstGeom prst="rt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noFill/>
            </a:endParaRPr>
          </a:p>
        </p:txBody>
      </p:sp>
      <p:sp useBgFill="1">
        <p:nvSpPr>
          <p:cNvPr id="21" name="Dik Üçgen 20"/>
          <p:cNvSpPr/>
          <p:nvPr/>
        </p:nvSpPr>
        <p:spPr>
          <a:xfrm rot="5400000">
            <a:off x="3305548" y="3039531"/>
            <a:ext cx="790328" cy="864096"/>
          </a:xfrm>
          <a:prstGeom prst="rt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noFill/>
            </a:endParaRPr>
          </a:p>
        </p:txBody>
      </p:sp>
      <p:sp useBgFill="1">
        <p:nvSpPr>
          <p:cNvPr id="22" name="Dik Üçgen 21"/>
          <p:cNvSpPr/>
          <p:nvPr/>
        </p:nvSpPr>
        <p:spPr>
          <a:xfrm rot="5400000">
            <a:off x="4169644" y="3039531"/>
            <a:ext cx="790328" cy="864096"/>
          </a:xfrm>
          <a:prstGeom prst="rt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noFill/>
            </a:endParaRPr>
          </a:p>
        </p:txBody>
      </p:sp>
      <p:sp useBgFill="1">
        <p:nvSpPr>
          <p:cNvPr id="23" name="Dik Üçgen 22"/>
          <p:cNvSpPr/>
          <p:nvPr/>
        </p:nvSpPr>
        <p:spPr>
          <a:xfrm rot="5400000">
            <a:off x="5033835" y="3039531"/>
            <a:ext cx="790328" cy="864096"/>
          </a:xfrm>
          <a:prstGeom prst="rt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noFill/>
            </a:endParaRPr>
          </a:p>
        </p:txBody>
      </p:sp>
      <p:sp useBgFill="1">
        <p:nvSpPr>
          <p:cNvPr id="24" name="Dik Üçgen 23"/>
          <p:cNvSpPr/>
          <p:nvPr/>
        </p:nvSpPr>
        <p:spPr>
          <a:xfrm>
            <a:off x="1531317" y="3868503"/>
            <a:ext cx="864191" cy="851284"/>
          </a:xfrm>
          <a:prstGeom prst="rt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noFill/>
            </a:endParaRPr>
          </a:p>
        </p:txBody>
      </p:sp>
      <p:sp useBgFill="1">
        <p:nvSpPr>
          <p:cNvPr id="25" name="Dik Üçgen 24"/>
          <p:cNvSpPr/>
          <p:nvPr/>
        </p:nvSpPr>
        <p:spPr>
          <a:xfrm>
            <a:off x="2404473" y="3868503"/>
            <a:ext cx="864191" cy="851284"/>
          </a:xfrm>
          <a:prstGeom prst="rt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noFill/>
            </a:endParaRPr>
          </a:p>
        </p:txBody>
      </p:sp>
      <p:sp useBgFill="1">
        <p:nvSpPr>
          <p:cNvPr id="26" name="Dik Üçgen 25"/>
          <p:cNvSpPr/>
          <p:nvPr/>
        </p:nvSpPr>
        <p:spPr>
          <a:xfrm>
            <a:off x="3238365" y="3866743"/>
            <a:ext cx="864191" cy="851284"/>
          </a:xfrm>
          <a:prstGeom prst="rt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noFill/>
            </a:endParaRPr>
          </a:p>
        </p:txBody>
      </p:sp>
      <p:sp useBgFill="1">
        <p:nvSpPr>
          <p:cNvPr id="27" name="Dik Üçgen 26"/>
          <p:cNvSpPr/>
          <p:nvPr/>
        </p:nvSpPr>
        <p:spPr>
          <a:xfrm>
            <a:off x="4098466" y="3866743"/>
            <a:ext cx="864191" cy="851284"/>
          </a:xfrm>
          <a:prstGeom prst="rt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noFill/>
            </a:endParaRPr>
          </a:p>
        </p:txBody>
      </p:sp>
      <p:sp useBgFill="1">
        <p:nvSpPr>
          <p:cNvPr id="28" name="Dik Üçgen 27"/>
          <p:cNvSpPr/>
          <p:nvPr/>
        </p:nvSpPr>
        <p:spPr>
          <a:xfrm>
            <a:off x="4996856" y="3866743"/>
            <a:ext cx="864191" cy="851284"/>
          </a:xfrm>
          <a:prstGeom prst="rt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noFill/>
            </a:endParaRPr>
          </a:p>
        </p:txBody>
      </p:sp>
      <p:sp>
        <p:nvSpPr>
          <p:cNvPr id="29" name="Metin kutusu 28"/>
          <p:cNvSpPr txBox="1"/>
          <p:nvPr/>
        </p:nvSpPr>
        <p:spPr>
          <a:xfrm>
            <a:off x="1966308" y="436022"/>
            <a:ext cx="48974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/>
              <a:t>Tam kare olanları hesaplayalım = 5 birim kare</a:t>
            </a:r>
            <a:endParaRPr lang="tr-TR" dirty="0"/>
          </a:p>
        </p:txBody>
      </p:sp>
      <p:sp>
        <p:nvSpPr>
          <p:cNvPr id="30" name="Metin kutusu 29"/>
          <p:cNvSpPr txBox="1"/>
          <p:nvPr/>
        </p:nvSpPr>
        <p:spPr>
          <a:xfrm>
            <a:off x="1985985" y="773088"/>
            <a:ext cx="58448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/>
              <a:t>Yarım kare olanları hesaplayalım = 20 yarım birim kare</a:t>
            </a:r>
            <a:endParaRPr lang="tr-TR" dirty="0"/>
          </a:p>
        </p:txBody>
      </p:sp>
      <p:sp>
        <p:nvSpPr>
          <p:cNvPr id="31" name="Metin kutusu 30"/>
          <p:cNvSpPr txBox="1"/>
          <p:nvPr/>
        </p:nvSpPr>
        <p:spPr>
          <a:xfrm>
            <a:off x="6156176" y="2261174"/>
            <a:ext cx="22846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/>
              <a:t>20  / 2 = 10 tam kare</a:t>
            </a:r>
            <a:endParaRPr lang="tr-TR" dirty="0"/>
          </a:p>
        </p:txBody>
      </p:sp>
      <p:sp>
        <p:nvSpPr>
          <p:cNvPr id="32" name="Metin kutusu 31"/>
          <p:cNvSpPr txBox="1"/>
          <p:nvPr/>
        </p:nvSpPr>
        <p:spPr>
          <a:xfrm>
            <a:off x="6308576" y="2869722"/>
            <a:ext cx="15343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/>
              <a:t>10 birim kare</a:t>
            </a:r>
            <a:endParaRPr lang="tr-TR" dirty="0"/>
          </a:p>
        </p:txBody>
      </p:sp>
      <p:sp>
        <p:nvSpPr>
          <p:cNvPr id="33" name="Metin kutusu 32"/>
          <p:cNvSpPr txBox="1"/>
          <p:nvPr/>
        </p:nvSpPr>
        <p:spPr>
          <a:xfrm>
            <a:off x="6406500" y="3235913"/>
            <a:ext cx="14189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/>
              <a:t>5 birim kare</a:t>
            </a:r>
            <a:endParaRPr lang="tr-TR" dirty="0"/>
          </a:p>
        </p:txBody>
      </p:sp>
      <p:cxnSp>
        <p:nvCxnSpPr>
          <p:cNvPr id="3" name="Düz Bağlayıcı 2"/>
          <p:cNvCxnSpPr/>
          <p:nvPr/>
        </p:nvCxnSpPr>
        <p:spPr>
          <a:xfrm>
            <a:off x="6308576" y="3717032"/>
            <a:ext cx="1264716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Metin kutusu 5"/>
          <p:cNvSpPr txBox="1"/>
          <p:nvPr/>
        </p:nvSpPr>
        <p:spPr>
          <a:xfrm>
            <a:off x="6156176" y="3420579"/>
            <a:ext cx="3241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/>
              <a:t>+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38749151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1253"/>
    </mc:Choice>
    <mc:Fallback>
      <p:transition spd="slow" advTm="1253"/>
    </mc:Fallback>
  </mc:AlternateContent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o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842070698"/>
              </p:ext>
            </p:extLst>
          </p:nvPr>
        </p:nvGraphicFramePr>
        <p:xfrm>
          <a:off x="1524000" y="1397000"/>
          <a:ext cx="4320000" cy="4140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4000"/>
                <a:gridCol w="864000"/>
                <a:gridCol w="864000"/>
                <a:gridCol w="864000"/>
                <a:gridCol w="864000"/>
              </a:tblGrid>
              <a:tr h="828000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blipFill>
                      <a:blip r:embed="rId2"/>
                      <a:tile tx="0" ty="0" sx="100000" sy="100000" flip="none" algn="tl"/>
                    </a:blipFill>
                  </a:tcPr>
                </a:tc>
              </a:tr>
              <a:tr h="828000">
                <a:tc>
                  <a:txBody>
                    <a:bodyPr/>
                    <a:lstStyle/>
                    <a:p>
                      <a:endParaRPr lang="tr-TR"/>
                    </a:p>
                  </a:txBody>
                  <a:tcPr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blipFill>
                      <a:blip r:embed="rId2"/>
                      <a:tile tx="0" ty="0" sx="100000" sy="100000" flip="none" algn="tl"/>
                    </a:blipFill>
                  </a:tcPr>
                </a:tc>
              </a:tr>
              <a:tr h="828000">
                <a:tc>
                  <a:txBody>
                    <a:bodyPr/>
                    <a:lstStyle/>
                    <a:p>
                      <a:endParaRPr lang="tr-TR"/>
                    </a:p>
                  </a:txBody>
                  <a:tcPr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blipFill>
                      <a:blip r:embed="rId2"/>
                      <a:tile tx="0" ty="0" sx="100000" sy="100000" flip="none" algn="tl"/>
                    </a:blipFill>
                  </a:tcPr>
                </a:tc>
              </a:tr>
              <a:tr h="828000">
                <a:tc>
                  <a:txBody>
                    <a:bodyPr/>
                    <a:lstStyle/>
                    <a:p>
                      <a:r>
                        <a:rPr lang="tr-TR" dirty="0" smtClean="0"/>
                        <a:t>s</a:t>
                      </a:r>
                      <a:endParaRPr lang="tr-TR" dirty="0"/>
                    </a:p>
                  </a:txBody>
                  <a:tcPr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blipFill>
                      <a:blip r:embed="rId2"/>
                      <a:tile tx="0" ty="0" sx="100000" sy="100000" flip="none" algn="tl"/>
                    </a:blipFill>
                  </a:tcPr>
                </a:tc>
              </a:tr>
              <a:tr h="828000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blipFill>
                      <a:blip r:embed="rId2"/>
                      <a:tile tx="0" ty="0" sx="100000" sy="100000" flip="none" algn="tl"/>
                    </a:blipFill>
                  </a:tcPr>
                </a:tc>
              </a:tr>
            </a:tbl>
          </a:graphicData>
        </a:graphic>
      </p:graphicFrame>
      <p:sp useBgFill="1">
        <p:nvSpPr>
          <p:cNvPr id="9" name="Dik Üçgen 8"/>
          <p:cNvSpPr/>
          <p:nvPr/>
        </p:nvSpPr>
        <p:spPr>
          <a:xfrm rot="5400000">
            <a:off x="1568202" y="1375892"/>
            <a:ext cx="790328" cy="864096"/>
          </a:xfrm>
          <a:prstGeom prst="rt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noFill/>
            </a:endParaRPr>
          </a:p>
        </p:txBody>
      </p:sp>
      <p:sp useBgFill="1">
        <p:nvSpPr>
          <p:cNvPr id="10" name="Dik Üçgen 9"/>
          <p:cNvSpPr/>
          <p:nvPr/>
        </p:nvSpPr>
        <p:spPr>
          <a:xfrm rot="5400000">
            <a:off x="2432393" y="1375892"/>
            <a:ext cx="790328" cy="864096"/>
          </a:xfrm>
          <a:prstGeom prst="rt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noFill/>
            </a:endParaRPr>
          </a:p>
        </p:txBody>
      </p:sp>
      <p:sp useBgFill="1">
        <p:nvSpPr>
          <p:cNvPr id="11" name="Dik Üçgen 10"/>
          <p:cNvSpPr/>
          <p:nvPr/>
        </p:nvSpPr>
        <p:spPr>
          <a:xfrm rot="5400000">
            <a:off x="3305549" y="1375892"/>
            <a:ext cx="790328" cy="864096"/>
          </a:xfrm>
          <a:prstGeom prst="rt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noFill/>
            </a:endParaRPr>
          </a:p>
        </p:txBody>
      </p:sp>
      <p:sp useBgFill="1">
        <p:nvSpPr>
          <p:cNvPr id="12" name="Dik Üçgen 11"/>
          <p:cNvSpPr/>
          <p:nvPr/>
        </p:nvSpPr>
        <p:spPr>
          <a:xfrm rot="5400000">
            <a:off x="4169645" y="1375892"/>
            <a:ext cx="790328" cy="864096"/>
          </a:xfrm>
          <a:prstGeom prst="rt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noFill/>
            </a:endParaRPr>
          </a:p>
        </p:txBody>
      </p:sp>
      <p:sp useBgFill="1">
        <p:nvSpPr>
          <p:cNvPr id="13" name="Dik Üçgen 12"/>
          <p:cNvSpPr/>
          <p:nvPr/>
        </p:nvSpPr>
        <p:spPr>
          <a:xfrm rot="5400000">
            <a:off x="5033836" y="1375892"/>
            <a:ext cx="790328" cy="864096"/>
          </a:xfrm>
          <a:prstGeom prst="rt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noFill/>
            </a:endParaRPr>
          </a:p>
        </p:txBody>
      </p:sp>
      <p:sp useBgFill="1">
        <p:nvSpPr>
          <p:cNvPr id="14" name="Dik Üçgen 13"/>
          <p:cNvSpPr/>
          <p:nvPr/>
        </p:nvSpPr>
        <p:spPr>
          <a:xfrm>
            <a:off x="1531318" y="2204864"/>
            <a:ext cx="864191" cy="851284"/>
          </a:xfrm>
          <a:prstGeom prst="rt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noFill/>
            </a:endParaRPr>
          </a:p>
        </p:txBody>
      </p:sp>
      <p:sp useBgFill="1">
        <p:nvSpPr>
          <p:cNvPr id="15" name="Dik Üçgen 14"/>
          <p:cNvSpPr/>
          <p:nvPr/>
        </p:nvSpPr>
        <p:spPr>
          <a:xfrm>
            <a:off x="2404474" y="2204864"/>
            <a:ext cx="864191" cy="851284"/>
          </a:xfrm>
          <a:prstGeom prst="rt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noFill/>
            </a:endParaRPr>
          </a:p>
        </p:txBody>
      </p:sp>
      <p:sp useBgFill="1">
        <p:nvSpPr>
          <p:cNvPr id="16" name="Dik Üçgen 15"/>
          <p:cNvSpPr/>
          <p:nvPr/>
        </p:nvSpPr>
        <p:spPr>
          <a:xfrm>
            <a:off x="3238366" y="2203104"/>
            <a:ext cx="864191" cy="851284"/>
          </a:xfrm>
          <a:prstGeom prst="rt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noFill/>
            </a:endParaRPr>
          </a:p>
        </p:txBody>
      </p:sp>
      <p:sp useBgFill="1">
        <p:nvSpPr>
          <p:cNvPr id="17" name="Dik Üçgen 16"/>
          <p:cNvSpPr/>
          <p:nvPr/>
        </p:nvSpPr>
        <p:spPr>
          <a:xfrm>
            <a:off x="4098467" y="2203104"/>
            <a:ext cx="864191" cy="851284"/>
          </a:xfrm>
          <a:prstGeom prst="rt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noFill/>
            </a:endParaRPr>
          </a:p>
        </p:txBody>
      </p:sp>
      <p:sp useBgFill="1">
        <p:nvSpPr>
          <p:cNvPr id="18" name="Dik Üçgen 17"/>
          <p:cNvSpPr/>
          <p:nvPr/>
        </p:nvSpPr>
        <p:spPr>
          <a:xfrm>
            <a:off x="4996857" y="2203104"/>
            <a:ext cx="864191" cy="851284"/>
          </a:xfrm>
          <a:prstGeom prst="rt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noFill/>
            </a:endParaRPr>
          </a:p>
        </p:txBody>
      </p:sp>
      <p:sp useBgFill="1">
        <p:nvSpPr>
          <p:cNvPr id="19" name="Dik Üçgen 18"/>
          <p:cNvSpPr/>
          <p:nvPr/>
        </p:nvSpPr>
        <p:spPr>
          <a:xfrm rot="5400000">
            <a:off x="1568201" y="3039531"/>
            <a:ext cx="790328" cy="864096"/>
          </a:xfrm>
          <a:prstGeom prst="rt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noFill/>
            </a:endParaRPr>
          </a:p>
        </p:txBody>
      </p:sp>
      <p:sp useBgFill="1">
        <p:nvSpPr>
          <p:cNvPr id="20" name="Dik Üçgen 19"/>
          <p:cNvSpPr/>
          <p:nvPr/>
        </p:nvSpPr>
        <p:spPr>
          <a:xfrm rot="5400000">
            <a:off x="2432392" y="3039531"/>
            <a:ext cx="790328" cy="864096"/>
          </a:xfrm>
          <a:prstGeom prst="rt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noFill/>
            </a:endParaRPr>
          </a:p>
        </p:txBody>
      </p:sp>
      <p:sp useBgFill="1">
        <p:nvSpPr>
          <p:cNvPr id="21" name="Dik Üçgen 20"/>
          <p:cNvSpPr/>
          <p:nvPr/>
        </p:nvSpPr>
        <p:spPr>
          <a:xfrm rot="5400000">
            <a:off x="3305548" y="3039531"/>
            <a:ext cx="790328" cy="864096"/>
          </a:xfrm>
          <a:prstGeom prst="rt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noFill/>
            </a:endParaRPr>
          </a:p>
        </p:txBody>
      </p:sp>
      <p:sp useBgFill="1">
        <p:nvSpPr>
          <p:cNvPr id="22" name="Dik Üçgen 21"/>
          <p:cNvSpPr/>
          <p:nvPr/>
        </p:nvSpPr>
        <p:spPr>
          <a:xfrm rot="5400000">
            <a:off x="4169644" y="3039531"/>
            <a:ext cx="790328" cy="864096"/>
          </a:xfrm>
          <a:prstGeom prst="rt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noFill/>
            </a:endParaRPr>
          </a:p>
        </p:txBody>
      </p:sp>
      <p:sp useBgFill="1">
        <p:nvSpPr>
          <p:cNvPr id="23" name="Dik Üçgen 22"/>
          <p:cNvSpPr/>
          <p:nvPr/>
        </p:nvSpPr>
        <p:spPr>
          <a:xfrm rot="5400000">
            <a:off x="5033835" y="3039531"/>
            <a:ext cx="790328" cy="864096"/>
          </a:xfrm>
          <a:prstGeom prst="rt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noFill/>
            </a:endParaRPr>
          </a:p>
        </p:txBody>
      </p:sp>
      <p:sp useBgFill="1">
        <p:nvSpPr>
          <p:cNvPr id="24" name="Dik Üçgen 23"/>
          <p:cNvSpPr/>
          <p:nvPr/>
        </p:nvSpPr>
        <p:spPr>
          <a:xfrm>
            <a:off x="1531317" y="3868503"/>
            <a:ext cx="864191" cy="851284"/>
          </a:xfrm>
          <a:prstGeom prst="rt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noFill/>
            </a:endParaRPr>
          </a:p>
        </p:txBody>
      </p:sp>
      <p:sp useBgFill="1">
        <p:nvSpPr>
          <p:cNvPr id="25" name="Dik Üçgen 24"/>
          <p:cNvSpPr/>
          <p:nvPr/>
        </p:nvSpPr>
        <p:spPr>
          <a:xfrm>
            <a:off x="2404473" y="3868503"/>
            <a:ext cx="864191" cy="851284"/>
          </a:xfrm>
          <a:prstGeom prst="rt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noFill/>
            </a:endParaRPr>
          </a:p>
        </p:txBody>
      </p:sp>
      <p:sp useBgFill="1">
        <p:nvSpPr>
          <p:cNvPr id="26" name="Dik Üçgen 25"/>
          <p:cNvSpPr/>
          <p:nvPr/>
        </p:nvSpPr>
        <p:spPr>
          <a:xfrm>
            <a:off x="3238365" y="3866743"/>
            <a:ext cx="864191" cy="851284"/>
          </a:xfrm>
          <a:prstGeom prst="rt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noFill/>
            </a:endParaRPr>
          </a:p>
        </p:txBody>
      </p:sp>
      <p:sp useBgFill="1">
        <p:nvSpPr>
          <p:cNvPr id="27" name="Dik Üçgen 26"/>
          <p:cNvSpPr/>
          <p:nvPr/>
        </p:nvSpPr>
        <p:spPr>
          <a:xfrm>
            <a:off x="4098466" y="3866743"/>
            <a:ext cx="864191" cy="851284"/>
          </a:xfrm>
          <a:prstGeom prst="rt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noFill/>
            </a:endParaRPr>
          </a:p>
        </p:txBody>
      </p:sp>
      <p:sp useBgFill="1">
        <p:nvSpPr>
          <p:cNvPr id="28" name="Dik Üçgen 27"/>
          <p:cNvSpPr/>
          <p:nvPr/>
        </p:nvSpPr>
        <p:spPr>
          <a:xfrm>
            <a:off x="4996856" y="3866743"/>
            <a:ext cx="864191" cy="851284"/>
          </a:xfrm>
          <a:prstGeom prst="rt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noFill/>
            </a:endParaRPr>
          </a:p>
        </p:txBody>
      </p:sp>
      <p:sp>
        <p:nvSpPr>
          <p:cNvPr id="29" name="Metin kutusu 28"/>
          <p:cNvSpPr txBox="1"/>
          <p:nvPr/>
        </p:nvSpPr>
        <p:spPr>
          <a:xfrm>
            <a:off x="1966308" y="436022"/>
            <a:ext cx="48974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/>
              <a:t>Tam kare olanları hesaplayalım = 5 birim kare</a:t>
            </a:r>
            <a:endParaRPr lang="tr-TR" dirty="0"/>
          </a:p>
        </p:txBody>
      </p:sp>
      <p:sp>
        <p:nvSpPr>
          <p:cNvPr id="30" name="Metin kutusu 29"/>
          <p:cNvSpPr txBox="1"/>
          <p:nvPr/>
        </p:nvSpPr>
        <p:spPr>
          <a:xfrm>
            <a:off x="1985985" y="773088"/>
            <a:ext cx="58448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/>
              <a:t>Yarım kare olanları hesaplayalım = 20 yarım birim kare</a:t>
            </a:r>
            <a:endParaRPr lang="tr-TR" dirty="0"/>
          </a:p>
        </p:txBody>
      </p:sp>
      <p:sp>
        <p:nvSpPr>
          <p:cNvPr id="31" name="Metin kutusu 30"/>
          <p:cNvSpPr txBox="1"/>
          <p:nvPr/>
        </p:nvSpPr>
        <p:spPr>
          <a:xfrm>
            <a:off x="6156176" y="2261174"/>
            <a:ext cx="22846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/>
              <a:t>20  / 2 = 10 tam kare</a:t>
            </a:r>
            <a:endParaRPr lang="tr-TR" dirty="0"/>
          </a:p>
        </p:txBody>
      </p:sp>
      <p:sp>
        <p:nvSpPr>
          <p:cNvPr id="32" name="Metin kutusu 31"/>
          <p:cNvSpPr txBox="1"/>
          <p:nvPr/>
        </p:nvSpPr>
        <p:spPr>
          <a:xfrm>
            <a:off x="6308576" y="2869722"/>
            <a:ext cx="15921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/>
              <a:t>10  birim kare</a:t>
            </a:r>
            <a:endParaRPr lang="tr-TR" dirty="0"/>
          </a:p>
        </p:txBody>
      </p:sp>
      <p:sp>
        <p:nvSpPr>
          <p:cNvPr id="33" name="Metin kutusu 32"/>
          <p:cNvSpPr txBox="1"/>
          <p:nvPr/>
        </p:nvSpPr>
        <p:spPr>
          <a:xfrm>
            <a:off x="6406500" y="3235913"/>
            <a:ext cx="1476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/>
              <a:t>5  birim kare</a:t>
            </a:r>
            <a:endParaRPr lang="tr-TR" dirty="0"/>
          </a:p>
        </p:txBody>
      </p:sp>
      <p:cxnSp>
        <p:nvCxnSpPr>
          <p:cNvPr id="3" name="Düz Bağlayıcı 2"/>
          <p:cNvCxnSpPr/>
          <p:nvPr/>
        </p:nvCxnSpPr>
        <p:spPr>
          <a:xfrm>
            <a:off x="6308576" y="3717032"/>
            <a:ext cx="1264716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Metin kutusu 5"/>
          <p:cNvSpPr txBox="1"/>
          <p:nvPr/>
        </p:nvSpPr>
        <p:spPr>
          <a:xfrm>
            <a:off x="6156176" y="3420579"/>
            <a:ext cx="3241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/>
              <a:t>+</a:t>
            </a:r>
            <a:endParaRPr lang="tr-TR" dirty="0"/>
          </a:p>
        </p:txBody>
      </p:sp>
      <p:sp>
        <p:nvSpPr>
          <p:cNvPr id="34" name="Metin kutusu 33"/>
          <p:cNvSpPr txBox="1"/>
          <p:nvPr/>
        </p:nvSpPr>
        <p:spPr>
          <a:xfrm>
            <a:off x="6308576" y="3717032"/>
            <a:ext cx="15921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/>
              <a:t>15  birim kare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6048486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1300"/>
    </mc:Choice>
    <mc:Fallback>
      <p:transition spd="slow" advTm="1300"/>
    </mc:Fallback>
  </mc:AlternateContent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366936" y="-171400"/>
            <a:ext cx="8229600" cy="1143000"/>
          </a:xfrm>
        </p:spPr>
        <p:txBody>
          <a:bodyPr>
            <a:normAutofit/>
          </a:bodyPr>
          <a:lstStyle/>
          <a:p>
            <a:r>
              <a:rPr lang="tr-TR" sz="2800" i="1" dirty="0" smtClean="0">
                <a:solidFill>
                  <a:schemeClr val="bg1">
                    <a:lumMod val="85000"/>
                    <a:lumOff val="15000"/>
                  </a:schemeClr>
                </a:solidFill>
              </a:rPr>
              <a:t>Halının alanını bulalım</a:t>
            </a:r>
            <a:endParaRPr lang="tr-TR" sz="2800" i="1" dirty="0">
              <a:solidFill>
                <a:schemeClr val="bg1">
                  <a:lumMod val="85000"/>
                  <a:lumOff val="15000"/>
                </a:schemeClr>
              </a:solidFill>
            </a:endParaRPr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15616" y="1268760"/>
            <a:ext cx="6683943" cy="4363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5592704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3784"/>
    </mc:Choice>
    <mc:Fallback>
      <p:transition spd="slow" advTm="3784"/>
    </mc:Fallback>
  </mc:AlternateContent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366936" y="-171400"/>
            <a:ext cx="8229600" cy="1143000"/>
          </a:xfrm>
        </p:spPr>
        <p:txBody>
          <a:bodyPr>
            <a:normAutofit/>
          </a:bodyPr>
          <a:lstStyle/>
          <a:p>
            <a:r>
              <a:rPr lang="tr-TR" sz="2800" i="1" dirty="0" smtClean="0">
                <a:solidFill>
                  <a:schemeClr val="bg1">
                    <a:lumMod val="85000"/>
                    <a:lumOff val="15000"/>
                  </a:schemeClr>
                </a:solidFill>
              </a:rPr>
              <a:t>Halının alanını bulalım</a:t>
            </a:r>
            <a:endParaRPr lang="tr-TR" sz="2800" i="1" dirty="0">
              <a:solidFill>
                <a:schemeClr val="bg1">
                  <a:lumMod val="85000"/>
                  <a:lumOff val="15000"/>
                </a:schemeClr>
              </a:solidFill>
            </a:endParaRPr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15616" y="1268760"/>
            <a:ext cx="6683943" cy="4363040"/>
          </a:xfrm>
          <a:prstGeom prst="rect">
            <a:avLst/>
          </a:prstGeom>
        </p:spPr>
      </p:pic>
      <p:graphicFrame>
        <p:nvGraphicFramePr>
          <p:cNvPr id="3" name="Tablo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879955126"/>
              </p:ext>
            </p:extLst>
          </p:nvPr>
        </p:nvGraphicFramePr>
        <p:xfrm>
          <a:off x="1115616" y="1268760"/>
          <a:ext cx="6696000" cy="4320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32000"/>
                <a:gridCol w="2232000"/>
                <a:gridCol w="2232000"/>
              </a:tblGrid>
              <a:tr h="2160000">
                <a:tc>
                  <a:txBody>
                    <a:bodyPr/>
                    <a:lstStyle/>
                    <a:p>
                      <a:pPr algn="ctr"/>
                      <a:r>
                        <a:rPr lang="tr-TR" sz="3600" dirty="0" smtClean="0">
                          <a:ln>
                            <a:solidFill>
                              <a:schemeClr val="bg1"/>
                            </a:solidFill>
                          </a:ln>
                          <a:solidFill>
                            <a:srgbClr val="FF0000"/>
                          </a:solidFill>
                        </a:rPr>
                        <a:t>1</a:t>
                      </a:r>
                      <a:endParaRPr lang="tr-TR" sz="3600" dirty="0">
                        <a:ln>
                          <a:solidFill>
                            <a:schemeClr val="bg1"/>
                          </a:solidFill>
                        </a:ln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tr-TR" sz="3600" b="1" kern="1200" dirty="0" smtClean="0">
                          <a:ln>
                            <a:solidFill>
                              <a:schemeClr val="bg1"/>
                            </a:solidFill>
                          </a:ln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endParaRPr kumimoji="0" lang="tr-TR" sz="3600" b="1" kern="1200" dirty="0">
                        <a:ln>
                          <a:solidFill>
                            <a:schemeClr val="bg1"/>
                          </a:solidFill>
                        </a:ln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tr-TR" sz="3600" b="1" kern="1200" dirty="0" smtClean="0">
                          <a:ln>
                            <a:solidFill>
                              <a:schemeClr val="bg1"/>
                            </a:solidFill>
                          </a:ln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  <a:endParaRPr kumimoji="0" lang="tr-TR" sz="3600" b="1" kern="1200" dirty="0">
                        <a:ln>
                          <a:solidFill>
                            <a:schemeClr val="bg1"/>
                          </a:solidFill>
                        </a:ln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160000"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tr-TR" sz="3600" b="1" kern="1200" dirty="0" smtClean="0">
                          <a:ln>
                            <a:solidFill>
                              <a:schemeClr val="bg1"/>
                            </a:solidFill>
                          </a:ln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4</a:t>
                      </a:r>
                      <a:endParaRPr kumimoji="0" lang="tr-TR" sz="3600" b="1" kern="1200" dirty="0">
                        <a:ln>
                          <a:solidFill>
                            <a:schemeClr val="bg1"/>
                          </a:solidFill>
                        </a:ln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tr-TR" sz="3600" b="1" kern="1200" dirty="0" smtClean="0">
                          <a:ln>
                            <a:solidFill>
                              <a:schemeClr val="bg1"/>
                            </a:solidFill>
                          </a:ln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5</a:t>
                      </a:r>
                      <a:endParaRPr kumimoji="0" lang="tr-TR" sz="3600" b="1" kern="1200" dirty="0">
                        <a:ln>
                          <a:solidFill>
                            <a:schemeClr val="bg1"/>
                          </a:solidFill>
                        </a:ln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tr-TR" sz="3600" b="1" kern="1200" dirty="0" smtClean="0">
                          <a:ln>
                            <a:solidFill>
                              <a:schemeClr val="bg1"/>
                            </a:solidFill>
                          </a:ln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6</a:t>
                      </a:r>
                      <a:endParaRPr kumimoji="0" lang="tr-TR" sz="3600" b="1" kern="1200" dirty="0">
                        <a:ln>
                          <a:solidFill>
                            <a:schemeClr val="bg1"/>
                          </a:solidFill>
                        </a:ln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8" name="Sol Ayraç 7"/>
          <p:cNvSpPr/>
          <p:nvPr/>
        </p:nvSpPr>
        <p:spPr>
          <a:xfrm>
            <a:off x="665375" y="1268760"/>
            <a:ext cx="379394" cy="2133060"/>
          </a:xfrm>
          <a:prstGeom prst="leftBrace">
            <a:avLst>
              <a:gd name="adj1" fmla="val 8333"/>
              <a:gd name="adj2" fmla="val 51715"/>
            </a:avLst>
          </a:prstGeom>
          <a:ln>
            <a:solidFill>
              <a:srgbClr val="FFFF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Metin kutusu 8"/>
          <p:cNvSpPr txBox="1"/>
          <p:nvPr/>
        </p:nvSpPr>
        <p:spPr>
          <a:xfrm>
            <a:off x="55574" y="2135235"/>
            <a:ext cx="64496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000" b="1" dirty="0">
                <a:ln>
                  <a:solidFill>
                    <a:schemeClr val="bg1"/>
                  </a:solidFill>
                </a:ln>
                <a:solidFill>
                  <a:srgbClr val="FF0000"/>
                </a:solidFill>
              </a:rPr>
              <a:t>1 m</a:t>
            </a:r>
          </a:p>
        </p:txBody>
      </p:sp>
      <p:sp>
        <p:nvSpPr>
          <p:cNvPr id="10" name="Sol Ayraç 9"/>
          <p:cNvSpPr/>
          <p:nvPr/>
        </p:nvSpPr>
        <p:spPr>
          <a:xfrm rot="5400000">
            <a:off x="1992873" y="863"/>
            <a:ext cx="379394" cy="2133060"/>
          </a:xfrm>
          <a:prstGeom prst="leftBrace">
            <a:avLst>
              <a:gd name="adj1" fmla="val 8333"/>
              <a:gd name="adj2" fmla="val 51715"/>
            </a:avLst>
          </a:prstGeom>
          <a:ln>
            <a:solidFill>
              <a:srgbClr val="FFFF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" name="Metin kutusu 10"/>
          <p:cNvSpPr txBox="1"/>
          <p:nvPr/>
        </p:nvSpPr>
        <p:spPr>
          <a:xfrm>
            <a:off x="1860085" y="477586"/>
            <a:ext cx="64496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000" b="1" dirty="0">
                <a:ln>
                  <a:solidFill>
                    <a:schemeClr val="bg1"/>
                  </a:solidFill>
                </a:ln>
                <a:solidFill>
                  <a:srgbClr val="FF0000"/>
                </a:solidFill>
              </a:rPr>
              <a:t>1 m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xmlns="" val="4352034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7952"/>
    </mc:Choice>
    <mc:Fallback>
      <p:transition spd="slow" advTm="795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/>
      <p:bldP spid="10" grpId="0" animBg="1"/>
      <p:bldP spid="11" grpId="0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366936" y="-171400"/>
            <a:ext cx="8229600" cy="1143000"/>
          </a:xfrm>
        </p:spPr>
        <p:txBody>
          <a:bodyPr>
            <a:normAutofit/>
          </a:bodyPr>
          <a:lstStyle/>
          <a:p>
            <a:r>
              <a:rPr lang="tr-TR" sz="2800" i="1" dirty="0" smtClean="0">
                <a:solidFill>
                  <a:schemeClr val="bg1">
                    <a:lumMod val="85000"/>
                    <a:lumOff val="15000"/>
                  </a:schemeClr>
                </a:solidFill>
              </a:rPr>
              <a:t>Halının alanını bulalım</a:t>
            </a:r>
            <a:endParaRPr lang="tr-TR" sz="2800" i="1" dirty="0">
              <a:solidFill>
                <a:schemeClr val="bg1">
                  <a:lumMod val="85000"/>
                  <a:lumOff val="15000"/>
                </a:schemeClr>
              </a:solidFill>
            </a:endParaRPr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15616" y="1268760"/>
            <a:ext cx="6683943" cy="4363040"/>
          </a:xfrm>
          <a:prstGeom prst="rect">
            <a:avLst/>
          </a:prstGeom>
        </p:spPr>
      </p:pic>
      <p:graphicFrame>
        <p:nvGraphicFramePr>
          <p:cNvPr id="3" name="Tablo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868326479"/>
              </p:ext>
            </p:extLst>
          </p:nvPr>
        </p:nvGraphicFramePr>
        <p:xfrm>
          <a:off x="1115616" y="1268760"/>
          <a:ext cx="6696000" cy="4320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32000"/>
                <a:gridCol w="2232000"/>
                <a:gridCol w="2232000"/>
              </a:tblGrid>
              <a:tr h="2160000">
                <a:tc>
                  <a:txBody>
                    <a:bodyPr/>
                    <a:lstStyle/>
                    <a:p>
                      <a:pPr algn="ctr"/>
                      <a:r>
                        <a:rPr lang="tr-TR" sz="3600" dirty="0" smtClean="0">
                          <a:ln>
                            <a:solidFill>
                              <a:schemeClr val="bg1"/>
                            </a:solidFill>
                          </a:ln>
                          <a:solidFill>
                            <a:srgbClr val="FF0000"/>
                          </a:solidFill>
                        </a:rPr>
                        <a:t>1</a:t>
                      </a:r>
                      <a:endParaRPr lang="tr-TR" sz="3600" dirty="0">
                        <a:ln>
                          <a:solidFill>
                            <a:schemeClr val="bg1"/>
                          </a:solidFill>
                        </a:ln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tr-TR" sz="3600" b="1" kern="1200" dirty="0" smtClean="0">
                          <a:ln>
                            <a:solidFill>
                              <a:schemeClr val="bg1"/>
                            </a:solidFill>
                          </a:ln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endParaRPr kumimoji="0" lang="tr-TR" sz="3600" b="1" kern="1200" dirty="0">
                        <a:ln>
                          <a:solidFill>
                            <a:schemeClr val="bg1"/>
                          </a:solidFill>
                        </a:ln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tr-TR" sz="3600" b="1" kern="1200" dirty="0" smtClean="0">
                          <a:ln>
                            <a:solidFill>
                              <a:schemeClr val="bg1"/>
                            </a:solidFill>
                          </a:ln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  <a:endParaRPr kumimoji="0" lang="tr-TR" sz="3600" b="1" kern="1200" dirty="0">
                        <a:ln>
                          <a:solidFill>
                            <a:schemeClr val="bg1"/>
                          </a:solidFill>
                        </a:ln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160000"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tr-TR" sz="3600" b="1" kern="1200" dirty="0" smtClean="0">
                          <a:ln>
                            <a:solidFill>
                              <a:schemeClr val="bg1"/>
                            </a:solidFill>
                          </a:ln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4</a:t>
                      </a:r>
                      <a:endParaRPr kumimoji="0" lang="tr-TR" sz="3600" b="1" kern="1200" dirty="0">
                        <a:ln>
                          <a:solidFill>
                            <a:schemeClr val="bg1"/>
                          </a:solidFill>
                        </a:ln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tr-TR" sz="3600" b="1" kern="1200" dirty="0" smtClean="0">
                          <a:ln>
                            <a:solidFill>
                              <a:schemeClr val="bg1"/>
                            </a:solidFill>
                          </a:ln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5</a:t>
                      </a:r>
                      <a:endParaRPr kumimoji="0" lang="tr-TR" sz="3600" b="1" kern="1200" dirty="0">
                        <a:ln>
                          <a:solidFill>
                            <a:schemeClr val="bg1"/>
                          </a:solidFill>
                        </a:ln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tr-TR" sz="3600" b="1" kern="1200" dirty="0" smtClean="0">
                          <a:ln>
                            <a:solidFill>
                              <a:schemeClr val="bg1"/>
                            </a:solidFill>
                          </a:ln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6</a:t>
                      </a:r>
                      <a:endParaRPr kumimoji="0" lang="tr-TR" sz="3600" b="1" kern="1200" dirty="0">
                        <a:ln>
                          <a:solidFill>
                            <a:schemeClr val="bg1"/>
                          </a:solidFill>
                        </a:ln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8" name="Sol Ayraç 7"/>
          <p:cNvSpPr/>
          <p:nvPr/>
        </p:nvSpPr>
        <p:spPr>
          <a:xfrm>
            <a:off x="728191" y="3449381"/>
            <a:ext cx="379394" cy="2133060"/>
          </a:xfrm>
          <a:prstGeom prst="leftBrace">
            <a:avLst>
              <a:gd name="adj1" fmla="val 8333"/>
              <a:gd name="adj2" fmla="val 51715"/>
            </a:avLst>
          </a:prstGeom>
          <a:ln>
            <a:solidFill>
              <a:srgbClr val="FFFF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Metin kutusu 8"/>
          <p:cNvSpPr txBox="1"/>
          <p:nvPr/>
        </p:nvSpPr>
        <p:spPr>
          <a:xfrm>
            <a:off x="55574" y="2135235"/>
            <a:ext cx="64496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000" b="1" dirty="0">
                <a:ln>
                  <a:solidFill>
                    <a:schemeClr val="bg1"/>
                  </a:solidFill>
                </a:ln>
                <a:solidFill>
                  <a:srgbClr val="FF0000"/>
                </a:solidFill>
              </a:rPr>
              <a:t>1 m</a:t>
            </a:r>
          </a:p>
        </p:txBody>
      </p:sp>
      <p:sp>
        <p:nvSpPr>
          <p:cNvPr id="10" name="Sol Ayraç 9"/>
          <p:cNvSpPr/>
          <p:nvPr/>
        </p:nvSpPr>
        <p:spPr>
          <a:xfrm rot="5400000">
            <a:off x="1992873" y="863"/>
            <a:ext cx="379394" cy="2133060"/>
          </a:xfrm>
          <a:prstGeom prst="leftBrace">
            <a:avLst>
              <a:gd name="adj1" fmla="val 8333"/>
              <a:gd name="adj2" fmla="val 51715"/>
            </a:avLst>
          </a:prstGeom>
          <a:ln>
            <a:solidFill>
              <a:srgbClr val="FFFF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" name="Metin kutusu 10"/>
          <p:cNvSpPr txBox="1"/>
          <p:nvPr/>
        </p:nvSpPr>
        <p:spPr>
          <a:xfrm>
            <a:off x="1860085" y="477586"/>
            <a:ext cx="64496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000" b="1" dirty="0">
                <a:ln>
                  <a:solidFill>
                    <a:schemeClr val="bg1"/>
                  </a:solidFill>
                </a:ln>
                <a:solidFill>
                  <a:srgbClr val="FF0000"/>
                </a:solidFill>
              </a:rPr>
              <a:t>1 m</a:t>
            </a:r>
          </a:p>
        </p:txBody>
      </p:sp>
      <p:sp>
        <p:nvSpPr>
          <p:cNvPr id="5" name="Metin kutusu 4"/>
          <p:cNvSpPr txBox="1"/>
          <p:nvPr/>
        </p:nvSpPr>
        <p:spPr>
          <a:xfrm>
            <a:off x="3102467" y="6258820"/>
            <a:ext cx="28424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/>
              <a:t>Halının alanı 6 metre kare</a:t>
            </a:r>
            <a:endParaRPr lang="tr-TR" dirty="0"/>
          </a:p>
        </p:txBody>
      </p:sp>
      <p:sp>
        <p:nvSpPr>
          <p:cNvPr id="12" name="Sol Ayraç 11"/>
          <p:cNvSpPr/>
          <p:nvPr/>
        </p:nvSpPr>
        <p:spPr>
          <a:xfrm>
            <a:off x="736646" y="1270434"/>
            <a:ext cx="379394" cy="2133060"/>
          </a:xfrm>
          <a:prstGeom prst="leftBrace">
            <a:avLst>
              <a:gd name="adj1" fmla="val 8333"/>
              <a:gd name="adj2" fmla="val 51715"/>
            </a:avLst>
          </a:prstGeom>
          <a:ln>
            <a:solidFill>
              <a:srgbClr val="FFFF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3" name="Metin kutusu 12"/>
          <p:cNvSpPr txBox="1"/>
          <p:nvPr/>
        </p:nvSpPr>
        <p:spPr>
          <a:xfrm>
            <a:off x="55574" y="4315856"/>
            <a:ext cx="64496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000" b="1" dirty="0">
                <a:ln>
                  <a:solidFill>
                    <a:schemeClr val="bg1"/>
                  </a:solidFill>
                </a:ln>
                <a:solidFill>
                  <a:srgbClr val="FF0000"/>
                </a:solidFill>
              </a:rPr>
              <a:t>1 m</a:t>
            </a:r>
          </a:p>
        </p:txBody>
      </p:sp>
      <p:sp>
        <p:nvSpPr>
          <p:cNvPr id="14" name="Sol Ayraç 13"/>
          <p:cNvSpPr/>
          <p:nvPr/>
        </p:nvSpPr>
        <p:spPr>
          <a:xfrm rot="5400000">
            <a:off x="4201450" y="-35841"/>
            <a:ext cx="379394" cy="2133060"/>
          </a:xfrm>
          <a:prstGeom prst="leftBrace">
            <a:avLst>
              <a:gd name="adj1" fmla="val 8333"/>
              <a:gd name="adj2" fmla="val 51715"/>
            </a:avLst>
          </a:prstGeom>
          <a:ln>
            <a:solidFill>
              <a:srgbClr val="FFFF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5" name="Metin kutusu 14"/>
          <p:cNvSpPr txBox="1"/>
          <p:nvPr/>
        </p:nvSpPr>
        <p:spPr>
          <a:xfrm>
            <a:off x="4068662" y="440882"/>
            <a:ext cx="64496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000" b="1" dirty="0">
                <a:ln>
                  <a:solidFill>
                    <a:schemeClr val="bg1"/>
                  </a:solidFill>
                </a:ln>
                <a:solidFill>
                  <a:srgbClr val="FF0000"/>
                </a:solidFill>
              </a:rPr>
              <a:t>1 m</a:t>
            </a:r>
          </a:p>
        </p:txBody>
      </p:sp>
      <p:sp>
        <p:nvSpPr>
          <p:cNvPr id="16" name="Sol Ayraç 15"/>
          <p:cNvSpPr/>
          <p:nvPr/>
        </p:nvSpPr>
        <p:spPr>
          <a:xfrm rot="5400000">
            <a:off x="6543332" y="-46792"/>
            <a:ext cx="379394" cy="2133060"/>
          </a:xfrm>
          <a:prstGeom prst="leftBrace">
            <a:avLst>
              <a:gd name="adj1" fmla="val 8333"/>
              <a:gd name="adj2" fmla="val 51715"/>
            </a:avLst>
          </a:prstGeom>
          <a:ln>
            <a:solidFill>
              <a:srgbClr val="FFFF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7" name="Metin kutusu 16"/>
          <p:cNvSpPr txBox="1"/>
          <p:nvPr/>
        </p:nvSpPr>
        <p:spPr>
          <a:xfrm>
            <a:off x="6410544" y="429931"/>
            <a:ext cx="64496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000" b="1" dirty="0">
                <a:ln>
                  <a:solidFill>
                    <a:schemeClr val="bg1"/>
                  </a:solidFill>
                </a:ln>
                <a:solidFill>
                  <a:srgbClr val="FF0000"/>
                </a:solidFill>
              </a:rPr>
              <a:t>1 m</a:t>
            </a:r>
          </a:p>
        </p:txBody>
      </p:sp>
      <p:sp>
        <p:nvSpPr>
          <p:cNvPr id="18" name="Sol Ayraç 17"/>
          <p:cNvSpPr/>
          <p:nvPr/>
        </p:nvSpPr>
        <p:spPr>
          <a:xfrm flipH="1">
            <a:off x="7923376" y="3469949"/>
            <a:ext cx="230843" cy="2060122"/>
          </a:xfrm>
          <a:prstGeom prst="leftBrace">
            <a:avLst>
              <a:gd name="adj1" fmla="val 8333"/>
              <a:gd name="adj2" fmla="val 51715"/>
            </a:avLst>
          </a:prstGeom>
          <a:ln>
            <a:solidFill>
              <a:srgbClr val="FFFF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9" name="Metin kutusu 18"/>
          <p:cNvSpPr txBox="1"/>
          <p:nvPr/>
        </p:nvSpPr>
        <p:spPr>
          <a:xfrm>
            <a:off x="8273508" y="2063196"/>
            <a:ext cx="64496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000" b="1" dirty="0">
                <a:ln>
                  <a:solidFill>
                    <a:schemeClr val="bg1"/>
                  </a:solidFill>
                </a:ln>
                <a:solidFill>
                  <a:srgbClr val="FF0000"/>
                </a:solidFill>
              </a:rPr>
              <a:t>1 m</a:t>
            </a:r>
          </a:p>
        </p:txBody>
      </p:sp>
      <p:sp>
        <p:nvSpPr>
          <p:cNvPr id="20" name="Sol Ayraç 19"/>
          <p:cNvSpPr/>
          <p:nvPr/>
        </p:nvSpPr>
        <p:spPr>
          <a:xfrm flipH="1">
            <a:off x="7923376" y="1220385"/>
            <a:ext cx="340536" cy="2111069"/>
          </a:xfrm>
          <a:prstGeom prst="leftBrace">
            <a:avLst>
              <a:gd name="adj1" fmla="val 8333"/>
              <a:gd name="adj2" fmla="val 55145"/>
            </a:avLst>
          </a:prstGeom>
          <a:ln>
            <a:solidFill>
              <a:srgbClr val="FFFF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1" name="Metin kutusu 20"/>
          <p:cNvSpPr txBox="1"/>
          <p:nvPr/>
        </p:nvSpPr>
        <p:spPr>
          <a:xfrm>
            <a:off x="8263912" y="4254784"/>
            <a:ext cx="64496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000" b="1" dirty="0">
                <a:ln>
                  <a:solidFill>
                    <a:schemeClr val="bg1"/>
                  </a:solidFill>
                </a:ln>
                <a:solidFill>
                  <a:srgbClr val="FF0000"/>
                </a:solidFill>
              </a:rPr>
              <a:t>1 m</a:t>
            </a:r>
          </a:p>
        </p:txBody>
      </p:sp>
      <p:sp>
        <p:nvSpPr>
          <p:cNvPr id="22" name="Sol Ayraç 21"/>
          <p:cNvSpPr/>
          <p:nvPr/>
        </p:nvSpPr>
        <p:spPr>
          <a:xfrm rot="5400000" flipH="1">
            <a:off x="2096706" y="4770672"/>
            <a:ext cx="436814" cy="2133060"/>
          </a:xfrm>
          <a:prstGeom prst="leftBrace">
            <a:avLst>
              <a:gd name="adj1" fmla="val 8333"/>
              <a:gd name="adj2" fmla="val 51715"/>
            </a:avLst>
          </a:prstGeom>
          <a:ln>
            <a:solidFill>
              <a:srgbClr val="FFFF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3" name="Metin kutusu 22"/>
          <p:cNvSpPr txBox="1"/>
          <p:nvPr/>
        </p:nvSpPr>
        <p:spPr>
          <a:xfrm>
            <a:off x="1980559" y="6039602"/>
            <a:ext cx="64496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000" b="1" dirty="0">
                <a:ln>
                  <a:solidFill>
                    <a:schemeClr val="bg1"/>
                  </a:solidFill>
                </a:ln>
                <a:solidFill>
                  <a:srgbClr val="FF0000"/>
                </a:solidFill>
              </a:rPr>
              <a:t>1 m</a:t>
            </a:r>
          </a:p>
        </p:txBody>
      </p:sp>
      <p:sp>
        <p:nvSpPr>
          <p:cNvPr id="24" name="Sol Ayraç 23"/>
          <p:cNvSpPr/>
          <p:nvPr/>
        </p:nvSpPr>
        <p:spPr>
          <a:xfrm rot="5400000" flipH="1">
            <a:off x="4305283" y="4733968"/>
            <a:ext cx="436814" cy="2133060"/>
          </a:xfrm>
          <a:prstGeom prst="leftBrace">
            <a:avLst>
              <a:gd name="adj1" fmla="val 8333"/>
              <a:gd name="adj2" fmla="val 51715"/>
            </a:avLst>
          </a:prstGeom>
          <a:ln>
            <a:solidFill>
              <a:srgbClr val="FFFF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5" name="Metin kutusu 24"/>
          <p:cNvSpPr txBox="1"/>
          <p:nvPr/>
        </p:nvSpPr>
        <p:spPr>
          <a:xfrm>
            <a:off x="4236939" y="5988137"/>
            <a:ext cx="64496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000" b="1" dirty="0">
                <a:ln>
                  <a:solidFill>
                    <a:schemeClr val="bg1"/>
                  </a:solidFill>
                </a:ln>
                <a:solidFill>
                  <a:srgbClr val="FF0000"/>
                </a:solidFill>
              </a:rPr>
              <a:t>1 m</a:t>
            </a:r>
          </a:p>
        </p:txBody>
      </p:sp>
      <p:sp>
        <p:nvSpPr>
          <p:cNvPr id="26" name="Sol Ayraç 25"/>
          <p:cNvSpPr/>
          <p:nvPr/>
        </p:nvSpPr>
        <p:spPr>
          <a:xfrm rot="5400000" flipH="1">
            <a:off x="6647165" y="4723017"/>
            <a:ext cx="436814" cy="2133060"/>
          </a:xfrm>
          <a:prstGeom prst="leftBrace">
            <a:avLst>
              <a:gd name="adj1" fmla="val 8333"/>
              <a:gd name="adj2" fmla="val 51715"/>
            </a:avLst>
          </a:prstGeom>
          <a:ln>
            <a:solidFill>
              <a:srgbClr val="FFFF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7" name="Metin kutusu 26"/>
          <p:cNvSpPr txBox="1"/>
          <p:nvPr/>
        </p:nvSpPr>
        <p:spPr>
          <a:xfrm>
            <a:off x="6543087" y="5949280"/>
            <a:ext cx="64496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000" b="1" dirty="0">
                <a:ln>
                  <a:solidFill>
                    <a:schemeClr val="bg1"/>
                  </a:solidFill>
                </a:ln>
                <a:solidFill>
                  <a:srgbClr val="FF0000"/>
                </a:solidFill>
              </a:rPr>
              <a:t>1 m</a:t>
            </a:r>
          </a:p>
        </p:txBody>
      </p:sp>
    </p:spTree>
    <p:extLst>
      <p:ext uri="{BB962C8B-B14F-4D97-AF65-F5344CB8AC3E}">
        <p14:creationId xmlns:p14="http://schemas.microsoft.com/office/powerpoint/2010/main" xmlns="" val="13583497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6832"/>
    </mc:Choice>
    <mc:Fallback>
      <p:transition spd="slow" advTm="683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/>
      <p:bldP spid="10" grpId="0" animBg="1"/>
      <p:bldP spid="11" grpId="0"/>
      <p:bldP spid="12" grpId="0" animBg="1"/>
      <p:bldP spid="13" grpId="0"/>
      <p:bldP spid="14" grpId="0" animBg="1"/>
      <p:bldP spid="15" grpId="0"/>
      <p:bldP spid="16" grpId="0" animBg="1"/>
      <p:bldP spid="17" grpId="0"/>
      <p:bldP spid="18" grpId="0" animBg="1"/>
      <p:bldP spid="19" grpId="0"/>
      <p:bldP spid="20" grpId="0" animBg="1"/>
      <p:bldP spid="21" grpId="0"/>
      <p:bldP spid="22" grpId="0" animBg="1"/>
      <p:bldP spid="23" grpId="0"/>
      <p:bldP spid="24" grpId="0" animBg="1"/>
      <p:bldP spid="25" grpId="0"/>
      <p:bldP spid="26" grpId="0" animBg="1"/>
      <p:bldP spid="2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o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225423324"/>
              </p:ext>
            </p:extLst>
          </p:nvPr>
        </p:nvGraphicFramePr>
        <p:xfrm>
          <a:off x="2195736" y="836712"/>
          <a:ext cx="2520280" cy="23762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28092"/>
                <a:gridCol w="828092"/>
                <a:gridCol w="864096"/>
              </a:tblGrid>
              <a:tr h="792088">
                <a:tc>
                  <a:txBody>
                    <a:bodyPr/>
                    <a:lstStyle/>
                    <a:p>
                      <a:pPr marL="0" algn="ctr" rtl="0" eaLnBrk="1" latinLnBrk="0" hangingPunct="1">
                        <a:lnSpc>
                          <a:spcPct val="200000"/>
                        </a:lnSpc>
                      </a:pPr>
                      <a:r>
                        <a:rPr kumimoji="0" lang="tr-TR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endParaRPr kumimoji="0" lang="tr-TR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latinLnBrk="0" hangingPunct="1">
                        <a:lnSpc>
                          <a:spcPct val="200000"/>
                        </a:lnSpc>
                      </a:pPr>
                      <a:r>
                        <a:rPr kumimoji="0" lang="tr-TR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endParaRPr kumimoji="0" lang="tr-TR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latinLnBrk="0" hangingPunct="1">
                        <a:lnSpc>
                          <a:spcPct val="200000"/>
                        </a:lnSpc>
                      </a:pPr>
                      <a:r>
                        <a:rPr kumimoji="0" lang="tr-TR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  <a:endParaRPr kumimoji="0" lang="tr-TR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</a:tr>
              <a:tr h="792088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chemeClr val="tx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chemeClr val="tx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chemeClr val="tx1">
                        <a:lumMod val="65000"/>
                      </a:schemeClr>
                    </a:solidFill>
                  </a:tcPr>
                </a:tc>
              </a:tr>
              <a:tr h="792088">
                <a:tc>
                  <a:txBody>
                    <a:bodyPr/>
                    <a:lstStyle/>
                    <a:p>
                      <a:endParaRPr lang="tr-TR"/>
                    </a:p>
                  </a:txBody>
                  <a:tcPr>
                    <a:solidFill>
                      <a:schemeClr val="tx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chemeClr val="tx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chemeClr val="tx1">
                        <a:lumMod val="65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28935467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654"/>
    </mc:Choice>
    <mc:Fallback>
      <p:transition spd="slow" advTm="654"/>
    </mc:Fallback>
  </mc:AlternateContent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366936" y="-171400"/>
            <a:ext cx="8229600" cy="1143000"/>
          </a:xfrm>
        </p:spPr>
        <p:txBody>
          <a:bodyPr>
            <a:normAutofit/>
          </a:bodyPr>
          <a:lstStyle/>
          <a:p>
            <a:r>
              <a:rPr lang="tr-TR" sz="2800" i="1" dirty="0" smtClean="0">
                <a:solidFill>
                  <a:schemeClr val="bg1">
                    <a:lumMod val="85000"/>
                    <a:lumOff val="15000"/>
                  </a:schemeClr>
                </a:solidFill>
              </a:rPr>
              <a:t>Halının alanını kısa yoldan bulalım</a:t>
            </a:r>
            <a:endParaRPr lang="tr-TR" sz="2800" i="1" dirty="0">
              <a:solidFill>
                <a:schemeClr val="bg1">
                  <a:lumMod val="85000"/>
                  <a:lumOff val="15000"/>
                </a:schemeClr>
              </a:solidFill>
            </a:endParaRPr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15616" y="1268760"/>
            <a:ext cx="6683943" cy="4363040"/>
          </a:xfrm>
          <a:prstGeom prst="rect">
            <a:avLst/>
          </a:prstGeom>
        </p:spPr>
      </p:pic>
      <p:graphicFrame>
        <p:nvGraphicFramePr>
          <p:cNvPr id="3" name="Tablo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528711956"/>
              </p:ext>
            </p:extLst>
          </p:nvPr>
        </p:nvGraphicFramePr>
        <p:xfrm>
          <a:off x="1115616" y="1268760"/>
          <a:ext cx="6696000" cy="4320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32000"/>
                <a:gridCol w="2232000"/>
                <a:gridCol w="2232000"/>
              </a:tblGrid>
              <a:tr h="2160000">
                <a:tc>
                  <a:txBody>
                    <a:bodyPr/>
                    <a:lstStyle/>
                    <a:p>
                      <a:pPr algn="ctr"/>
                      <a:r>
                        <a:rPr lang="tr-TR" sz="3600" dirty="0" smtClean="0">
                          <a:ln>
                            <a:solidFill>
                              <a:schemeClr val="bg1"/>
                            </a:solidFill>
                          </a:ln>
                          <a:solidFill>
                            <a:srgbClr val="FF0000"/>
                          </a:solidFill>
                        </a:rPr>
                        <a:t>1</a:t>
                      </a:r>
                      <a:endParaRPr lang="tr-TR" sz="3600" dirty="0">
                        <a:ln>
                          <a:solidFill>
                            <a:schemeClr val="bg1"/>
                          </a:solidFill>
                        </a:ln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tr-TR" sz="3600" b="1" kern="1200" dirty="0" smtClean="0">
                          <a:ln>
                            <a:solidFill>
                              <a:schemeClr val="bg1"/>
                            </a:solidFill>
                          </a:ln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endParaRPr kumimoji="0" lang="tr-TR" sz="3600" b="1" kern="1200" dirty="0">
                        <a:ln>
                          <a:solidFill>
                            <a:schemeClr val="bg1"/>
                          </a:solidFill>
                        </a:ln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tr-TR" sz="3600" b="1" kern="1200" dirty="0" smtClean="0">
                          <a:ln>
                            <a:solidFill>
                              <a:schemeClr val="bg1"/>
                            </a:solidFill>
                          </a:ln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  <a:endParaRPr kumimoji="0" lang="tr-TR" sz="3600" b="1" kern="1200" dirty="0">
                        <a:ln>
                          <a:solidFill>
                            <a:schemeClr val="bg1"/>
                          </a:solidFill>
                        </a:ln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160000"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tr-TR" sz="3600" b="1" kern="1200" dirty="0" smtClean="0">
                          <a:ln>
                            <a:solidFill>
                              <a:schemeClr val="bg1"/>
                            </a:solidFill>
                          </a:ln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4</a:t>
                      </a:r>
                      <a:endParaRPr kumimoji="0" lang="tr-TR" sz="3600" b="1" kern="1200" dirty="0">
                        <a:ln>
                          <a:solidFill>
                            <a:schemeClr val="bg1"/>
                          </a:solidFill>
                        </a:ln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tr-TR" sz="3600" b="1" kern="1200" dirty="0" smtClean="0">
                          <a:ln>
                            <a:solidFill>
                              <a:schemeClr val="bg1"/>
                            </a:solidFill>
                          </a:ln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5</a:t>
                      </a:r>
                      <a:endParaRPr kumimoji="0" lang="tr-TR" sz="3600" b="1" kern="1200" dirty="0">
                        <a:ln>
                          <a:solidFill>
                            <a:schemeClr val="bg1"/>
                          </a:solidFill>
                        </a:ln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tr-TR" sz="3600" b="1" kern="1200" dirty="0" smtClean="0">
                          <a:ln>
                            <a:solidFill>
                              <a:schemeClr val="bg1"/>
                            </a:solidFill>
                          </a:ln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6</a:t>
                      </a:r>
                      <a:endParaRPr kumimoji="0" lang="tr-TR" sz="3600" b="1" kern="1200" dirty="0">
                        <a:ln>
                          <a:solidFill>
                            <a:schemeClr val="bg1"/>
                          </a:solidFill>
                        </a:ln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8" name="Sol Ayraç 7"/>
          <p:cNvSpPr/>
          <p:nvPr/>
        </p:nvSpPr>
        <p:spPr>
          <a:xfrm>
            <a:off x="665375" y="1268760"/>
            <a:ext cx="379394" cy="4363040"/>
          </a:xfrm>
          <a:prstGeom prst="leftBrace">
            <a:avLst>
              <a:gd name="adj1" fmla="val 8333"/>
              <a:gd name="adj2" fmla="val 51715"/>
            </a:avLst>
          </a:prstGeom>
          <a:ln>
            <a:solidFill>
              <a:srgbClr val="FFFF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Metin kutusu 8"/>
          <p:cNvSpPr txBox="1"/>
          <p:nvPr/>
        </p:nvSpPr>
        <p:spPr>
          <a:xfrm>
            <a:off x="83062" y="3250225"/>
            <a:ext cx="64496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000" b="1" dirty="0" smtClean="0">
                <a:ln>
                  <a:solidFill>
                    <a:schemeClr val="bg1"/>
                  </a:solidFill>
                </a:ln>
                <a:solidFill>
                  <a:srgbClr val="FF0000"/>
                </a:solidFill>
              </a:rPr>
              <a:t>2 </a:t>
            </a:r>
            <a:r>
              <a:rPr lang="tr-TR" sz="2000" b="1" dirty="0">
                <a:ln>
                  <a:solidFill>
                    <a:schemeClr val="bg1"/>
                  </a:solidFill>
                </a:ln>
                <a:solidFill>
                  <a:srgbClr val="FF0000"/>
                </a:solidFill>
              </a:rPr>
              <a:t>m</a:t>
            </a:r>
          </a:p>
        </p:txBody>
      </p:sp>
      <p:sp>
        <p:nvSpPr>
          <p:cNvPr id="10" name="Sol Ayraç 9"/>
          <p:cNvSpPr/>
          <p:nvPr/>
        </p:nvSpPr>
        <p:spPr>
          <a:xfrm rot="5400000">
            <a:off x="4268102" y="-2274367"/>
            <a:ext cx="379394" cy="6683519"/>
          </a:xfrm>
          <a:prstGeom prst="leftBrace">
            <a:avLst>
              <a:gd name="adj1" fmla="val 8333"/>
              <a:gd name="adj2" fmla="val 51715"/>
            </a:avLst>
          </a:prstGeom>
          <a:ln>
            <a:solidFill>
              <a:srgbClr val="FFFF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" name="Metin kutusu 10"/>
          <p:cNvSpPr txBox="1"/>
          <p:nvPr/>
        </p:nvSpPr>
        <p:spPr>
          <a:xfrm>
            <a:off x="3923928" y="477586"/>
            <a:ext cx="64496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000" b="1" dirty="0" smtClean="0">
                <a:ln>
                  <a:solidFill>
                    <a:schemeClr val="bg1"/>
                  </a:solidFill>
                </a:ln>
                <a:solidFill>
                  <a:srgbClr val="FF0000"/>
                </a:solidFill>
              </a:rPr>
              <a:t>3 </a:t>
            </a:r>
            <a:r>
              <a:rPr lang="tr-TR" sz="2000" b="1" dirty="0">
                <a:ln>
                  <a:solidFill>
                    <a:schemeClr val="bg1"/>
                  </a:solidFill>
                </a:ln>
                <a:solidFill>
                  <a:srgbClr val="FF0000"/>
                </a:solidFill>
              </a:rPr>
              <a:t>m</a:t>
            </a:r>
          </a:p>
        </p:txBody>
      </p:sp>
      <p:sp>
        <p:nvSpPr>
          <p:cNvPr id="5" name="Metin kutusu 4"/>
          <p:cNvSpPr txBox="1"/>
          <p:nvPr/>
        </p:nvSpPr>
        <p:spPr>
          <a:xfrm>
            <a:off x="2000824" y="5985440"/>
            <a:ext cx="49135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/>
              <a:t>Uzun kenar x kısa kenar = 3 x 2 = 6 metre kare</a:t>
            </a:r>
            <a:endParaRPr lang="tr-TR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xmlns="" val="32018491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14440"/>
    </mc:Choice>
    <mc:Fallback>
      <p:transition spd="slow" advTm="1444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/>
      <p:bldP spid="10" grpId="0" animBg="1"/>
      <p:bldP spid="11" grpId="0"/>
      <p:bldP spid="5" grpId="0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207943" y="127537"/>
            <a:ext cx="6696292" cy="6696292"/>
          </a:xfrm>
          <a:prstGeom prst="rect">
            <a:avLst/>
          </a:prstGeom>
        </p:spPr>
      </p:pic>
      <p:cxnSp>
        <p:nvCxnSpPr>
          <p:cNvPr id="6" name="Düz Bağlayıcı 5"/>
          <p:cNvCxnSpPr/>
          <p:nvPr/>
        </p:nvCxnSpPr>
        <p:spPr>
          <a:xfrm flipV="1">
            <a:off x="1187089" y="138333"/>
            <a:ext cx="6696292" cy="6696292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8" name="Düz Bağlayıcı 7"/>
          <p:cNvCxnSpPr/>
          <p:nvPr/>
        </p:nvCxnSpPr>
        <p:spPr>
          <a:xfrm>
            <a:off x="1187089" y="6834625"/>
            <a:ext cx="6696292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1" name="Düz Bağlayıcı 10"/>
          <p:cNvCxnSpPr/>
          <p:nvPr/>
        </p:nvCxnSpPr>
        <p:spPr>
          <a:xfrm>
            <a:off x="7862671" y="138333"/>
            <a:ext cx="1" cy="6696292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9" name="Dikdörtgen 18"/>
          <p:cNvSpPr/>
          <p:nvPr/>
        </p:nvSpPr>
        <p:spPr>
          <a:xfrm>
            <a:off x="7064211" y="988201"/>
            <a:ext cx="770392" cy="813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>
                <a:solidFill>
                  <a:schemeClr val="bg1"/>
                </a:solidFill>
                <a:latin typeface="ALFABET98" pitchFamily="2" charset="0"/>
              </a:rPr>
              <a:t> 1</a:t>
            </a:r>
            <a:endParaRPr lang="tr-TR" dirty="0">
              <a:solidFill>
                <a:schemeClr val="bg1"/>
              </a:solidFill>
              <a:latin typeface="ALFABET98" pitchFamily="2" charset="0"/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6228184" y="1818533"/>
            <a:ext cx="792088" cy="813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>
                <a:solidFill>
                  <a:schemeClr val="bg1"/>
                </a:solidFill>
                <a:latin typeface="ALFABET98" pitchFamily="2" charset="0"/>
              </a:rPr>
              <a:t> 2</a:t>
            </a:r>
            <a:endParaRPr lang="tr-TR" dirty="0">
              <a:solidFill>
                <a:schemeClr val="bg1"/>
              </a:solidFill>
              <a:latin typeface="ALFABET98" pitchFamily="2" charset="0"/>
            </a:endParaRPr>
          </a:p>
        </p:txBody>
      </p:sp>
      <p:sp>
        <p:nvSpPr>
          <p:cNvPr id="22" name="Dikdörtgen 21"/>
          <p:cNvSpPr/>
          <p:nvPr/>
        </p:nvSpPr>
        <p:spPr>
          <a:xfrm>
            <a:off x="7056602" y="1818533"/>
            <a:ext cx="770392" cy="813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>
                <a:solidFill>
                  <a:schemeClr val="bg1"/>
                </a:solidFill>
                <a:latin typeface="ALFABET98" pitchFamily="2" charset="0"/>
              </a:rPr>
              <a:t> 3</a:t>
            </a:r>
            <a:endParaRPr lang="tr-TR" dirty="0">
              <a:solidFill>
                <a:schemeClr val="bg1"/>
              </a:solidFill>
              <a:latin typeface="ALFABET98" pitchFamily="2" charset="0"/>
            </a:endParaRPr>
          </a:p>
        </p:txBody>
      </p:sp>
      <p:sp>
        <p:nvSpPr>
          <p:cNvPr id="23" name="Dikdörtgen 22"/>
          <p:cNvSpPr/>
          <p:nvPr/>
        </p:nvSpPr>
        <p:spPr>
          <a:xfrm>
            <a:off x="5393254" y="2651292"/>
            <a:ext cx="792088" cy="813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>
                <a:solidFill>
                  <a:schemeClr val="bg1"/>
                </a:solidFill>
                <a:latin typeface="ALFABET98" pitchFamily="2" charset="0"/>
              </a:rPr>
              <a:t> 4</a:t>
            </a:r>
            <a:endParaRPr lang="tr-TR" dirty="0">
              <a:solidFill>
                <a:schemeClr val="bg1"/>
              </a:solidFill>
              <a:latin typeface="ALFABET98" pitchFamily="2" charset="0"/>
            </a:endParaRPr>
          </a:p>
        </p:txBody>
      </p:sp>
      <p:sp>
        <p:nvSpPr>
          <p:cNvPr id="24" name="Dikdörtgen 23"/>
          <p:cNvSpPr/>
          <p:nvPr/>
        </p:nvSpPr>
        <p:spPr>
          <a:xfrm>
            <a:off x="6228184" y="2651292"/>
            <a:ext cx="792088" cy="813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>
                <a:solidFill>
                  <a:schemeClr val="bg1"/>
                </a:solidFill>
                <a:latin typeface="ALFABET98" pitchFamily="2" charset="0"/>
              </a:rPr>
              <a:t> 5</a:t>
            </a:r>
            <a:endParaRPr lang="tr-TR" dirty="0">
              <a:solidFill>
                <a:schemeClr val="bg1"/>
              </a:solidFill>
              <a:latin typeface="ALFABET98" pitchFamily="2" charset="0"/>
            </a:endParaRPr>
          </a:p>
        </p:txBody>
      </p:sp>
      <p:sp>
        <p:nvSpPr>
          <p:cNvPr id="25" name="Dikdörtgen 24"/>
          <p:cNvSpPr/>
          <p:nvPr/>
        </p:nvSpPr>
        <p:spPr>
          <a:xfrm>
            <a:off x="7064211" y="2651292"/>
            <a:ext cx="770392" cy="813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>
                <a:solidFill>
                  <a:schemeClr val="bg1"/>
                </a:solidFill>
                <a:latin typeface="ALFABET98" pitchFamily="2" charset="0"/>
              </a:rPr>
              <a:t> 6</a:t>
            </a:r>
            <a:endParaRPr lang="tr-TR" dirty="0">
              <a:solidFill>
                <a:schemeClr val="bg1"/>
              </a:solidFill>
              <a:latin typeface="ALFABET98" pitchFamily="2" charset="0"/>
            </a:endParaRPr>
          </a:p>
        </p:txBody>
      </p:sp>
      <p:sp>
        <p:nvSpPr>
          <p:cNvPr id="26" name="Dikdörtgen 25"/>
          <p:cNvSpPr/>
          <p:nvPr/>
        </p:nvSpPr>
        <p:spPr>
          <a:xfrm>
            <a:off x="5393254" y="3501008"/>
            <a:ext cx="792088" cy="79907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>
                <a:solidFill>
                  <a:schemeClr val="bg1"/>
                </a:solidFill>
                <a:latin typeface="ALFABET98" pitchFamily="2" charset="0"/>
              </a:rPr>
              <a:t> 8</a:t>
            </a:r>
            <a:endParaRPr lang="tr-TR" dirty="0">
              <a:solidFill>
                <a:schemeClr val="bg1"/>
              </a:solidFill>
              <a:latin typeface="ALFABET98" pitchFamily="2" charset="0"/>
            </a:endParaRPr>
          </a:p>
        </p:txBody>
      </p:sp>
      <p:sp>
        <p:nvSpPr>
          <p:cNvPr id="27" name="Dikdörtgen 26"/>
          <p:cNvSpPr/>
          <p:nvPr/>
        </p:nvSpPr>
        <p:spPr>
          <a:xfrm>
            <a:off x="6228184" y="3501008"/>
            <a:ext cx="792088" cy="79907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>
                <a:solidFill>
                  <a:schemeClr val="bg1"/>
                </a:solidFill>
                <a:latin typeface="ALFABET98" pitchFamily="2" charset="0"/>
              </a:rPr>
              <a:t> 9</a:t>
            </a:r>
            <a:endParaRPr lang="tr-TR" dirty="0">
              <a:solidFill>
                <a:schemeClr val="bg1"/>
              </a:solidFill>
              <a:latin typeface="ALFABET98" pitchFamily="2" charset="0"/>
            </a:endParaRPr>
          </a:p>
        </p:txBody>
      </p:sp>
      <p:sp>
        <p:nvSpPr>
          <p:cNvPr id="28" name="Dikdörtgen 27"/>
          <p:cNvSpPr/>
          <p:nvPr/>
        </p:nvSpPr>
        <p:spPr>
          <a:xfrm>
            <a:off x="7064211" y="3501008"/>
            <a:ext cx="770392" cy="79907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>
                <a:solidFill>
                  <a:schemeClr val="bg1"/>
                </a:solidFill>
                <a:latin typeface="ALFABET98" pitchFamily="2" charset="0"/>
              </a:rPr>
              <a:t> 10</a:t>
            </a:r>
            <a:endParaRPr lang="tr-TR" dirty="0">
              <a:solidFill>
                <a:schemeClr val="bg1"/>
              </a:solidFill>
              <a:latin typeface="ALFABET98" pitchFamily="2" charset="0"/>
            </a:endParaRPr>
          </a:p>
        </p:txBody>
      </p:sp>
      <p:sp>
        <p:nvSpPr>
          <p:cNvPr id="29" name="Dikdörtgen 28"/>
          <p:cNvSpPr/>
          <p:nvPr/>
        </p:nvSpPr>
        <p:spPr>
          <a:xfrm>
            <a:off x="4556822" y="3486479"/>
            <a:ext cx="792088" cy="813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>
                <a:solidFill>
                  <a:schemeClr val="bg1"/>
                </a:solidFill>
                <a:latin typeface="ALFABET98" pitchFamily="2" charset="0"/>
              </a:rPr>
              <a:t> 7</a:t>
            </a:r>
            <a:endParaRPr lang="tr-TR" dirty="0">
              <a:solidFill>
                <a:schemeClr val="bg1"/>
              </a:solidFill>
              <a:latin typeface="ALFABET98" pitchFamily="2" charset="0"/>
            </a:endParaRPr>
          </a:p>
        </p:txBody>
      </p:sp>
      <p:sp>
        <p:nvSpPr>
          <p:cNvPr id="30" name="Dikdörtgen 29"/>
          <p:cNvSpPr/>
          <p:nvPr/>
        </p:nvSpPr>
        <p:spPr>
          <a:xfrm>
            <a:off x="5393254" y="4331681"/>
            <a:ext cx="792088" cy="79907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>
                <a:solidFill>
                  <a:schemeClr val="bg1"/>
                </a:solidFill>
                <a:latin typeface="ALFABET98" pitchFamily="2" charset="0"/>
              </a:rPr>
              <a:t> 13</a:t>
            </a:r>
            <a:endParaRPr lang="tr-TR" dirty="0">
              <a:solidFill>
                <a:schemeClr val="bg1"/>
              </a:solidFill>
              <a:latin typeface="ALFABET98" pitchFamily="2" charset="0"/>
            </a:endParaRPr>
          </a:p>
        </p:txBody>
      </p:sp>
      <p:sp>
        <p:nvSpPr>
          <p:cNvPr id="31" name="Dikdörtgen 30"/>
          <p:cNvSpPr/>
          <p:nvPr/>
        </p:nvSpPr>
        <p:spPr>
          <a:xfrm>
            <a:off x="6228184" y="4331680"/>
            <a:ext cx="792088" cy="80672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>
                <a:solidFill>
                  <a:schemeClr val="bg1"/>
                </a:solidFill>
                <a:latin typeface="ALFABET98" pitchFamily="2" charset="0"/>
              </a:rPr>
              <a:t> 14</a:t>
            </a:r>
            <a:endParaRPr lang="tr-TR" dirty="0">
              <a:solidFill>
                <a:schemeClr val="bg1"/>
              </a:solidFill>
              <a:latin typeface="ALFABET98" pitchFamily="2" charset="0"/>
            </a:endParaRPr>
          </a:p>
        </p:txBody>
      </p:sp>
      <p:sp>
        <p:nvSpPr>
          <p:cNvPr id="32" name="Dikdörtgen 31"/>
          <p:cNvSpPr/>
          <p:nvPr/>
        </p:nvSpPr>
        <p:spPr>
          <a:xfrm>
            <a:off x="7064211" y="4331681"/>
            <a:ext cx="770392" cy="79907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>
                <a:solidFill>
                  <a:schemeClr val="bg1"/>
                </a:solidFill>
                <a:latin typeface="ALFABET98" pitchFamily="2" charset="0"/>
              </a:rPr>
              <a:t> 15</a:t>
            </a:r>
            <a:endParaRPr lang="tr-TR" dirty="0">
              <a:solidFill>
                <a:schemeClr val="bg1"/>
              </a:solidFill>
              <a:latin typeface="ALFABET98" pitchFamily="2" charset="0"/>
            </a:endParaRPr>
          </a:p>
        </p:txBody>
      </p:sp>
      <p:sp>
        <p:nvSpPr>
          <p:cNvPr id="33" name="Dikdörtgen 32"/>
          <p:cNvSpPr/>
          <p:nvPr/>
        </p:nvSpPr>
        <p:spPr>
          <a:xfrm>
            <a:off x="4556822" y="4331680"/>
            <a:ext cx="792088" cy="79907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>
                <a:solidFill>
                  <a:schemeClr val="bg1"/>
                </a:solidFill>
                <a:latin typeface="ALFABET98" pitchFamily="2" charset="0"/>
              </a:rPr>
              <a:t> 12</a:t>
            </a:r>
            <a:endParaRPr lang="tr-TR" dirty="0">
              <a:solidFill>
                <a:schemeClr val="bg1"/>
              </a:solidFill>
              <a:latin typeface="ALFABET98" pitchFamily="2" charset="0"/>
            </a:endParaRPr>
          </a:p>
        </p:txBody>
      </p:sp>
      <p:sp>
        <p:nvSpPr>
          <p:cNvPr id="34" name="Dikdörtgen 33"/>
          <p:cNvSpPr/>
          <p:nvPr/>
        </p:nvSpPr>
        <p:spPr>
          <a:xfrm>
            <a:off x="3720377" y="4324802"/>
            <a:ext cx="792088" cy="813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>
                <a:solidFill>
                  <a:schemeClr val="bg1"/>
                </a:solidFill>
                <a:latin typeface="ALFABET98" pitchFamily="2" charset="0"/>
              </a:rPr>
              <a:t> 11</a:t>
            </a:r>
            <a:endParaRPr lang="tr-TR" dirty="0">
              <a:solidFill>
                <a:schemeClr val="bg1"/>
              </a:solidFill>
              <a:latin typeface="ALFABET98" pitchFamily="2" charset="0"/>
            </a:endParaRPr>
          </a:p>
        </p:txBody>
      </p:sp>
      <p:sp>
        <p:nvSpPr>
          <p:cNvPr id="35" name="Dikdörtgen 34"/>
          <p:cNvSpPr/>
          <p:nvPr/>
        </p:nvSpPr>
        <p:spPr>
          <a:xfrm>
            <a:off x="5392521" y="5171865"/>
            <a:ext cx="792088" cy="79907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>
                <a:solidFill>
                  <a:schemeClr val="bg1"/>
                </a:solidFill>
                <a:latin typeface="ALFABET98" pitchFamily="2" charset="0"/>
              </a:rPr>
              <a:t> 19</a:t>
            </a:r>
            <a:endParaRPr lang="tr-TR" dirty="0">
              <a:solidFill>
                <a:schemeClr val="bg1"/>
              </a:solidFill>
              <a:latin typeface="ALFABET98" pitchFamily="2" charset="0"/>
            </a:endParaRPr>
          </a:p>
        </p:txBody>
      </p:sp>
      <p:sp>
        <p:nvSpPr>
          <p:cNvPr id="36" name="Dikdörtgen 35"/>
          <p:cNvSpPr/>
          <p:nvPr/>
        </p:nvSpPr>
        <p:spPr>
          <a:xfrm>
            <a:off x="6227451" y="5177061"/>
            <a:ext cx="792088" cy="79387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>
                <a:solidFill>
                  <a:schemeClr val="bg1"/>
                </a:solidFill>
                <a:latin typeface="ALFABET98" pitchFamily="2" charset="0"/>
              </a:rPr>
              <a:t> 20</a:t>
            </a:r>
            <a:endParaRPr lang="tr-TR" dirty="0">
              <a:solidFill>
                <a:schemeClr val="bg1"/>
              </a:solidFill>
              <a:latin typeface="ALFABET98" pitchFamily="2" charset="0"/>
            </a:endParaRPr>
          </a:p>
        </p:txBody>
      </p:sp>
      <p:sp>
        <p:nvSpPr>
          <p:cNvPr id="37" name="Dikdörtgen 36"/>
          <p:cNvSpPr/>
          <p:nvPr/>
        </p:nvSpPr>
        <p:spPr>
          <a:xfrm>
            <a:off x="7063478" y="5177061"/>
            <a:ext cx="770392" cy="79387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>
                <a:solidFill>
                  <a:schemeClr val="bg1"/>
                </a:solidFill>
                <a:latin typeface="ALFABET98" pitchFamily="2" charset="0"/>
              </a:rPr>
              <a:t> 21</a:t>
            </a:r>
            <a:endParaRPr lang="tr-TR" dirty="0">
              <a:solidFill>
                <a:schemeClr val="bg1"/>
              </a:solidFill>
              <a:latin typeface="ALFABET98" pitchFamily="2" charset="0"/>
            </a:endParaRPr>
          </a:p>
        </p:txBody>
      </p:sp>
      <p:sp>
        <p:nvSpPr>
          <p:cNvPr id="38" name="Dikdörtgen 37"/>
          <p:cNvSpPr/>
          <p:nvPr/>
        </p:nvSpPr>
        <p:spPr>
          <a:xfrm>
            <a:off x="4556089" y="5177062"/>
            <a:ext cx="792088" cy="79387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>
                <a:solidFill>
                  <a:schemeClr val="bg1"/>
                </a:solidFill>
                <a:latin typeface="ALFABET98" pitchFamily="2" charset="0"/>
              </a:rPr>
              <a:t> 18</a:t>
            </a:r>
            <a:endParaRPr lang="tr-TR" dirty="0">
              <a:solidFill>
                <a:schemeClr val="bg1"/>
              </a:solidFill>
              <a:latin typeface="ALFABET98" pitchFamily="2" charset="0"/>
            </a:endParaRPr>
          </a:p>
        </p:txBody>
      </p:sp>
      <p:sp>
        <p:nvSpPr>
          <p:cNvPr id="39" name="Dikdörtgen 38"/>
          <p:cNvSpPr/>
          <p:nvPr/>
        </p:nvSpPr>
        <p:spPr>
          <a:xfrm>
            <a:off x="3719644" y="5177062"/>
            <a:ext cx="792088" cy="79387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>
                <a:solidFill>
                  <a:schemeClr val="bg1"/>
                </a:solidFill>
                <a:latin typeface="ALFABET98" pitchFamily="2" charset="0"/>
              </a:rPr>
              <a:t> 17</a:t>
            </a:r>
            <a:endParaRPr lang="tr-TR" dirty="0">
              <a:solidFill>
                <a:schemeClr val="bg1"/>
              </a:solidFill>
              <a:latin typeface="ALFABET98" pitchFamily="2" charset="0"/>
            </a:endParaRPr>
          </a:p>
        </p:txBody>
      </p:sp>
      <p:sp>
        <p:nvSpPr>
          <p:cNvPr id="40" name="Dikdörtgen 39"/>
          <p:cNvSpPr/>
          <p:nvPr/>
        </p:nvSpPr>
        <p:spPr>
          <a:xfrm>
            <a:off x="2896018" y="5177062"/>
            <a:ext cx="792088" cy="79387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>
                <a:solidFill>
                  <a:schemeClr val="bg1"/>
                </a:solidFill>
                <a:latin typeface="ALFABET98" pitchFamily="2" charset="0"/>
              </a:rPr>
              <a:t> 16</a:t>
            </a:r>
            <a:endParaRPr lang="tr-TR" dirty="0">
              <a:solidFill>
                <a:schemeClr val="bg1"/>
              </a:solidFill>
              <a:latin typeface="ALFABET98" pitchFamily="2" charset="0"/>
            </a:endParaRPr>
          </a:p>
        </p:txBody>
      </p:sp>
      <p:sp>
        <p:nvSpPr>
          <p:cNvPr id="41" name="Dikdörtgen 40"/>
          <p:cNvSpPr/>
          <p:nvPr/>
        </p:nvSpPr>
        <p:spPr>
          <a:xfrm>
            <a:off x="5392521" y="6021287"/>
            <a:ext cx="792088" cy="77573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>
                <a:solidFill>
                  <a:schemeClr val="bg1"/>
                </a:solidFill>
                <a:latin typeface="ALFABET98" pitchFamily="2" charset="0"/>
              </a:rPr>
              <a:t> 26</a:t>
            </a:r>
            <a:endParaRPr lang="tr-TR" dirty="0">
              <a:solidFill>
                <a:schemeClr val="bg1"/>
              </a:solidFill>
              <a:latin typeface="ALFABET98" pitchFamily="2" charset="0"/>
            </a:endParaRPr>
          </a:p>
        </p:txBody>
      </p:sp>
      <p:sp>
        <p:nvSpPr>
          <p:cNvPr id="42" name="Dikdörtgen 41"/>
          <p:cNvSpPr/>
          <p:nvPr/>
        </p:nvSpPr>
        <p:spPr>
          <a:xfrm>
            <a:off x="6227451" y="6021288"/>
            <a:ext cx="792088" cy="77573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>
                <a:solidFill>
                  <a:schemeClr val="bg1"/>
                </a:solidFill>
                <a:latin typeface="ALFABET98" pitchFamily="2" charset="0"/>
              </a:rPr>
              <a:t> 27</a:t>
            </a:r>
            <a:endParaRPr lang="tr-TR" dirty="0">
              <a:solidFill>
                <a:schemeClr val="bg1"/>
              </a:solidFill>
              <a:latin typeface="ALFABET98" pitchFamily="2" charset="0"/>
            </a:endParaRPr>
          </a:p>
        </p:txBody>
      </p:sp>
      <p:sp>
        <p:nvSpPr>
          <p:cNvPr id="43" name="Dikdörtgen 42"/>
          <p:cNvSpPr/>
          <p:nvPr/>
        </p:nvSpPr>
        <p:spPr>
          <a:xfrm>
            <a:off x="7063478" y="6021288"/>
            <a:ext cx="770392" cy="77573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>
                <a:solidFill>
                  <a:schemeClr val="bg1"/>
                </a:solidFill>
                <a:latin typeface="ALFABET98" pitchFamily="2" charset="0"/>
              </a:rPr>
              <a:t> 28</a:t>
            </a:r>
            <a:endParaRPr lang="tr-TR" dirty="0">
              <a:solidFill>
                <a:schemeClr val="bg1"/>
              </a:solidFill>
              <a:latin typeface="ALFABET98" pitchFamily="2" charset="0"/>
            </a:endParaRPr>
          </a:p>
        </p:txBody>
      </p:sp>
      <p:sp>
        <p:nvSpPr>
          <p:cNvPr id="44" name="Dikdörtgen 43"/>
          <p:cNvSpPr/>
          <p:nvPr/>
        </p:nvSpPr>
        <p:spPr>
          <a:xfrm>
            <a:off x="4556089" y="6021287"/>
            <a:ext cx="792088" cy="76120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>
                <a:solidFill>
                  <a:schemeClr val="bg1"/>
                </a:solidFill>
                <a:latin typeface="ALFABET98" pitchFamily="2" charset="0"/>
              </a:rPr>
              <a:t> 25</a:t>
            </a:r>
            <a:endParaRPr lang="tr-TR" dirty="0">
              <a:solidFill>
                <a:schemeClr val="bg1"/>
              </a:solidFill>
              <a:latin typeface="ALFABET98" pitchFamily="2" charset="0"/>
            </a:endParaRPr>
          </a:p>
        </p:txBody>
      </p:sp>
      <p:sp>
        <p:nvSpPr>
          <p:cNvPr id="45" name="Dikdörtgen 44"/>
          <p:cNvSpPr/>
          <p:nvPr/>
        </p:nvSpPr>
        <p:spPr>
          <a:xfrm>
            <a:off x="3720376" y="6021286"/>
            <a:ext cx="791355" cy="76885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>
                <a:solidFill>
                  <a:schemeClr val="bg1"/>
                </a:solidFill>
                <a:latin typeface="ALFABET98" pitchFamily="2" charset="0"/>
              </a:rPr>
              <a:t> 24</a:t>
            </a:r>
            <a:endParaRPr lang="tr-TR" dirty="0">
              <a:solidFill>
                <a:schemeClr val="bg1"/>
              </a:solidFill>
              <a:latin typeface="ALFABET98" pitchFamily="2" charset="0"/>
            </a:endParaRPr>
          </a:p>
        </p:txBody>
      </p:sp>
      <p:sp>
        <p:nvSpPr>
          <p:cNvPr id="46" name="Dikdörtgen 45"/>
          <p:cNvSpPr/>
          <p:nvPr/>
        </p:nvSpPr>
        <p:spPr>
          <a:xfrm>
            <a:off x="2896018" y="6021288"/>
            <a:ext cx="792088" cy="7809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>
                <a:solidFill>
                  <a:schemeClr val="bg1"/>
                </a:solidFill>
                <a:latin typeface="ALFABET98" pitchFamily="2" charset="0"/>
              </a:rPr>
              <a:t> 23</a:t>
            </a:r>
            <a:endParaRPr lang="tr-TR" dirty="0">
              <a:solidFill>
                <a:schemeClr val="bg1"/>
              </a:solidFill>
              <a:latin typeface="ALFABET98" pitchFamily="2" charset="0"/>
            </a:endParaRPr>
          </a:p>
        </p:txBody>
      </p:sp>
      <p:sp>
        <p:nvSpPr>
          <p:cNvPr id="47" name="Dikdörtgen 46"/>
          <p:cNvSpPr/>
          <p:nvPr/>
        </p:nvSpPr>
        <p:spPr>
          <a:xfrm>
            <a:off x="2046297" y="6021286"/>
            <a:ext cx="819218" cy="78297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>
                <a:solidFill>
                  <a:schemeClr val="bg1"/>
                </a:solidFill>
                <a:latin typeface="ALFABET98" pitchFamily="2" charset="0"/>
              </a:rPr>
              <a:t> 22</a:t>
            </a:r>
            <a:endParaRPr lang="tr-TR" dirty="0">
              <a:solidFill>
                <a:schemeClr val="bg1"/>
              </a:solidFill>
              <a:latin typeface="ALFABET98" pitchFamily="2" charset="0"/>
            </a:endParaRPr>
          </a:p>
        </p:txBody>
      </p:sp>
      <p:sp>
        <p:nvSpPr>
          <p:cNvPr id="48" name="Dik Üçgen 47"/>
          <p:cNvSpPr/>
          <p:nvPr/>
        </p:nvSpPr>
        <p:spPr>
          <a:xfrm flipH="1">
            <a:off x="6228184" y="995573"/>
            <a:ext cx="813986" cy="806228"/>
          </a:xfrm>
          <a:prstGeom prst="rt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400" u="sng" dirty="0">
                <a:solidFill>
                  <a:schemeClr val="bg1"/>
                </a:solidFill>
              </a:rPr>
              <a:t>1</a:t>
            </a:r>
          </a:p>
          <a:p>
            <a:pPr algn="ctr"/>
            <a:r>
              <a:rPr lang="tr-TR" sz="1400" dirty="0">
                <a:solidFill>
                  <a:schemeClr val="bg1"/>
                </a:solidFill>
              </a:rPr>
              <a:t>2</a:t>
            </a:r>
          </a:p>
        </p:txBody>
      </p:sp>
      <p:sp>
        <p:nvSpPr>
          <p:cNvPr id="49" name="Dik Üçgen 48"/>
          <p:cNvSpPr/>
          <p:nvPr/>
        </p:nvSpPr>
        <p:spPr>
          <a:xfrm flipH="1">
            <a:off x="7064209" y="172689"/>
            <a:ext cx="777107" cy="806228"/>
          </a:xfrm>
          <a:prstGeom prst="rt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400" u="sng" dirty="0" smtClean="0">
                <a:solidFill>
                  <a:schemeClr val="bg1"/>
                </a:solidFill>
              </a:rPr>
              <a:t>1</a:t>
            </a:r>
          </a:p>
          <a:p>
            <a:pPr algn="ctr"/>
            <a:r>
              <a:rPr lang="tr-TR" sz="1400" dirty="0">
                <a:solidFill>
                  <a:schemeClr val="bg1"/>
                </a:solidFill>
              </a:rPr>
              <a:t>2</a:t>
            </a:r>
          </a:p>
        </p:txBody>
      </p:sp>
      <p:sp>
        <p:nvSpPr>
          <p:cNvPr id="50" name="Dik Üçgen 49"/>
          <p:cNvSpPr/>
          <p:nvPr/>
        </p:nvSpPr>
        <p:spPr>
          <a:xfrm flipH="1">
            <a:off x="5398859" y="1822219"/>
            <a:ext cx="813986" cy="806228"/>
          </a:xfrm>
          <a:prstGeom prst="rt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400" u="sng" dirty="0">
                <a:solidFill>
                  <a:schemeClr val="bg1"/>
                </a:solidFill>
              </a:rPr>
              <a:t>1</a:t>
            </a:r>
          </a:p>
          <a:p>
            <a:pPr algn="ctr"/>
            <a:r>
              <a:rPr lang="tr-TR" sz="1400" dirty="0">
                <a:solidFill>
                  <a:schemeClr val="bg1"/>
                </a:solidFill>
              </a:rPr>
              <a:t>2</a:t>
            </a:r>
          </a:p>
        </p:txBody>
      </p:sp>
      <p:sp>
        <p:nvSpPr>
          <p:cNvPr id="51" name="Dik Üçgen 50"/>
          <p:cNvSpPr/>
          <p:nvPr/>
        </p:nvSpPr>
        <p:spPr>
          <a:xfrm flipH="1">
            <a:off x="4573649" y="2658664"/>
            <a:ext cx="813986" cy="806228"/>
          </a:xfrm>
          <a:prstGeom prst="rt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400" u="sng" dirty="0">
                <a:solidFill>
                  <a:schemeClr val="bg1"/>
                </a:solidFill>
              </a:rPr>
              <a:t>1</a:t>
            </a:r>
          </a:p>
          <a:p>
            <a:pPr algn="ctr"/>
            <a:r>
              <a:rPr lang="tr-TR" sz="1400" dirty="0">
                <a:solidFill>
                  <a:schemeClr val="bg1"/>
                </a:solidFill>
              </a:rPr>
              <a:t>2</a:t>
            </a:r>
          </a:p>
        </p:txBody>
      </p:sp>
      <p:sp>
        <p:nvSpPr>
          <p:cNvPr id="52" name="Dik Üçgen 51"/>
          <p:cNvSpPr/>
          <p:nvPr/>
        </p:nvSpPr>
        <p:spPr>
          <a:xfrm flipH="1">
            <a:off x="3729575" y="3497429"/>
            <a:ext cx="813986" cy="806228"/>
          </a:xfrm>
          <a:prstGeom prst="rt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400" u="sng" dirty="0">
                <a:solidFill>
                  <a:schemeClr val="bg1"/>
                </a:solidFill>
              </a:rPr>
              <a:t>1</a:t>
            </a:r>
          </a:p>
          <a:p>
            <a:pPr algn="ctr"/>
            <a:r>
              <a:rPr lang="tr-TR" sz="1400" dirty="0">
                <a:solidFill>
                  <a:schemeClr val="bg1"/>
                </a:solidFill>
              </a:rPr>
              <a:t>2</a:t>
            </a:r>
          </a:p>
        </p:txBody>
      </p:sp>
      <p:sp>
        <p:nvSpPr>
          <p:cNvPr id="53" name="Dik Üçgen 52"/>
          <p:cNvSpPr/>
          <p:nvPr/>
        </p:nvSpPr>
        <p:spPr>
          <a:xfrm flipH="1">
            <a:off x="2905658" y="4331680"/>
            <a:ext cx="813986" cy="806228"/>
          </a:xfrm>
          <a:prstGeom prst="rt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400" u="sng" dirty="0">
                <a:solidFill>
                  <a:schemeClr val="bg1"/>
                </a:solidFill>
              </a:rPr>
              <a:t>1</a:t>
            </a:r>
          </a:p>
          <a:p>
            <a:pPr algn="ctr"/>
            <a:r>
              <a:rPr lang="tr-TR" sz="1400" dirty="0">
                <a:solidFill>
                  <a:schemeClr val="bg1"/>
                </a:solidFill>
              </a:rPr>
              <a:t>2</a:t>
            </a:r>
          </a:p>
        </p:txBody>
      </p:sp>
      <p:sp>
        <p:nvSpPr>
          <p:cNvPr id="54" name="Dik Üçgen 53"/>
          <p:cNvSpPr/>
          <p:nvPr/>
        </p:nvSpPr>
        <p:spPr>
          <a:xfrm flipH="1">
            <a:off x="2051529" y="5191985"/>
            <a:ext cx="813986" cy="806228"/>
          </a:xfrm>
          <a:prstGeom prst="rt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400" u="sng" dirty="0">
                <a:solidFill>
                  <a:schemeClr val="bg1"/>
                </a:solidFill>
              </a:rPr>
              <a:t>1</a:t>
            </a:r>
          </a:p>
          <a:p>
            <a:pPr algn="ctr"/>
            <a:r>
              <a:rPr lang="tr-TR" sz="1400" dirty="0">
                <a:solidFill>
                  <a:schemeClr val="bg1"/>
                </a:solidFill>
              </a:rPr>
              <a:t>2</a:t>
            </a:r>
          </a:p>
        </p:txBody>
      </p:sp>
      <p:sp>
        <p:nvSpPr>
          <p:cNvPr id="55" name="Dik Üçgen 54"/>
          <p:cNvSpPr/>
          <p:nvPr/>
        </p:nvSpPr>
        <p:spPr>
          <a:xfrm flipH="1">
            <a:off x="1218796" y="6006457"/>
            <a:ext cx="813986" cy="806228"/>
          </a:xfrm>
          <a:prstGeom prst="rt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400" u="sng" dirty="0">
                <a:solidFill>
                  <a:schemeClr val="bg1"/>
                </a:solidFill>
              </a:rPr>
              <a:t>1</a:t>
            </a:r>
          </a:p>
          <a:p>
            <a:pPr algn="ctr"/>
            <a:r>
              <a:rPr lang="tr-TR" sz="1400" dirty="0">
                <a:solidFill>
                  <a:schemeClr val="bg1"/>
                </a:solidFill>
              </a:rPr>
              <a:t>2</a:t>
            </a:r>
          </a:p>
        </p:txBody>
      </p:sp>
      <p:sp>
        <p:nvSpPr>
          <p:cNvPr id="3" name="Dik Üçgen 2"/>
          <p:cNvSpPr/>
          <p:nvPr/>
        </p:nvSpPr>
        <p:spPr>
          <a:xfrm rot="5400000">
            <a:off x="1178458" y="27298"/>
            <a:ext cx="6790381" cy="6802681"/>
          </a:xfrm>
          <a:prstGeom prst="rtTriangle">
            <a:avLst/>
          </a:prstGeom>
          <a:solidFill>
            <a:schemeClr val="bg2"/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Dikdörtgen 4"/>
          <p:cNvSpPr/>
          <p:nvPr/>
        </p:nvSpPr>
        <p:spPr>
          <a:xfrm>
            <a:off x="1131856" y="36486"/>
            <a:ext cx="3820277" cy="258532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ÜÇGENİN </a:t>
            </a:r>
          </a:p>
          <a:p>
            <a:pPr algn="ctr"/>
            <a:r>
              <a:rPr lang="tr-TR" sz="54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ALANI</a:t>
            </a:r>
          </a:p>
          <a:p>
            <a:pPr algn="ctr"/>
            <a:r>
              <a:rPr lang="tr-TR" sz="54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 BULALIM</a:t>
            </a:r>
            <a:endParaRPr lang="tr-TR" sz="54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xmlns="" val="14608886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9941"/>
    </mc:Choice>
    <mc:Fallback>
      <p:transition spd="slow" advTm="994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2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2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2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4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9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4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9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4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9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4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9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4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9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4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9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4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9" dur="2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94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99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4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9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4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9" dur="2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4" dur="2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9" dur="2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4" dur="2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9" dur="2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4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9" dur="2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4" dur="2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9" dur="2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0" fill="hold">
                      <p:stCondLst>
                        <p:cond delay="indefinite"/>
                      </p:stCondLst>
                      <p:childTnLst>
                        <p:par>
                          <p:cTn id="161" fill="hold">
                            <p:stCondLst>
                              <p:cond delay="0"/>
                            </p:stCondLst>
                            <p:childTnLst>
                              <p:par>
                                <p:cTn id="16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4" dur="2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9" dur="2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0" fill="hold">
                      <p:stCondLst>
                        <p:cond delay="indefinite"/>
                      </p:stCondLst>
                      <p:childTnLst>
                        <p:par>
                          <p:cTn id="171" fill="hold">
                            <p:stCondLst>
                              <p:cond delay="0"/>
                            </p:stCondLst>
                            <p:childTnLst>
                              <p:par>
                                <p:cTn id="17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4" dur="2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5" fill="hold">
                      <p:stCondLst>
                        <p:cond delay="indefinite"/>
                      </p:stCondLst>
                      <p:childTnLst>
                        <p:par>
                          <p:cTn id="176" fill="hold">
                            <p:stCondLst>
                              <p:cond delay="0"/>
                            </p:stCondLst>
                            <p:childTnLst>
                              <p:par>
                                <p:cTn id="17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9" dur="2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0" fill="hold">
                      <p:stCondLst>
                        <p:cond delay="indefinite"/>
                      </p:stCondLst>
                      <p:childTnLst>
                        <p:par>
                          <p:cTn id="181" fill="hold">
                            <p:stCondLst>
                              <p:cond delay="0"/>
                            </p:stCondLst>
                            <p:childTnLst>
                              <p:par>
                                <p:cTn id="18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4" dur="2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5" fill="hold">
                      <p:stCondLst>
                        <p:cond delay="indefinite"/>
                      </p:stCondLst>
                      <p:childTnLst>
                        <p:par>
                          <p:cTn id="186" fill="hold">
                            <p:stCondLst>
                              <p:cond delay="0"/>
                            </p:stCondLst>
                            <p:childTnLst>
                              <p:par>
                                <p:cTn id="18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9" dur="2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54" grpId="0" animBg="1"/>
      <p:bldP spid="55" grpId="0" animBg="1"/>
      <p:bldP spid="5" grpId="0"/>
    </p:bld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/>
          <p:cNvSpPr txBox="1"/>
          <p:nvPr/>
        </p:nvSpPr>
        <p:spPr>
          <a:xfrm>
            <a:off x="1933065" y="1807042"/>
            <a:ext cx="322649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dirty="0" smtClean="0"/>
              <a:t> 28 tam kare</a:t>
            </a:r>
          </a:p>
          <a:p>
            <a:endParaRPr lang="tr-TR" sz="3600" dirty="0"/>
          </a:p>
        </p:txBody>
      </p:sp>
      <p:sp>
        <p:nvSpPr>
          <p:cNvPr id="3" name="Metin kutusu 2"/>
          <p:cNvSpPr txBox="1"/>
          <p:nvPr/>
        </p:nvSpPr>
        <p:spPr>
          <a:xfrm>
            <a:off x="2195736" y="908720"/>
            <a:ext cx="3451586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4000" dirty="0" smtClean="0">
                <a:solidFill>
                  <a:srgbClr val="FF0000"/>
                </a:solidFill>
              </a:rPr>
              <a:t>Üçgenin alanı:</a:t>
            </a:r>
          </a:p>
          <a:p>
            <a:endParaRPr lang="tr-TR" sz="4000" dirty="0"/>
          </a:p>
        </p:txBody>
      </p:sp>
      <p:sp>
        <p:nvSpPr>
          <p:cNvPr id="4" name="Metin kutusu 3"/>
          <p:cNvSpPr txBox="1"/>
          <p:nvPr/>
        </p:nvSpPr>
        <p:spPr>
          <a:xfrm>
            <a:off x="1957770" y="2780928"/>
            <a:ext cx="5516254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3600" dirty="0" smtClean="0"/>
              <a:t> 8 yarım  kare =4 tam kare</a:t>
            </a:r>
          </a:p>
          <a:p>
            <a:endParaRPr lang="tr-TR" sz="3600" dirty="0"/>
          </a:p>
        </p:txBody>
      </p:sp>
      <p:sp>
        <p:nvSpPr>
          <p:cNvPr id="5" name="Metin kutusu 4"/>
          <p:cNvSpPr txBox="1"/>
          <p:nvPr/>
        </p:nvSpPr>
        <p:spPr>
          <a:xfrm>
            <a:off x="1691680" y="3759933"/>
            <a:ext cx="497123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3600" dirty="0" smtClean="0"/>
              <a:t> Toplam 32 tam karedir</a:t>
            </a:r>
          </a:p>
          <a:p>
            <a:endParaRPr lang="tr-TR" sz="3600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xmlns="" val="12280305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10630"/>
    </mc:Choice>
    <mc:Fallback>
      <p:transition spd="slow" advTm="1063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</p:bld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71600" y="1508359"/>
            <a:ext cx="6768752" cy="4430982"/>
          </a:xfrm>
          <a:prstGeom prst="rect">
            <a:avLst/>
          </a:prstGeom>
        </p:spPr>
      </p:pic>
      <p:sp>
        <p:nvSpPr>
          <p:cNvPr id="10" name="Metin kutusu 9"/>
          <p:cNvSpPr txBox="1"/>
          <p:nvPr/>
        </p:nvSpPr>
        <p:spPr>
          <a:xfrm>
            <a:off x="1132978" y="755412"/>
            <a:ext cx="644599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err="1" smtClean="0"/>
              <a:t>Servan</a:t>
            </a:r>
            <a:r>
              <a:rPr lang="tr-TR" dirty="0" smtClean="0"/>
              <a:t> bey tarlasının bir kısmına biber ,bir kısmına domates, </a:t>
            </a:r>
          </a:p>
          <a:p>
            <a:r>
              <a:rPr lang="tr-TR" dirty="0" smtClean="0"/>
              <a:t> kalan kısmına da fasulye </a:t>
            </a:r>
            <a:r>
              <a:rPr lang="tr-TR" dirty="0" err="1" smtClean="0"/>
              <a:t>ekmiştir.Sebzelerin</a:t>
            </a:r>
            <a:r>
              <a:rPr lang="tr-TR" dirty="0" smtClean="0"/>
              <a:t> alanını bulalım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9673249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10140"/>
    </mc:Choice>
    <mc:Fallback>
      <p:transition spd="slow" advTm="10140"/>
    </mc:Fallback>
  </mc:AlternateContent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71600" y="1508359"/>
            <a:ext cx="6768752" cy="4430982"/>
          </a:xfrm>
          <a:prstGeom prst="rect">
            <a:avLst/>
          </a:prstGeom>
        </p:spPr>
      </p:pic>
      <p:sp>
        <p:nvSpPr>
          <p:cNvPr id="5" name="Sol Ayraç 4"/>
          <p:cNvSpPr/>
          <p:nvPr/>
        </p:nvSpPr>
        <p:spPr>
          <a:xfrm rot="10800000" flipH="1">
            <a:off x="557706" y="1508358"/>
            <a:ext cx="360042" cy="1920640"/>
          </a:xfrm>
          <a:prstGeom prst="leftBrace">
            <a:avLst/>
          </a:prstGeom>
          <a:ln>
            <a:solidFill>
              <a:srgbClr val="FFFF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Sol Ayraç 5"/>
          <p:cNvSpPr/>
          <p:nvPr/>
        </p:nvSpPr>
        <p:spPr>
          <a:xfrm rot="10800000" flipH="1">
            <a:off x="603347" y="3428997"/>
            <a:ext cx="360042" cy="2510343"/>
          </a:xfrm>
          <a:prstGeom prst="leftBrace">
            <a:avLst/>
          </a:prstGeom>
          <a:ln>
            <a:solidFill>
              <a:srgbClr val="FFFF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Sol Ayraç 6"/>
          <p:cNvSpPr/>
          <p:nvPr/>
        </p:nvSpPr>
        <p:spPr>
          <a:xfrm rot="16200000" flipH="1">
            <a:off x="3152086" y="-1046430"/>
            <a:ext cx="259769" cy="4608513"/>
          </a:xfrm>
          <a:prstGeom prst="leftBrace">
            <a:avLst/>
          </a:prstGeom>
          <a:ln>
            <a:solidFill>
              <a:srgbClr val="FFFF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Sol Ayraç 7"/>
          <p:cNvSpPr/>
          <p:nvPr/>
        </p:nvSpPr>
        <p:spPr>
          <a:xfrm rot="16200000" flipH="1">
            <a:off x="6581012" y="249715"/>
            <a:ext cx="259769" cy="2016224"/>
          </a:xfrm>
          <a:prstGeom prst="leftBrace">
            <a:avLst/>
          </a:prstGeom>
          <a:ln>
            <a:solidFill>
              <a:srgbClr val="FFFF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Sol Ayraç 8"/>
          <p:cNvSpPr/>
          <p:nvPr/>
        </p:nvSpPr>
        <p:spPr>
          <a:xfrm rot="10800000">
            <a:off x="7740352" y="1452688"/>
            <a:ext cx="576064" cy="4430981"/>
          </a:xfrm>
          <a:prstGeom prst="leftBrace">
            <a:avLst>
              <a:gd name="adj1" fmla="val 0"/>
              <a:gd name="adj2" fmla="val 50000"/>
            </a:avLst>
          </a:prstGeom>
          <a:ln>
            <a:solidFill>
              <a:srgbClr val="FFFF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" name="Metin kutusu 1"/>
          <p:cNvSpPr txBox="1"/>
          <p:nvPr/>
        </p:nvSpPr>
        <p:spPr>
          <a:xfrm>
            <a:off x="2833902" y="2284012"/>
            <a:ext cx="9204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>
                <a:solidFill>
                  <a:srgbClr val="FFFF00"/>
                </a:solidFill>
              </a:rPr>
              <a:t>fasulye</a:t>
            </a:r>
            <a:endParaRPr lang="tr-TR" dirty="0">
              <a:solidFill>
                <a:srgbClr val="FFFF00"/>
              </a:solidFill>
            </a:endParaRPr>
          </a:p>
        </p:txBody>
      </p:sp>
      <p:sp>
        <p:nvSpPr>
          <p:cNvPr id="10" name="Metin kutusu 9"/>
          <p:cNvSpPr txBox="1"/>
          <p:nvPr/>
        </p:nvSpPr>
        <p:spPr>
          <a:xfrm>
            <a:off x="3013366" y="4314836"/>
            <a:ext cx="7104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>
                <a:solidFill>
                  <a:srgbClr val="FFFF00"/>
                </a:solidFill>
              </a:rPr>
              <a:t>biber</a:t>
            </a:r>
            <a:endParaRPr lang="tr-TR" dirty="0">
              <a:solidFill>
                <a:srgbClr val="FFFF00"/>
              </a:solidFill>
            </a:endParaRPr>
          </a:p>
        </p:txBody>
      </p:sp>
      <p:sp>
        <p:nvSpPr>
          <p:cNvPr id="11" name="Metin kutusu 10"/>
          <p:cNvSpPr txBox="1"/>
          <p:nvPr/>
        </p:nvSpPr>
        <p:spPr>
          <a:xfrm>
            <a:off x="6250673" y="3244331"/>
            <a:ext cx="10550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>
                <a:solidFill>
                  <a:srgbClr val="FFFF00"/>
                </a:solidFill>
              </a:rPr>
              <a:t>domates</a:t>
            </a:r>
            <a:endParaRPr lang="tr-TR" dirty="0">
              <a:solidFill>
                <a:srgbClr val="FFFF00"/>
              </a:solidFill>
            </a:endParaRPr>
          </a:p>
        </p:txBody>
      </p:sp>
      <p:sp>
        <p:nvSpPr>
          <p:cNvPr id="3" name="Metin kutusu 2"/>
          <p:cNvSpPr txBox="1"/>
          <p:nvPr/>
        </p:nvSpPr>
        <p:spPr>
          <a:xfrm>
            <a:off x="2833902" y="758609"/>
            <a:ext cx="79220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/>
              <a:t>170 m</a:t>
            </a:r>
            <a:endParaRPr lang="tr-TR" dirty="0"/>
          </a:p>
        </p:txBody>
      </p:sp>
      <p:sp>
        <p:nvSpPr>
          <p:cNvPr id="12" name="Metin kutusu 11"/>
          <p:cNvSpPr txBox="1"/>
          <p:nvPr/>
        </p:nvSpPr>
        <p:spPr>
          <a:xfrm>
            <a:off x="6314793" y="758610"/>
            <a:ext cx="6767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/>
              <a:t>80 m</a:t>
            </a:r>
            <a:endParaRPr lang="tr-TR" dirty="0"/>
          </a:p>
        </p:txBody>
      </p:sp>
      <p:sp>
        <p:nvSpPr>
          <p:cNvPr id="13" name="Metin kutusu 12"/>
          <p:cNvSpPr txBox="1"/>
          <p:nvPr/>
        </p:nvSpPr>
        <p:spPr>
          <a:xfrm>
            <a:off x="38397" y="1931638"/>
            <a:ext cx="519309" cy="1430905"/>
          </a:xfrm>
          <a:prstGeom prst="rect">
            <a:avLst/>
          </a:prstGeom>
          <a:noFill/>
        </p:spPr>
        <p:txBody>
          <a:bodyPr vert="wordArtVert" wrap="none" rtlCol="0">
            <a:spAutoFit/>
          </a:bodyPr>
          <a:lstStyle/>
          <a:p>
            <a:r>
              <a:rPr lang="tr-TR" dirty="0" smtClean="0"/>
              <a:t>75m </a:t>
            </a:r>
            <a:endParaRPr lang="tr-TR" dirty="0"/>
          </a:p>
        </p:txBody>
      </p:sp>
      <p:sp>
        <p:nvSpPr>
          <p:cNvPr id="14" name="Metin kutusu 13"/>
          <p:cNvSpPr txBox="1"/>
          <p:nvPr/>
        </p:nvSpPr>
        <p:spPr>
          <a:xfrm>
            <a:off x="187671" y="3757340"/>
            <a:ext cx="519309" cy="1430905"/>
          </a:xfrm>
          <a:prstGeom prst="rect">
            <a:avLst/>
          </a:prstGeom>
          <a:noFill/>
        </p:spPr>
        <p:txBody>
          <a:bodyPr vert="wordArtVert" wrap="none" rtlCol="0">
            <a:spAutoFit/>
          </a:bodyPr>
          <a:lstStyle/>
          <a:p>
            <a:r>
              <a:rPr lang="tr-TR" dirty="0" smtClean="0"/>
              <a:t>90m </a:t>
            </a:r>
            <a:endParaRPr lang="tr-TR" dirty="0"/>
          </a:p>
        </p:txBody>
      </p:sp>
      <p:sp>
        <p:nvSpPr>
          <p:cNvPr id="15" name="Metin kutusu 14"/>
          <p:cNvSpPr txBox="1"/>
          <p:nvPr/>
        </p:nvSpPr>
        <p:spPr>
          <a:xfrm>
            <a:off x="2985022" y="6309320"/>
            <a:ext cx="79220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/>
              <a:t>170 m</a:t>
            </a:r>
            <a:endParaRPr lang="tr-TR" dirty="0"/>
          </a:p>
        </p:txBody>
      </p:sp>
      <p:sp>
        <p:nvSpPr>
          <p:cNvPr id="16" name="Sol Ayraç 15"/>
          <p:cNvSpPr/>
          <p:nvPr/>
        </p:nvSpPr>
        <p:spPr>
          <a:xfrm rot="16200000">
            <a:off x="3265197" y="3819394"/>
            <a:ext cx="266662" cy="4608513"/>
          </a:xfrm>
          <a:prstGeom prst="leftBrace">
            <a:avLst/>
          </a:prstGeom>
          <a:ln>
            <a:solidFill>
              <a:srgbClr val="FFFF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7" name="Sol Ayraç 16"/>
          <p:cNvSpPr/>
          <p:nvPr/>
        </p:nvSpPr>
        <p:spPr>
          <a:xfrm rot="16200000">
            <a:off x="6656506" y="5115538"/>
            <a:ext cx="243430" cy="2016224"/>
          </a:xfrm>
          <a:prstGeom prst="leftBrace">
            <a:avLst/>
          </a:prstGeom>
          <a:ln>
            <a:solidFill>
              <a:srgbClr val="FFFF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8" name="Metin kutusu 17"/>
          <p:cNvSpPr txBox="1"/>
          <p:nvPr/>
        </p:nvSpPr>
        <p:spPr>
          <a:xfrm>
            <a:off x="6628982" y="6309320"/>
            <a:ext cx="6767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/>
              <a:t>80 m</a:t>
            </a:r>
            <a:endParaRPr lang="tr-TR" dirty="0"/>
          </a:p>
        </p:txBody>
      </p:sp>
      <p:sp>
        <p:nvSpPr>
          <p:cNvPr id="19" name="Metin kutusu 18"/>
          <p:cNvSpPr txBox="1"/>
          <p:nvPr/>
        </p:nvSpPr>
        <p:spPr>
          <a:xfrm>
            <a:off x="8460432" y="2898210"/>
            <a:ext cx="519309" cy="1765548"/>
          </a:xfrm>
          <a:prstGeom prst="rect">
            <a:avLst/>
          </a:prstGeom>
          <a:noFill/>
        </p:spPr>
        <p:txBody>
          <a:bodyPr vert="wordArtVert" wrap="none" rtlCol="0">
            <a:spAutoFit/>
          </a:bodyPr>
          <a:lstStyle/>
          <a:p>
            <a:r>
              <a:rPr lang="tr-TR" dirty="0" smtClean="0"/>
              <a:t>165m 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42665338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4279"/>
    </mc:Choice>
    <mc:Fallback>
      <p:transition spd="slow" advTm="427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6" grpId="0" animBg="1"/>
      <p:bldP spid="17" grpId="0" animBg="1"/>
    </p:bld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880425" y="2446559"/>
            <a:ext cx="4608513" cy="1986601"/>
          </a:xfrm>
        </p:spPr>
      </p:pic>
      <p:sp>
        <p:nvSpPr>
          <p:cNvPr id="5" name="Sol Ayraç 4"/>
          <p:cNvSpPr/>
          <p:nvPr/>
        </p:nvSpPr>
        <p:spPr>
          <a:xfrm rot="10800000" flipH="1">
            <a:off x="1487598" y="2444105"/>
            <a:ext cx="360042" cy="1920640"/>
          </a:xfrm>
          <a:prstGeom prst="leftBrace">
            <a:avLst/>
          </a:prstGeom>
          <a:ln>
            <a:solidFill>
              <a:srgbClr val="FFFF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Metin kutusu 5"/>
          <p:cNvSpPr txBox="1"/>
          <p:nvPr/>
        </p:nvSpPr>
        <p:spPr>
          <a:xfrm>
            <a:off x="3763794" y="3219759"/>
            <a:ext cx="9204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>
                <a:solidFill>
                  <a:srgbClr val="FFFF00"/>
                </a:solidFill>
              </a:rPr>
              <a:t>fasulye</a:t>
            </a:r>
            <a:endParaRPr lang="tr-TR" dirty="0">
              <a:solidFill>
                <a:srgbClr val="FFFF00"/>
              </a:solidFill>
            </a:endParaRPr>
          </a:p>
        </p:txBody>
      </p:sp>
      <p:sp>
        <p:nvSpPr>
          <p:cNvPr id="7" name="Metin kutusu 6"/>
          <p:cNvSpPr txBox="1"/>
          <p:nvPr/>
        </p:nvSpPr>
        <p:spPr>
          <a:xfrm>
            <a:off x="3827912" y="1460211"/>
            <a:ext cx="79220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/>
              <a:t>170 m</a:t>
            </a:r>
            <a:endParaRPr lang="tr-TR" dirty="0"/>
          </a:p>
        </p:txBody>
      </p:sp>
      <p:sp>
        <p:nvSpPr>
          <p:cNvPr id="8" name="Metin kutusu 7"/>
          <p:cNvSpPr txBox="1"/>
          <p:nvPr/>
        </p:nvSpPr>
        <p:spPr>
          <a:xfrm>
            <a:off x="968289" y="2867385"/>
            <a:ext cx="519309" cy="1430905"/>
          </a:xfrm>
          <a:prstGeom prst="rect">
            <a:avLst/>
          </a:prstGeom>
          <a:noFill/>
        </p:spPr>
        <p:txBody>
          <a:bodyPr vert="wordArtVert" wrap="none" rtlCol="0">
            <a:spAutoFit/>
          </a:bodyPr>
          <a:lstStyle/>
          <a:p>
            <a:r>
              <a:rPr lang="tr-TR" dirty="0" smtClean="0"/>
              <a:t>75m </a:t>
            </a:r>
            <a:endParaRPr lang="tr-TR" dirty="0"/>
          </a:p>
        </p:txBody>
      </p:sp>
      <p:sp>
        <p:nvSpPr>
          <p:cNvPr id="9" name="Sol Ayraç 8"/>
          <p:cNvSpPr/>
          <p:nvPr/>
        </p:nvSpPr>
        <p:spPr>
          <a:xfrm rot="16200000" flipH="1">
            <a:off x="4094131" y="-164021"/>
            <a:ext cx="259769" cy="4608513"/>
          </a:xfrm>
          <a:prstGeom prst="leftBrace">
            <a:avLst/>
          </a:prstGeom>
          <a:ln>
            <a:solidFill>
              <a:srgbClr val="FFFF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0" name="Metin kutusu 9"/>
          <p:cNvSpPr txBox="1"/>
          <p:nvPr/>
        </p:nvSpPr>
        <p:spPr>
          <a:xfrm>
            <a:off x="1667618" y="5044513"/>
            <a:ext cx="56637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/>
              <a:t>Uzun kenar x kısa kenar= 170 x 75 =12750  metre kare</a:t>
            </a:r>
            <a:endParaRPr lang="tr-TR" dirty="0"/>
          </a:p>
        </p:txBody>
      </p:sp>
      <p:sp>
        <p:nvSpPr>
          <p:cNvPr id="12" name="Metin kutusu 11"/>
          <p:cNvSpPr txBox="1"/>
          <p:nvPr/>
        </p:nvSpPr>
        <p:spPr>
          <a:xfrm>
            <a:off x="3059832" y="980728"/>
            <a:ext cx="28729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/>
              <a:t>FASULYE EKİLEN KISIM</a:t>
            </a:r>
            <a:endParaRPr lang="tr-TR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xmlns="" val="17750915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14612"/>
    </mc:Choice>
    <mc:Fallback>
      <p:transition spd="slow" advTm="1461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/>
      <p:bldP spid="8" grpId="0"/>
      <p:bldP spid="9" grpId="0" animBg="1"/>
      <p:bldP spid="10" grpId="0"/>
    </p:bld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971137" y="2562396"/>
            <a:ext cx="4608513" cy="1986601"/>
          </a:xfrm>
        </p:spPr>
      </p:pic>
      <p:sp>
        <p:nvSpPr>
          <p:cNvPr id="5" name="Sol Ayraç 4"/>
          <p:cNvSpPr/>
          <p:nvPr/>
        </p:nvSpPr>
        <p:spPr>
          <a:xfrm rot="10800000" flipH="1">
            <a:off x="1578310" y="2559942"/>
            <a:ext cx="360042" cy="1920640"/>
          </a:xfrm>
          <a:prstGeom prst="leftBrace">
            <a:avLst/>
          </a:prstGeom>
          <a:ln>
            <a:solidFill>
              <a:srgbClr val="FFFF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Metin kutusu 5"/>
          <p:cNvSpPr txBox="1"/>
          <p:nvPr/>
        </p:nvSpPr>
        <p:spPr>
          <a:xfrm>
            <a:off x="3854506" y="3335596"/>
            <a:ext cx="9204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>
                <a:solidFill>
                  <a:srgbClr val="FFFF00"/>
                </a:solidFill>
              </a:rPr>
              <a:t>fasulye</a:t>
            </a:r>
            <a:endParaRPr lang="tr-TR" dirty="0">
              <a:solidFill>
                <a:srgbClr val="FFFF00"/>
              </a:solidFill>
            </a:endParaRPr>
          </a:p>
        </p:txBody>
      </p:sp>
      <p:sp>
        <p:nvSpPr>
          <p:cNvPr id="7" name="Metin kutusu 6"/>
          <p:cNvSpPr txBox="1"/>
          <p:nvPr/>
        </p:nvSpPr>
        <p:spPr>
          <a:xfrm>
            <a:off x="3918624" y="1576048"/>
            <a:ext cx="79220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/>
              <a:t>170 m</a:t>
            </a:r>
            <a:endParaRPr lang="tr-TR" dirty="0"/>
          </a:p>
        </p:txBody>
      </p:sp>
      <p:sp>
        <p:nvSpPr>
          <p:cNvPr id="8" name="Metin kutusu 7"/>
          <p:cNvSpPr txBox="1"/>
          <p:nvPr/>
        </p:nvSpPr>
        <p:spPr>
          <a:xfrm>
            <a:off x="1059001" y="2983222"/>
            <a:ext cx="519309" cy="1430905"/>
          </a:xfrm>
          <a:prstGeom prst="rect">
            <a:avLst/>
          </a:prstGeom>
          <a:noFill/>
        </p:spPr>
        <p:txBody>
          <a:bodyPr vert="wordArtVert" wrap="none" rtlCol="0">
            <a:spAutoFit/>
          </a:bodyPr>
          <a:lstStyle/>
          <a:p>
            <a:r>
              <a:rPr lang="tr-TR" dirty="0" smtClean="0"/>
              <a:t>90m </a:t>
            </a:r>
            <a:endParaRPr lang="tr-TR" dirty="0"/>
          </a:p>
        </p:txBody>
      </p:sp>
      <p:sp>
        <p:nvSpPr>
          <p:cNvPr id="9" name="Sol Ayraç 8"/>
          <p:cNvSpPr/>
          <p:nvPr/>
        </p:nvSpPr>
        <p:spPr>
          <a:xfrm rot="16200000" flipH="1">
            <a:off x="4184843" y="-48184"/>
            <a:ext cx="259769" cy="4608513"/>
          </a:xfrm>
          <a:prstGeom prst="leftBrace">
            <a:avLst/>
          </a:prstGeom>
          <a:ln>
            <a:solidFill>
              <a:srgbClr val="FFFF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0" name="Metin kutusu 9"/>
          <p:cNvSpPr txBox="1"/>
          <p:nvPr/>
        </p:nvSpPr>
        <p:spPr>
          <a:xfrm>
            <a:off x="1758330" y="5160350"/>
            <a:ext cx="56637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/>
              <a:t>Uzun kenar x kısa kenar= 170 x 90 =15300  metre kare</a:t>
            </a:r>
            <a:endParaRPr lang="tr-TR" dirty="0"/>
          </a:p>
        </p:txBody>
      </p:sp>
      <p:pic>
        <p:nvPicPr>
          <p:cNvPr id="11" name="Resim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010470" y="2534278"/>
            <a:ext cx="4608513" cy="2075700"/>
          </a:xfrm>
          <a:prstGeom prst="rect">
            <a:avLst/>
          </a:prstGeom>
        </p:spPr>
      </p:pic>
      <p:sp>
        <p:nvSpPr>
          <p:cNvPr id="12" name="Metin kutusu 11"/>
          <p:cNvSpPr txBox="1"/>
          <p:nvPr/>
        </p:nvSpPr>
        <p:spPr>
          <a:xfrm>
            <a:off x="3274378" y="409480"/>
            <a:ext cx="24833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/>
              <a:t>BİBER EKİLEN KISIM</a:t>
            </a:r>
            <a:endParaRPr lang="tr-TR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xmlns="" val="16635308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11610"/>
    </mc:Choice>
    <mc:Fallback>
      <p:transition spd="slow" advTm="1161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/>
      <p:bldP spid="8" grpId="0"/>
      <p:bldP spid="9" grpId="0" animBg="1"/>
      <p:bldP spid="10" grpId="0"/>
    </p:bld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Metin kutusu 6"/>
          <p:cNvSpPr txBox="1"/>
          <p:nvPr/>
        </p:nvSpPr>
        <p:spPr>
          <a:xfrm>
            <a:off x="4028524" y="84915"/>
            <a:ext cx="6767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/>
              <a:t>80 m</a:t>
            </a:r>
            <a:endParaRPr lang="tr-TR" dirty="0"/>
          </a:p>
        </p:txBody>
      </p:sp>
      <p:sp>
        <p:nvSpPr>
          <p:cNvPr id="8" name="Metin kutusu 7"/>
          <p:cNvSpPr txBox="1"/>
          <p:nvPr/>
        </p:nvSpPr>
        <p:spPr>
          <a:xfrm>
            <a:off x="6289557" y="2492896"/>
            <a:ext cx="519309" cy="1765548"/>
          </a:xfrm>
          <a:prstGeom prst="rect">
            <a:avLst/>
          </a:prstGeom>
          <a:noFill/>
        </p:spPr>
        <p:txBody>
          <a:bodyPr vert="wordArtVert" wrap="none" rtlCol="0">
            <a:spAutoFit/>
          </a:bodyPr>
          <a:lstStyle/>
          <a:p>
            <a:r>
              <a:rPr lang="tr-TR" dirty="0" smtClean="0"/>
              <a:t>165m </a:t>
            </a:r>
            <a:endParaRPr lang="tr-TR" dirty="0"/>
          </a:p>
        </p:txBody>
      </p:sp>
      <p:sp>
        <p:nvSpPr>
          <p:cNvPr id="10" name="Metin kutusu 9"/>
          <p:cNvSpPr txBox="1"/>
          <p:nvPr/>
        </p:nvSpPr>
        <p:spPr>
          <a:xfrm>
            <a:off x="1331640" y="5739814"/>
            <a:ext cx="57823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/>
              <a:t>kısa kenar x uzun </a:t>
            </a:r>
            <a:r>
              <a:rPr lang="tr-TR" dirty="0"/>
              <a:t>kenar </a:t>
            </a:r>
            <a:r>
              <a:rPr lang="tr-TR" dirty="0" smtClean="0"/>
              <a:t>= 165 x 80 =13200  metre kare</a:t>
            </a:r>
            <a:endParaRPr lang="tr-TR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407427" y="867768"/>
            <a:ext cx="2199660" cy="44177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Sol Ayraç 11"/>
          <p:cNvSpPr/>
          <p:nvPr/>
        </p:nvSpPr>
        <p:spPr>
          <a:xfrm rot="10800000">
            <a:off x="5540692" y="854501"/>
            <a:ext cx="576064" cy="4430981"/>
          </a:xfrm>
          <a:prstGeom prst="leftBrace">
            <a:avLst>
              <a:gd name="adj1" fmla="val 0"/>
              <a:gd name="adj2" fmla="val 50000"/>
            </a:avLst>
          </a:prstGeom>
          <a:ln>
            <a:solidFill>
              <a:srgbClr val="FFFF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3" name="Sol Ayraç 12"/>
          <p:cNvSpPr/>
          <p:nvPr/>
        </p:nvSpPr>
        <p:spPr>
          <a:xfrm rot="16200000" flipH="1">
            <a:off x="4381352" y="-348472"/>
            <a:ext cx="259769" cy="2016224"/>
          </a:xfrm>
          <a:prstGeom prst="leftBrace">
            <a:avLst/>
          </a:prstGeom>
          <a:ln>
            <a:solidFill>
              <a:srgbClr val="FFFF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4" name="Metin kutusu 13"/>
          <p:cNvSpPr txBox="1"/>
          <p:nvPr/>
        </p:nvSpPr>
        <p:spPr>
          <a:xfrm>
            <a:off x="107504" y="1195146"/>
            <a:ext cx="29883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/>
              <a:t>DOMATES EKİLEN KISIM</a:t>
            </a:r>
            <a:endParaRPr lang="tr-TR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xmlns="" val="1983418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15856"/>
    </mc:Choice>
    <mc:Fallback>
      <p:transition spd="slow" advTm="1585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10" grpId="0"/>
      <p:bldP spid="12" grpId="0" animBg="1"/>
      <p:bldP spid="13" grpId="0" animBg="1"/>
    </p:bld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63390" y="1125667"/>
            <a:ext cx="6768752" cy="4430982"/>
          </a:xfrm>
          <a:prstGeom prst="rect">
            <a:avLst/>
          </a:prstGeom>
        </p:spPr>
      </p:pic>
      <p:sp>
        <p:nvSpPr>
          <p:cNvPr id="6" name="Sol Ayraç 5"/>
          <p:cNvSpPr/>
          <p:nvPr/>
        </p:nvSpPr>
        <p:spPr>
          <a:xfrm rot="10800000" flipH="1">
            <a:off x="595137" y="1125666"/>
            <a:ext cx="360042" cy="4430981"/>
          </a:xfrm>
          <a:prstGeom prst="leftBrace">
            <a:avLst/>
          </a:prstGeom>
          <a:ln>
            <a:solidFill>
              <a:srgbClr val="FFFF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" name="Metin kutusu 1"/>
          <p:cNvSpPr txBox="1"/>
          <p:nvPr/>
        </p:nvSpPr>
        <p:spPr>
          <a:xfrm>
            <a:off x="2825692" y="1901320"/>
            <a:ext cx="9204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>
                <a:solidFill>
                  <a:srgbClr val="FFFF00"/>
                </a:solidFill>
              </a:rPr>
              <a:t>fasulye</a:t>
            </a:r>
            <a:endParaRPr lang="tr-TR" dirty="0">
              <a:solidFill>
                <a:srgbClr val="FFFF00"/>
              </a:solidFill>
            </a:endParaRPr>
          </a:p>
        </p:txBody>
      </p:sp>
      <p:sp>
        <p:nvSpPr>
          <p:cNvPr id="10" name="Metin kutusu 9"/>
          <p:cNvSpPr txBox="1"/>
          <p:nvPr/>
        </p:nvSpPr>
        <p:spPr>
          <a:xfrm>
            <a:off x="3005156" y="3932144"/>
            <a:ext cx="7104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>
                <a:solidFill>
                  <a:srgbClr val="FFFF00"/>
                </a:solidFill>
              </a:rPr>
              <a:t>biber</a:t>
            </a:r>
            <a:endParaRPr lang="tr-TR" dirty="0">
              <a:solidFill>
                <a:srgbClr val="FFFF00"/>
              </a:solidFill>
            </a:endParaRPr>
          </a:p>
        </p:txBody>
      </p:sp>
      <p:sp>
        <p:nvSpPr>
          <p:cNvPr id="11" name="Metin kutusu 10"/>
          <p:cNvSpPr txBox="1"/>
          <p:nvPr/>
        </p:nvSpPr>
        <p:spPr>
          <a:xfrm>
            <a:off x="6242463" y="2861639"/>
            <a:ext cx="10550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>
                <a:solidFill>
                  <a:srgbClr val="FFFF00"/>
                </a:solidFill>
              </a:rPr>
              <a:t>domates</a:t>
            </a:r>
            <a:endParaRPr lang="tr-TR" dirty="0">
              <a:solidFill>
                <a:srgbClr val="FFFF00"/>
              </a:solidFill>
            </a:endParaRPr>
          </a:p>
        </p:txBody>
      </p:sp>
      <p:sp>
        <p:nvSpPr>
          <p:cNvPr id="14" name="Metin kutusu 13"/>
          <p:cNvSpPr txBox="1"/>
          <p:nvPr/>
        </p:nvSpPr>
        <p:spPr>
          <a:xfrm>
            <a:off x="75827" y="2225992"/>
            <a:ext cx="519309" cy="1765548"/>
          </a:xfrm>
          <a:prstGeom prst="rect">
            <a:avLst/>
          </a:prstGeom>
          <a:noFill/>
        </p:spPr>
        <p:txBody>
          <a:bodyPr vert="wordArtVert" wrap="none" rtlCol="0">
            <a:spAutoFit/>
          </a:bodyPr>
          <a:lstStyle/>
          <a:p>
            <a:r>
              <a:rPr lang="tr-TR" dirty="0" smtClean="0"/>
              <a:t>165m </a:t>
            </a:r>
            <a:endParaRPr lang="tr-TR" dirty="0"/>
          </a:p>
        </p:txBody>
      </p:sp>
      <p:sp>
        <p:nvSpPr>
          <p:cNvPr id="15" name="Metin kutusu 14"/>
          <p:cNvSpPr txBox="1"/>
          <p:nvPr/>
        </p:nvSpPr>
        <p:spPr>
          <a:xfrm>
            <a:off x="3951663" y="5840817"/>
            <a:ext cx="79220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/>
              <a:t>250 m</a:t>
            </a:r>
            <a:endParaRPr lang="tr-TR" dirty="0"/>
          </a:p>
        </p:txBody>
      </p:sp>
      <p:sp>
        <p:nvSpPr>
          <p:cNvPr id="16" name="Sol Ayraç 15"/>
          <p:cNvSpPr/>
          <p:nvPr/>
        </p:nvSpPr>
        <p:spPr>
          <a:xfrm rot="16200000">
            <a:off x="4275771" y="2417918"/>
            <a:ext cx="266663" cy="6646082"/>
          </a:xfrm>
          <a:prstGeom prst="leftBrace">
            <a:avLst/>
          </a:prstGeom>
          <a:ln>
            <a:solidFill>
              <a:srgbClr val="FFFF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0" name="Metin kutusu 19"/>
          <p:cNvSpPr txBox="1"/>
          <p:nvPr/>
        </p:nvSpPr>
        <p:spPr>
          <a:xfrm>
            <a:off x="1187624" y="6210149"/>
            <a:ext cx="57791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/>
              <a:t>Uzun kenar x kısa kenar= 250 x 165 =41250  metre kare</a:t>
            </a:r>
            <a:endParaRPr lang="tr-TR" dirty="0"/>
          </a:p>
        </p:txBody>
      </p:sp>
      <p:sp>
        <p:nvSpPr>
          <p:cNvPr id="21" name="Metin kutusu 20"/>
          <p:cNvSpPr txBox="1"/>
          <p:nvPr/>
        </p:nvSpPr>
        <p:spPr>
          <a:xfrm>
            <a:off x="1482862" y="476672"/>
            <a:ext cx="55819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/>
              <a:t>ŞİMDİ DE  BÜTÜN  TARLANIN ALANI  BULALIM</a:t>
            </a:r>
            <a:endParaRPr lang="tr-TR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xmlns="" val="20519889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14367"/>
    </mc:Choice>
    <mc:Fallback>
      <p:transition spd="slow" advTm="1436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4" grpId="0"/>
      <p:bldP spid="15" grpId="0"/>
      <p:bldP spid="16" grpId="0" animBg="1"/>
      <p:bldP spid="20" grpId="0"/>
    </p:bld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Metin kutusu 11"/>
          <p:cNvSpPr txBox="1"/>
          <p:nvPr/>
        </p:nvSpPr>
        <p:spPr>
          <a:xfrm>
            <a:off x="827584" y="2323711"/>
            <a:ext cx="783579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4000" dirty="0" smtClean="0"/>
              <a:t>SİZİNLE GURUR DUYUYORUM</a:t>
            </a:r>
            <a:endParaRPr lang="tr-TR" sz="4000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xmlns="" val="42810804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14367"/>
    </mc:Choice>
    <mc:Fallback>
      <p:transition spd="slow" advTm="1436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o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519439045"/>
              </p:ext>
            </p:extLst>
          </p:nvPr>
        </p:nvGraphicFramePr>
        <p:xfrm>
          <a:off x="2195736" y="836712"/>
          <a:ext cx="2520280" cy="23762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28092"/>
                <a:gridCol w="828092"/>
                <a:gridCol w="864096"/>
              </a:tblGrid>
              <a:tr h="792088">
                <a:tc>
                  <a:txBody>
                    <a:bodyPr/>
                    <a:lstStyle/>
                    <a:p>
                      <a:pPr marL="0" algn="ctr" rtl="0" eaLnBrk="1" latinLnBrk="0" hangingPunct="1">
                        <a:lnSpc>
                          <a:spcPct val="200000"/>
                        </a:lnSpc>
                      </a:pPr>
                      <a:r>
                        <a:rPr kumimoji="0" lang="tr-TR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endParaRPr kumimoji="0" lang="tr-TR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latinLnBrk="0" hangingPunct="1">
                        <a:lnSpc>
                          <a:spcPct val="200000"/>
                        </a:lnSpc>
                      </a:pPr>
                      <a:r>
                        <a:rPr kumimoji="0" lang="tr-TR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endParaRPr kumimoji="0" lang="tr-TR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latinLnBrk="0" hangingPunct="1">
                        <a:lnSpc>
                          <a:spcPct val="200000"/>
                        </a:lnSpc>
                      </a:pPr>
                      <a:r>
                        <a:rPr kumimoji="0" lang="tr-TR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  <a:endParaRPr kumimoji="0" lang="tr-TR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</a:tr>
              <a:tr h="792088">
                <a:tc>
                  <a:txBody>
                    <a:bodyPr/>
                    <a:lstStyle/>
                    <a:p>
                      <a:pPr marL="0" algn="ctr" rtl="0" eaLnBrk="1" latinLnBrk="0" hangingPunct="1">
                        <a:lnSpc>
                          <a:spcPct val="200000"/>
                        </a:lnSpc>
                      </a:pPr>
                      <a:r>
                        <a:rPr kumimoji="0" lang="tr-TR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4</a:t>
                      </a:r>
                      <a:endParaRPr kumimoji="0" lang="tr-TR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latinLnBrk="0" hangingPunct="1">
                        <a:lnSpc>
                          <a:spcPct val="200000"/>
                        </a:lnSpc>
                      </a:pPr>
                      <a:endParaRPr kumimoji="0" lang="tr-TR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tx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latinLnBrk="0" hangingPunct="1">
                        <a:lnSpc>
                          <a:spcPct val="200000"/>
                        </a:lnSpc>
                      </a:pPr>
                      <a:endParaRPr kumimoji="0" lang="tr-TR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tx1">
                        <a:lumMod val="65000"/>
                      </a:schemeClr>
                    </a:solidFill>
                  </a:tcPr>
                </a:tc>
              </a:tr>
              <a:tr h="792088">
                <a:tc>
                  <a:txBody>
                    <a:bodyPr/>
                    <a:lstStyle/>
                    <a:p>
                      <a:pPr marL="0" algn="ctr" rtl="0" eaLnBrk="1" latinLnBrk="0" hangingPunct="1">
                        <a:lnSpc>
                          <a:spcPct val="200000"/>
                        </a:lnSpc>
                      </a:pPr>
                      <a:endParaRPr kumimoji="0" lang="tr-TR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tx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latinLnBrk="0" hangingPunct="1">
                        <a:lnSpc>
                          <a:spcPct val="200000"/>
                        </a:lnSpc>
                      </a:pPr>
                      <a:endParaRPr kumimoji="0" lang="tr-TR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tx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latinLnBrk="0" hangingPunct="1">
                        <a:lnSpc>
                          <a:spcPct val="200000"/>
                        </a:lnSpc>
                      </a:pPr>
                      <a:endParaRPr kumimoji="0" lang="tr-TR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tx1">
                        <a:lumMod val="65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14075040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774"/>
    </mc:Choice>
    <mc:Fallback>
      <p:transition spd="slow" advTm="774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o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669984490"/>
              </p:ext>
            </p:extLst>
          </p:nvPr>
        </p:nvGraphicFramePr>
        <p:xfrm>
          <a:off x="2195736" y="836712"/>
          <a:ext cx="2520280" cy="23762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28092"/>
                <a:gridCol w="828092"/>
                <a:gridCol w="864096"/>
              </a:tblGrid>
              <a:tr h="792088">
                <a:tc>
                  <a:txBody>
                    <a:bodyPr/>
                    <a:lstStyle/>
                    <a:p>
                      <a:pPr marL="0" algn="ctr" rtl="0" eaLnBrk="1" latinLnBrk="0" hangingPunct="1">
                        <a:lnSpc>
                          <a:spcPct val="200000"/>
                        </a:lnSpc>
                      </a:pPr>
                      <a:r>
                        <a:rPr kumimoji="0" lang="tr-TR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endParaRPr kumimoji="0" lang="tr-TR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latinLnBrk="0" hangingPunct="1">
                        <a:lnSpc>
                          <a:spcPct val="200000"/>
                        </a:lnSpc>
                      </a:pPr>
                      <a:r>
                        <a:rPr kumimoji="0" lang="tr-TR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endParaRPr kumimoji="0" lang="tr-TR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latinLnBrk="0" hangingPunct="1">
                        <a:lnSpc>
                          <a:spcPct val="200000"/>
                        </a:lnSpc>
                      </a:pPr>
                      <a:r>
                        <a:rPr kumimoji="0" lang="tr-TR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  <a:endParaRPr kumimoji="0" lang="tr-TR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</a:tr>
              <a:tr h="792088">
                <a:tc>
                  <a:txBody>
                    <a:bodyPr/>
                    <a:lstStyle/>
                    <a:p>
                      <a:pPr marL="0" algn="ctr" rtl="0" eaLnBrk="1" latinLnBrk="0" hangingPunct="1">
                        <a:lnSpc>
                          <a:spcPct val="200000"/>
                        </a:lnSpc>
                      </a:pPr>
                      <a:r>
                        <a:rPr kumimoji="0" lang="tr-TR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4</a:t>
                      </a:r>
                      <a:endParaRPr kumimoji="0" lang="tr-TR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latinLnBrk="0" hangingPunct="1">
                        <a:lnSpc>
                          <a:spcPct val="200000"/>
                        </a:lnSpc>
                      </a:pPr>
                      <a:r>
                        <a:rPr kumimoji="0" lang="tr-TR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 5</a:t>
                      </a:r>
                      <a:endParaRPr kumimoji="0" lang="tr-TR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latinLnBrk="0" hangingPunct="1">
                        <a:lnSpc>
                          <a:spcPct val="200000"/>
                        </a:lnSpc>
                      </a:pPr>
                      <a:endParaRPr kumimoji="0" lang="tr-TR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tx1">
                        <a:lumMod val="65000"/>
                      </a:schemeClr>
                    </a:solidFill>
                  </a:tcPr>
                </a:tc>
              </a:tr>
              <a:tr h="792088">
                <a:tc>
                  <a:txBody>
                    <a:bodyPr/>
                    <a:lstStyle/>
                    <a:p>
                      <a:pPr marL="0" algn="ctr" rtl="0" eaLnBrk="1" latinLnBrk="0" hangingPunct="1">
                        <a:lnSpc>
                          <a:spcPct val="200000"/>
                        </a:lnSpc>
                      </a:pPr>
                      <a:endParaRPr kumimoji="0" lang="tr-TR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tx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latinLnBrk="0" hangingPunct="1">
                        <a:lnSpc>
                          <a:spcPct val="200000"/>
                        </a:lnSpc>
                      </a:pPr>
                      <a:endParaRPr kumimoji="0" lang="tr-TR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tx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latinLnBrk="0" hangingPunct="1">
                        <a:lnSpc>
                          <a:spcPct val="200000"/>
                        </a:lnSpc>
                      </a:pPr>
                      <a:endParaRPr kumimoji="0" lang="tr-TR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tx1">
                        <a:lumMod val="65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1788092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735"/>
    </mc:Choice>
    <mc:Fallback>
      <p:transition spd="slow" advTm="735"/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İMİNG" val="|1.8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İMİNG" val="|5.7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İMİNG" val="|6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İMİNG" val="|1.2|1.9|1.4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İMİNG" val="|2.7|1.5|2.9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İMİNG" val="|1.7|1.4|2.7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İMİNG" val="|2.6|3.1|1.8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İMİNG" val="|2.3|2|3.3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İMİNG" val="|2.3|2|3.3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İMİNG" val="|3.5|5.9|3.3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İMİNG" val="|1.7|4.3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İMİNG" val="|1.7|4.3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İMİNG" val="|1.6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İMİNG" val="|1.6|2.2|1.8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İMİNG" val="|2.7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İMİNG" val="|2.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İMİNG" val="|2.3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4.sınıflar için alan bulma slaytı">
  <a:themeElements>
    <a:clrScheme name="Güven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Güven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Güven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4.sınıflar için alan bulma slaytı</Template>
  <TotalTime>1</TotalTime>
  <Words>896</Words>
  <Application>Microsoft Office PowerPoint</Application>
  <PresentationFormat>Ekran Gösterisi (4:3)</PresentationFormat>
  <Paragraphs>428</Paragraphs>
  <Slides>79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79</vt:i4>
      </vt:variant>
    </vt:vector>
  </HeadingPairs>
  <TitlesOfParts>
    <vt:vector size="80" baseType="lpstr">
      <vt:lpstr>4.sınıflar için alan bulma slaytı</vt:lpstr>
      <vt:lpstr>ALAN HESAPLAMA SLAYTINA HOŞ GELDİNİZ</vt:lpstr>
      <vt:lpstr>Slayt 2</vt:lpstr>
      <vt:lpstr>Alan, birim kare ile ölçülür.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  <vt:lpstr>Slayt 15</vt:lpstr>
      <vt:lpstr>Slayt 16</vt:lpstr>
      <vt:lpstr>Slayt 17</vt:lpstr>
      <vt:lpstr>Slayt 18</vt:lpstr>
      <vt:lpstr>Slayt 19</vt:lpstr>
      <vt:lpstr>Slayt 20</vt:lpstr>
      <vt:lpstr>Slayt 21</vt:lpstr>
      <vt:lpstr>Slayt 22</vt:lpstr>
      <vt:lpstr>Slayt 23</vt:lpstr>
      <vt:lpstr>Slayt 24</vt:lpstr>
      <vt:lpstr>Slayt 25</vt:lpstr>
      <vt:lpstr>Slayt 26</vt:lpstr>
      <vt:lpstr>Slayt 27</vt:lpstr>
      <vt:lpstr>Slayt 28</vt:lpstr>
      <vt:lpstr>Slayt 29</vt:lpstr>
      <vt:lpstr>Slayt 30</vt:lpstr>
      <vt:lpstr>Slayt 31</vt:lpstr>
      <vt:lpstr>Slayt 32</vt:lpstr>
      <vt:lpstr>Slayt 33</vt:lpstr>
      <vt:lpstr>Slayt 34</vt:lpstr>
      <vt:lpstr>Slayt 35</vt:lpstr>
      <vt:lpstr>Slayt 36</vt:lpstr>
      <vt:lpstr>Slayt 37</vt:lpstr>
      <vt:lpstr>Slayt 38</vt:lpstr>
      <vt:lpstr>Slayt 39</vt:lpstr>
      <vt:lpstr>Slayt 40</vt:lpstr>
      <vt:lpstr>Slayt 41</vt:lpstr>
      <vt:lpstr>Slayt 42</vt:lpstr>
      <vt:lpstr>Slayt 43</vt:lpstr>
      <vt:lpstr>Slayt 44</vt:lpstr>
      <vt:lpstr>Slayt 45</vt:lpstr>
      <vt:lpstr>Slayt 46</vt:lpstr>
      <vt:lpstr>Slayt 47</vt:lpstr>
      <vt:lpstr>Slayt 48</vt:lpstr>
      <vt:lpstr>Slayt 49</vt:lpstr>
      <vt:lpstr>Slayt 50</vt:lpstr>
      <vt:lpstr>Slayt 51</vt:lpstr>
      <vt:lpstr>Slayt 52</vt:lpstr>
      <vt:lpstr>Slayt 53</vt:lpstr>
      <vt:lpstr>Slayt 54</vt:lpstr>
      <vt:lpstr>Slayt 55</vt:lpstr>
      <vt:lpstr>Slayt 56</vt:lpstr>
      <vt:lpstr>Slayt 57</vt:lpstr>
      <vt:lpstr>Slayt 58</vt:lpstr>
      <vt:lpstr>Slayt 59</vt:lpstr>
      <vt:lpstr>Slayt 60</vt:lpstr>
      <vt:lpstr>Slayt 61</vt:lpstr>
      <vt:lpstr>Slayt 62</vt:lpstr>
      <vt:lpstr>Slayt 63</vt:lpstr>
      <vt:lpstr>Slayt 64</vt:lpstr>
      <vt:lpstr>Slayt 65</vt:lpstr>
      <vt:lpstr>Slayt 66</vt:lpstr>
      <vt:lpstr>Halının alanını bulalım</vt:lpstr>
      <vt:lpstr>Halının alanını bulalım</vt:lpstr>
      <vt:lpstr>Halının alanını bulalım</vt:lpstr>
      <vt:lpstr>Halının alanını kısa yoldan bulalım</vt:lpstr>
      <vt:lpstr>Slayt 71</vt:lpstr>
      <vt:lpstr>Slayt 72</vt:lpstr>
      <vt:lpstr>Slayt 73</vt:lpstr>
      <vt:lpstr>Slayt 74</vt:lpstr>
      <vt:lpstr>Slayt 75</vt:lpstr>
      <vt:lpstr>Slayt 76</vt:lpstr>
      <vt:lpstr>Slayt 77</vt:lpstr>
      <vt:lpstr>Slayt 78</vt:lpstr>
      <vt:lpstr>Slayt 79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cp:lastModifiedBy>Mustafa</cp:lastModifiedBy>
  <cp:revision>3</cp:revision>
  <dcterms:created xsi:type="dcterms:W3CDTF">2018-05-01T20:42:54Z</dcterms:created>
  <dcterms:modified xsi:type="dcterms:W3CDTF">2018-05-03T06:00:16Z</dcterms:modified>
  <cp:category>www.sorubak.com</cp:category>
</cp:coreProperties>
</file>