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rubak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0872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</a:t>
            </a:r>
            <a:endParaRPr kumimoji="0" lang="tr-TR" sz="9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5.ÜNİTE</a:t>
            </a:r>
            <a:endParaRPr kumimoji="0" lang="tr-TR" sz="9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kardan-adam-hareketli-resim-013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3212976"/>
            <a:ext cx="2160240" cy="3327266"/>
          </a:xfrm>
          <a:prstGeom prst="rect">
            <a:avLst/>
          </a:prstGeom>
          <a:noFill/>
        </p:spPr>
      </p:pic>
      <p:pic>
        <p:nvPicPr>
          <p:cNvPr id="1033" name="Picture 9" descr="kardan-adam-hareketli-resim-013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3172692" cy="3140968"/>
          </a:xfrm>
          <a:prstGeom prst="rect">
            <a:avLst/>
          </a:prstGeom>
          <a:noFill/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965450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4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95536" y="168896"/>
            <a:ext cx="874846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 toplumun tümü için konulmuştur.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Eğer bu kurallara uymazsak özgürlüğümüz elimizden alınabilir.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Örneğin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,hırsızlık kurallarla yasaklanmıştır.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Kişiler,hak ve özgürlüklerini kullanırken başkalarının hak ve özgürlüklerine saygı duymalıdır.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kardan-adam-hareketli-resim-01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1988840"/>
            <a:ext cx="1878707" cy="2557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260648"/>
            <a:ext cx="867645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Kurallarımı Belirliyorum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 durumdan duruma göre farklı kişiler tarafından belirlenir.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Örneğin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,evde yaşam kurallarımızı ailemizle birlikte belirleyebiliriz.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 da arkadaşlarımızla oynayacağımız oyunların kurallarını birlikte belirleriz.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5" name="Picture 3" descr="kardan-adam-hareketli-resim-009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25" y="3717032"/>
            <a:ext cx="1857375" cy="2145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95536" y="404664"/>
            <a:ext cx="874846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Yaptırım: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Kuralların yerine getirilmesini ve kuralsızlık durumunda ceza verilmesini sağlayan güçtür.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Toplum içinde konulmuş kurallara uyulmazsa huzursuzluk çıkar.Bunun için kurallara uyulmaması durumunda yetkili kişiler ve kurumlar yaptırım uygulayabilir.</a:t>
            </a:r>
            <a:endParaRPr kumimoji="0" lang="tr-TR" sz="40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kardan-adam-hareketli-resim-01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1268760"/>
            <a:ext cx="1619672" cy="2288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404664"/>
            <a:ext cx="874846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Yaptırım türleri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maddi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ve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manevi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yaptırım olarak ikiye ayrılır.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Manevi Yaptırımlar: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Ayıplama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Dışlama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Günahkâr sayılma.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kardan-adam-hareketli-resim-009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060848"/>
            <a:ext cx="2592288" cy="3860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476672"/>
            <a:ext cx="86764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Maddi Yaptırımlar: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Para cezası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Hapis cezası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Tazminat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İcra cezası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kardan-adam-hareketli-resim-006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060848"/>
            <a:ext cx="2664296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60648"/>
            <a:ext cx="950505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Kurallara uyulmaması durumunda: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Toplumda huzursuzluk çıkabilir.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Başkalarının hakları elinden alınabilir.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Adalet ve eşitlik kavramları önemini kaybeder.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Haklarımız ve özgürlüğümüz çiğnenebilir.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 descr="kardan-adam-hareketli-resim-007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653136"/>
            <a:ext cx="2486597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404664"/>
            <a:ext cx="874846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Birey,toplum,devlet ilişkisi kanunlarla düzenlenir.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Eğer bir ülkede kanunlar herkes için aynı ise o ülkede hukuk üstünlüğü vardır.Yani kanunlar tüm kişilerden daha üstündür.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29699" name="Picture 3" descr="kardan-adam-hareketli-resim-008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5" y="3717032"/>
            <a:ext cx="3809455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429925"/>
            <a:ext cx="914400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KURALLARA UYMANIN ÖNEMİ</a:t>
            </a:r>
            <a:endParaRPr kumimoji="0" lang="tr-TR" sz="3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Kuralların birçoğu yazılıdır.</a:t>
            </a:r>
            <a:endParaRPr kumimoji="0" lang="tr-TR" sz="3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Yazılı olan kuralların başında anayasamız gelir.</a:t>
            </a:r>
            <a:endParaRPr kumimoji="0" lang="tr-TR" sz="3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Anayasamız ülkemizin en önemli kanunudur</a:t>
            </a:r>
            <a:endParaRPr kumimoji="0" lang="tr-TR" sz="3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Anayasa hak ve özgürlüklerimizi korur.</a:t>
            </a:r>
            <a:endParaRPr kumimoji="0" lang="tr-TR" sz="3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Ülkemizde çıkarılacak bütün kanunlar ,anayasaya uygun olmak zorundadır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476672"/>
            <a:ext cx="87484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Anayasamızın42.Maddesi: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”Kimse eğitim ve öğrenim hakkından yoksun bırakılamaz.’’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Bu maddeyle eğitim hakkımız anayasa tarafından korunma altına alınmıştır.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kardan-adam-hareketli-resim-006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1" y="4005064"/>
            <a:ext cx="1743901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İlgili res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6118813" y="6150114"/>
            <a:ext cx="30251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Segoe Print" pitchFamily="2" charset="0"/>
              </a:rPr>
              <a:t>JALE İPEK</a:t>
            </a:r>
            <a:endParaRPr lang="tr-TR" sz="4000" b="1" i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32772" name="Picture 4" descr="kardan-adam-hareketli-resim-002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653136"/>
            <a:ext cx="13716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1520" y="404664"/>
            <a:ext cx="921702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 Nedir?</a:t>
            </a:r>
            <a:r>
              <a:rPr lang="tr-TR" sz="4000" b="1" dirty="0" smtClean="0"/>
              <a:t> 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</a:rPr>
              <a:t>Kural:</a:t>
            </a: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Davranışlarımıza yön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veren,hangi durumlarda nelere    uymamız gerektiğini belirten ilkelerdir.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</a:rPr>
              <a:t> –</a:t>
            </a: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Kurallar ikiye ayrılır: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dirty="0" smtClean="0">
                <a:solidFill>
                  <a:srgbClr val="FF0000"/>
                </a:solidFill>
                <a:latin typeface="Segoe Print" pitchFamily="2" charset="0"/>
              </a:rPr>
              <a:t>1.</a:t>
            </a: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Yazısız kurallar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dirty="0" smtClean="0">
                <a:solidFill>
                  <a:srgbClr val="FF0000"/>
                </a:solidFill>
                <a:latin typeface="Segoe Print" pitchFamily="2" charset="0"/>
              </a:rPr>
              <a:t>2.</a:t>
            </a: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Yazılı kurallar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endParaRPr lang="tr-TR" sz="4000" b="1" dirty="0" smtClean="0">
              <a:solidFill>
                <a:srgbClr val="002060"/>
              </a:solidFill>
              <a:latin typeface="Segoe Print" pitchFamily="2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 descr="kardan-adam-hareketli-resim-012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140968"/>
            <a:ext cx="2376264" cy="3634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332656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1.Yazısız kurallar 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Görgü</a:t>
            </a:r>
            <a:r>
              <a:rPr kumimoji="0" lang="tr-TR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kurallarıdır.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Büyüklerimizin dediklerini yapmak yazısız kuraldır.</a:t>
            </a:r>
            <a:r>
              <a:rPr lang="tr-TR" sz="4000" dirty="0" smtClean="0">
                <a:solidFill>
                  <a:srgbClr val="002060"/>
                </a:solidFill>
              </a:rPr>
              <a:t> 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</a:rPr>
              <a:t>2.Yazılı kural: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dirty="0" smtClean="0">
                <a:solidFill>
                  <a:srgbClr val="FF0000"/>
                </a:solidFill>
                <a:latin typeface="Segoe Print" pitchFamily="2" charset="0"/>
              </a:rPr>
              <a:t>-</a:t>
            </a:r>
            <a:r>
              <a:rPr lang="tr-TR" sz="4000" b="1" dirty="0" smtClean="0">
                <a:solidFill>
                  <a:srgbClr val="002060"/>
                </a:solidFill>
                <a:latin typeface="Segoe Print" pitchFamily="2" charset="0"/>
              </a:rPr>
              <a:t>18 yaşını dolduran kişiler oy kullanabilir.Yazılı bir kuraldır.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 descr="kardan-adam-hareketli-resim-01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221088"/>
            <a:ext cx="1763688" cy="267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60648"/>
            <a:ext cx="88924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 durumdan duruma,yerden yere göre başka kişi ya da kurumlar tarafından konulabilir.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Anayasa,kanun,yönetmelik ve genelge gibi yazılı kurallar devlet kurumları tarafından hazırlanır</a:t>
            </a: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kardan-adam-hareketli-resim-01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509120"/>
            <a:ext cx="2928270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168896"/>
            <a:ext cx="874846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Yazısız kurallar ise zaman içerisinde toplumun ihtiyacına göre kendiliğinden ortaya çıkar.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Kurallar insanların ihtiyaçlarına göre kaldırılabilir veya değiştirilebilir.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Örnek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: 2012 yılına kadar zorunlu eğitim 8 yıl iken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 bu yıldan itibaren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12 yıla çıkarılmıştır.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kardan-adam-hareketli-resim-01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25" y="3789040"/>
            <a:ext cx="2238375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764704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Segoe Print" pitchFamily="2" charset="0"/>
              </a:rPr>
              <a:t>Kurallar,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Segoe Print" pitchFamily="2" charset="0"/>
              </a:rPr>
              <a:t>Haklarımız 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Segoe Print" pitchFamily="2" charset="0"/>
              </a:rPr>
              <a:t>ve 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Segoe Print" pitchFamily="2" charset="0"/>
              </a:rPr>
              <a:t>Özgürlüklerimiz</a:t>
            </a:r>
            <a:endParaRPr lang="tr-TR" sz="8000" dirty="0">
              <a:solidFill>
                <a:srgbClr val="FF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548680"/>
            <a:ext cx="96490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Özgürlük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  Her türlü dış etkiden bağımsız   olarak insanın kendi</a:t>
            </a:r>
            <a:r>
              <a:rPr kumimoji="0" lang="tr-TR" sz="4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iradesine,</a:t>
            </a:r>
          </a:p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kendi düşüncesine dayanarak </a:t>
            </a:r>
          </a:p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karar vermesi ve buna göre davranmasıdır.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kardan-adam-hareketli-resim-01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573016"/>
            <a:ext cx="2112168" cy="3107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1105044"/>
            <a:ext cx="87484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Hak: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Kanunların bize verdiği ve kullanabileceğimiz yetkilerdir.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 descr="kardan-adam-hareketli-resim-011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2737841" cy="3606999"/>
          </a:xfrm>
          <a:prstGeom prst="rect">
            <a:avLst/>
          </a:prstGeom>
          <a:noFill/>
        </p:spPr>
      </p:pic>
      <p:pic>
        <p:nvPicPr>
          <p:cNvPr id="20485" name="Picture 5" descr="kardan-adam-hareketli-resim-012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2232248" cy="363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384919"/>
            <a:ext cx="86764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Sorumluluk: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Kişinin kendi davranışlarını veya kendi yetki alanına giren herhangi bir olayın sonuçlarını üstlenmesidir.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7" name="Picture 3" descr="kardan-adam-hareketli-resim-01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2498804" cy="3182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412</Words>
  <Application>Microsoft Office PowerPoint</Application>
  <PresentationFormat>Ekran Gösterisi (4:3)</PresentationFormat>
  <Paragraphs>71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12</cp:revision>
  <dcterms:created xsi:type="dcterms:W3CDTF">2018-02-05T18:33:48Z</dcterms:created>
  <dcterms:modified xsi:type="dcterms:W3CDTF">2018-02-07T06:34:41Z</dcterms:modified>
  <cp:category>www.sorubak.com</cp:category>
</cp:coreProperties>
</file>