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305" r:id="rId2"/>
    <p:sldId id="521" r:id="rId3"/>
    <p:sldId id="522" r:id="rId4"/>
    <p:sldId id="523" r:id="rId5"/>
    <p:sldId id="524" r:id="rId6"/>
    <p:sldId id="399" r:id="rId7"/>
    <p:sldId id="482" r:id="rId8"/>
    <p:sldId id="483" r:id="rId9"/>
    <p:sldId id="525" r:id="rId10"/>
    <p:sldId id="484" r:id="rId11"/>
    <p:sldId id="526" r:id="rId12"/>
    <p:sldId id="485" r:id="rId13"/>
    <p:sldId id="486" r:id="rId14"/>
    <p:sldId id="532" r:id="rId15"/>
    <p:sldId id="531" r:id="rId16"/>
    <p:sldId id="530" r:id="rId17"/>
    <p:sldId id="533" r:id="rId18"/>
    <p:sldId id="534" r:id="rId19"/>
    <p:sldId id="488" r:id="rId20"/>
    <p:sldId id="48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51FDC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94" y="-8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99029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3285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214282" y="428604"/>
            <a:ext cx="8715436" cy="12015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</a:rPr>
              <a:t>KEMİK-KAS -EKLEM </a:t>
            </a:r>
          </a:p>
        </p:txBody>
      </p:sp>
      <p:pic>
        <p:nvPicPr>
          <p:cNvPr id="5" name="Picture 2" descr="oynayan hareketli iskelet resm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14554"/>
            <a:ext cx="2357454" cy="4189522"/>
          </a:xfrm>
          <a:prstGeom prst="rect">
            <a:avLst/>
          </a:prstGeom>
          <a:noFill/>
        </p:spPr>
      </p:pic>
      <p:pic>
        <p:nvPicPr>
          <p:cNvPr id="7" name="Picture 4" descr="ekleml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571744"/>
            <a:ext cx="2428892" cy="3571900"/>
          </a:xfrm>
          <a:prstGeom prst="rect">
            <a:avLst/>
          </a:prstGeom>
          <a:noFill/>
        </p:spPr>
      </p:pic>
      <p:pic>
        <p:nvPicPr>
          <p:cNvPr id="44034" name="Picture 2" descr="kol kas sistem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428868"/>
            <a:ext cx="2786082" cy="3881773"/>
          </a:xfrm>
          <a:prstGeom prst="rect">
            <a:avLst/>
          </a:prstGeom>
          <a:noFill/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874963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5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2000241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>
              <a:buClr>
                <a:schemeClr val="accent1"/>
              </a:buClr>
              <a:buSzPct val="70000"/>
              <a:defRPr/>
            </a:pPr>
            <a:r>
              <a:rPr lang="tr-TR" sz="3200" b="1" dirty="0" smtClean="0">
                <a:latin typeface="Calibri" pitchFamily="34" charset="0"/>
              </a:rPr>
              <a:t> </a:t>
            </a:r>
            <a:r>
              <a:rPr lang="tr-TR" sz="4400" b="1" dirty="0" smtClean="0">
                <a:latin typeface="Calibri" pitchFamily="34" charset="0"/>
              </a:rPr>
              <a:t>Eklemler olmazsa hareket edemez ve dik dururduk. </a:t>
            </a:r>
          </a:p>
        </p:txBody>
      </p:sp>
      <p:pic>
        <p:nvPicPr>
          <p:cNvPr id="4" name="Picture 2" descr="bilgisayar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00348"/>
            <a:ext cx="3519261" cy="3857652"/>
          </a:xfrm>
          <a:prstGeom prst="rect">
            <a:avLst/>
          </a:prstGeom>
          <a:noFill/>
        </p:spPr>
      </p:pic>
      <p:pic>
        <p:nvPicPr>
          <p:cNvPr id="38916" name="Picture 4" descr="ekleml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428868"/>
            <a:ext cx="428628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2208065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 </a:t>
            </a:r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</a:rPr>
              <a:t>Konuşmak, kafamızı sağa sola çevirmek, oturmak, yazı yazmak , yere eğilmek gibi hareketlerimizin hepsi eklemler sayesinde gerçekleşir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098721"/>
            <a:ext cx="2678278" cy="326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Bebek arabasından bakan bebek gif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688" y="2422378"/>
            <a:ext cx="2786082" cy="3333750"/>
          </a:xfrm>
          <a:prstGeom prst="rect">
            <a:avLst/>
          </a:prstGeom>
          <a:noFill/>
        </p:spPr>
      </p:pic>
      <p:pic>
        <p:nvPicPr>
          <p:cNvPr id="7" name="Picture 2" descr="oynayan hareketli iskelet resmi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5123" y="2924944"/>
            <a:ext cx="2373455" cy="31893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206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857233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                                    KASLAR</a:t>
            </a: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237" y="1357298"/>
            <a:ext cx="3757763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kol kas sistem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928802"/>
            <a:ext cx="4762529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2428869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tr-TR" sz="3600" dirty="0" smtClean="0">
              <a:latin typeface="Calibri" pitchFamily="34" charset="0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600" dirty="0" smtClean="0">
                <a:latin typeface="Calibri" pitchFamily="34" charset="0"/>
              </a:rPr>
              <a:t> 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</a:rPr>
              <a:t>KAS</a:t>
            </a:r>
            <a:r>
              <a:rPr lang="tr-TR" sz="3600" b="1" dirty="0" smtClean="0">
                <a:latin typeface="Calibri" pitchFamily="34" charset="0"/>
              </a:rPr>
              <a:t> :Vücudumuzdaki kemikleri çekerek hareket etmemizi sağlayan, iskeletimizin üzerinde bulunan ve iskeleti tamamen saran yapıdır.</a:t>
            </a:r>
            <a:r>
              <a:rPr lang="tr-TR" sz="4400" b="1" dirty="0" smtClean="0"/>
              <a:t/>
            </a:r>
            <a:br>
              <a:rPr lang="tr-TR" sz="4400" b="1" dirty="0" smtClean="0"/>
            </a:br>
            <a:endParaRPr lang="tr-TR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643182"/>
            <a:ext cx="3173387" cy="391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3071810"/>
            <a:ext cx="4466543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1414487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Kemiğin hareket etmesini sağlayan kaslar bir çift halinde çalışır.</a:t>
            </a: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215" y="1928802"/>
            <a:ext cx="3263462" cy="398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195832"/>
            <a:ext cx="2613629" cy="34477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8268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142852"/>
            <a:ext cx="8286808" cy="2143140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>
              <a:buClr>
                <a:schemeClr val="accent1"/>
              </a:buClr>
              <a:buSzPct val="70000"/>
              <a:defRPr/>
            </a:pPr>
            <a:endParaRPr lang="tr-TR" sz="3200" b="1" u="sng" dirty="0" smtClean="0"/>
          </a:p>
          <a:p>
            <a:r>
              <a:rPr lang="tr-TR" sz="3600" dirty="0" smtClean="0">
                <a:latin typeface="Calibri" pitchFamily="34" charset="0"/>
              </a:rPr>
              <a:t>    </a:t>
            </a:r>
          </a:p>
          <a:p>
            <a:r>
              <a:rPr lang="tr-TR" sz="3400" b="1" dirty="0" smtClean="0">
                <a:latin typeface="Calibri" pitchFamily="34" charset="0"/>
              </a:rPr>
              <a:t>Vücudumuzdaki bazı kaslar birbiriyle aynı çalışırken  </a:t>
            </a:r>
            <a:r>
              <a:rPr lang="tr-TR" sz="3400" b="1" dirty="0" err="1" smtClean="0">
                <a:latin typeface="Calibri" pitchFamily="34" charset="0"/>
              </a:rPr>
              <a:t>bazılarıda</a:t>
            </a:r>
            <a:r>
              <a:rPr lang="tr-TR" sz="3400" b="1" dirty="0" smtClean="0">
                <a:latin typeface="Calibri" pitchFamily="34" charset="0"/>
              </a:rPr>
              <a:t> zıt yönde çalışır. Kol ve bacağımızdaki  kaslar zıt yönlü çalışan kaslara örnektir.</a:t>
            </a:r>
          </a:p>
          <a:p>
            <a:pPr marL="292100" indent="-292100">
              <a:buClr>
                <a:schemeClr val="accent1"/>
              </a:buClr>
              <a:buSzPct val="70000"/>
              <a:defRPr/>
            </a:pPr>
            <a:endParaRPr lang="tr-TR" sz="4000" b="1" dirty="0" smtClean="0">
              <a:latin typeface="Calibri" pitchFamily="34" charset="0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tr-TR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28674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643182"/>
            <a:ext cx="2349724" cy="3846829"/>
          </a:xfrm>
          <a:prstGeom prst="rect">
            <a:avLst/>
          </a:prstGeom>
          <a:noFill/>
        </p:spPr>
      </p:pic>
      <p:pic>
        <p:nvPicPr>
          <p:cNvPr id="7" name="Picture 8" descr="ÖĞRENCİ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714620"/>
            <a:ext cx="261393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643182"/>
            <a:ext cx="2613629" cy="34477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4540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1558503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r>
              <a:rPr lang="tr-TR" sz="3200" b="1" dirty="0" smtClean="0">
                <a:latin typeface="Calibri" pitchFamily="34" charset="0"/>
              </a:rPr>
              <a:t>Hareket sırasında kemiğimizin üzerini saran kaslardan biri kasılarak kısalır ve sertleşir. Diğeri gevşeyerek  normal hale döner. </a:t>
            </a:r>
          </a:p>
          <a:p>
            <a:pPr marL="292100" indent="-292100">
              <a:buClr>
                <a:schemeClr val="accent1"/>
              </a:buClr>
              <a:buSzPct val="70000"/>
              <a:defRPr/>
            </a:pPr>
            <a:endParaRPr lang="tr-T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238122"/>
            <a:ext cx="2484143" cy="326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1" y="1865956"/>
            <a:ext cx="6302504" cy="463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381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1558503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r>
              <a:rPr lang="tr-TR" sz="3200" b="1" dirty="0" smtClean="0">
                <a:latin typeface="Calibri" pitchFamily="34" charset="0"/>
              </a:rPr>
              <a:t>Elimizi yumruk yapıp kolumuzu büktüğümüzde </a:t>
            </a:r>
            <a:r>
              <a:rPr lang="tr-TR" sz="3200" b="1" dirty="0" err="1" smtClean="0">
                <a:latin typeface="Calibri" pitchFamily="34" charset="0"/>
              </a:rPr>
              <a:t>içtekin</a:t>
            </a:r>
            <a:r>
              <a:rPr lang="tr-TR" sz="3200" b="1" dirty="0" smtClean="0">
                <a:latin typeface="Calibri" pitchFamily="34" charset="0"/>
              </a:rPr>
              <a:t> kasın kısılarak sertleşir, dıştaki kasın gevşer. </a:t>
            </a:r>
          </a:p>
          <a:p>
            <a:pPr marL="292100" indent="-292100">
              <a:buClr>
                <a:schemeClr val="accent1"/>
              </a:buClr>
              <a:buSzPct val="70000"/>
              <a:defRPr/>
            </a:pPr>
            <a:endParaRPr lang="tr-T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238122"/>
            <a:ext cx="2484143" cy="326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6409137" cy="4058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7020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1558503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r>
              <a:rPr lang="tr-TR" sz="3200" b="1" dirty="0" smtClean="0">
                <a:latin typeface="Calibri" pitchFamily="34" charset="0"/>
              </a:rPr>
              <a:t>Kolumuzu aşağı doğru indirdiğimizde ise dıştaki kas kasılarak  kısalır. İçteki </a:t>
            </a:r>
            <a:r>
              <a:rPr lang="tr-TR" sz="3200" b="1" smtClean="0">
                <a:latin typeface="Calibri" pitchFamily="34" charset="0"/>
              </a:rPr>
              <a:t>kas gevşer. </a:t>
            </a:r>
            <a:endParaRPr lang="tr-TR" sz="3200" b="1" dirty="0" smtClean="0">
              <a:latin typeface="Calibri" pitchFamily="34" charset="0"/>
            </a:endParaRPr>
          </a:p>
          <a:p>
            <a:pPr marL="292100" indent="-292100">
              <a:buClr>
                <a:schemeClr val="accent1"/>
              </a:buClr>
              <a:buSzPct val="70000"/>
              <a:defRPr/>
            </a:pPr>
            <a:endParaRPr lang="tr-T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238122"/>
            <a:ext cx="2484143" cy="326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6409137" cy="4058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804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2285993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600" dirty="0" smtClean="0">
                <a:latin typeface="Calibri" pitchFamily="34" charset="0"/>
              </a:rPr>
              <a:t>    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</a:rPr>
              <a:t>Kasların görevleri: </a:t>
            </a:r>
            <a:r>
              <a:rPr lang="tr-TR" sz="3600" dirty="0" smtClean="0">
                <a:latin typeface="Calibri" pitchFamily="34" charset="0"/>
              </a:rPr>
              <a:t/>
            </a:r>
            <a:br>
              <a:rPr lang="tr-TR" sz="3600" dirty="0" smtClean="0">
                <a:latin typeface="Calibri" pitchFamily="34" charset="0"/>
              </a:rPr>
            </a:br>
            <a:r>
              <a:rPr lang="tr-TR" sz="3600" b="1" dirty="0" smtClean="0">
                <a:latin typeface="Calibri" pitchFamily="34" charset="0"/>
              </a:rPr>
              <a:t>1. İskelet ile birlikte vücuda şekil verir.</a:t>
            </a:r>
            <a:br>
              <a:rPr lang="tr-TR" sz="3600" b="1" dirty="0" smtClean="0">
                <a:latin typeface="Calibri" pitchFamily="34" charset="0"/>
              </a:rPr>
            </a:br>
            <a:r>
              <a:rPr lang="tr-TR" sz="3600" b="1" dirty="0" smtClean="0">
                <a:latin typeface="Calibri" pitchFamily="34" charset="0"/>
              </a:rPr>
              <a:t>2. Vücut ve organların hareketini düzenler.</a:t>
            </a: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Picture 6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928934"/>
            <a:ext cx="209963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928934"/>
            <a:ext cx="5643602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6"/>
          <p:cNvSpPr>
            <a:spLocks noChangeArrowheads="1" noChangeShapeType="1" noTextEdit="1"/>
          </p:cNvSpPr>
          <p:nvPr/>
        </p:nvSpPr>
        <p:spPr bwMode="auto">
          <a:xfrm>
            <a:off x="500063" y="357188"/>
            <a:ext cx="8143875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3315" name="WordArt 14"/>
          <p:cNvSpPr>
            <a:spLocks noChangeArrowheads="1" noChangeShapeType="1" noTextEdit="1"/>
          </p:cNvSpPr>
          <p:nvPr/>
        </p:nvSpPr>
        <p:spPr bwMode="auto">
          <a:xfrm>
            <a:off x="1908175" y="5429252"/>
            <a:ext cx="489585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13316" name="Picture 7" descr="http://www.hilalhaber.com/images/haberler/9_uncu_sinifta_basari_dusuyor_h71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4" y="2286002"/>
            <a:ext cx="22145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ÖĞRENCİ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2143125"/>
            <a:ext cx="18669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kitap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2214563"/>
            <a:ext cx="36385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3429001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800" dirty="0" smtClean="0"/>
          </a:p>
          <a:p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</a:rPr>
              <a:t>Harekette iskelet ve kas ilişkisi :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</a:rPr>
              <a:t>Kaslar kemiklere bağlıdır.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</a:rPr>
              <a:t>Kasların kasılıp gevşemesiyle kemikler eklem yerlerinden hareket edebilirler.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</a:rPr>
              <a:t>Bir cismi elle </a:t>
            </a:r>
            <a:r>
              <a:rPr lang="tr-TR" sz="3200" b="1" dirty="0" err="1" smtClean="0">
                <a:solidFill>
                  <a:schemeClr val="bg1"/>
                </a:solidFill>
                <a:latin typeface="Calibri" pitchFamily="34" charset="0"/>
              </a:rPr>
              <a:t>kadırdığımızda</a:t>
            </a:r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</a:rPr>
              <a:t> kol kaslarının incelenesi buna en güzel örnektir.</a:t>
            </a: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tr-TR" sz="4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Picture 2" descr="uzgun-hareketli-resim-001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857628"/>
            <a:ext cx="2278622" cy="2786082"/>
          </a:xfrm>
          <a:prstGeom prst="rect">
            <a:avLst/>
          </a:prstGeom>
          <a:noFill/>
        </p:spPr>
      </p:pic>
      <p:pic>
        <p:nvPicPr>
          <p:cNvPr id="7" name="Picture 2" descr="oynayan hareketli iskelet resmi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3" y="3857628"/>
            <a:ext cx="1714512" cy="2639738"/>
          </a:xfrm>
          <a:prstGeom prst="rect">
            <a:avLst/>
          </a:prstGeom>
          <a:noFill/>
        </p:spPr>
      </p:pic>
      <p:pic>
        <p:nvPicPr>
          <p:cNvPr id="8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929066"/>
            <a:ext cx="2286016" cy="2567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3894" y="2300735"/>
            <a:ext cx="2507585" cy="400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425669" y="562141"/>
            <a:ext cx="8347841" cy="1487377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600" b="1" u="sng" dirty="0" smtClean="0">
                <a:solidFill>
                  <a:schemeClr val="bg1"/>
                </a:solidFill>
              </a:rPr>
              <a:t>Vücudumuza şekil veren sert yapılara </a:t>
            </a:r>
            <a:r>
              <a:rPr lang="tr-TR" sz="3600" b="1" u="sng" dirty="0" smtClean="0">
                <a:solidFill>
                  <a:srgbClr val="FFFF00"/>
                </a:solidFill>
              </a:rPr>
              <a:t>kemik</a:t>
            </a:r>
            <a:r>
              <a:rPr lang="tr-TR" sz="3600" b="1" u="sng" dirty="0" smtClean="0">
                <a:solidFill>
                  <a:schemeClr val="bg1"/>
                </a:solidFill>
              </a:rPr>
              <a:t> denir</a:t>
            </a: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3554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427" y="2828597"/>
            <a:ext cx="735806" cy="1828800"/>
          </a:xfrm>
          <a:prstGeom prst="rect">
            <a:avLst/>
          </a:prstGeom>
          <a:noFill/>
        </p:spPr>
      </p:pic>
      <p:pic>
        <p:nvPicPr>
          <p:cNvPr id="23556" name="Picture 4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4278" y="2718239"/>
            <a:ext cx="478631" cy="1838325"/>
          </a:xfrm>
          <a:prstGeom prst="rect">
            <a:avLst/>
          </a:prstGeom>
          <a:noFill/>
        </p:spPr>
      </p:pic>
      <p:pic>
        <p:nvPicPr>
          <p:cNvPr id="23558" name="Picture 6" descr="http://oi55.tinypic.com/mkeyo3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3790" y="2270235"/>
            <a:ext cx="2140826" cy="39684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1960" y="2853560"/>
            <a:ext cx="2193131" cy="3333750"/>
          </a:xfrm>
          <a:prstGeom prst="rect">
            <a:avLst/>
          </a:prstGeom>
          <a:noFill/>
        </p:spPr>
      </p:pic>
      <p:pic>
        <p:nvPicPr>
          <p:cNvPr id="8" name="Picture 7" descr="ÇOCUK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495" y="2459421"/>
            <a:ext cx="2057400" cy="379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425669" y="420250"/>
            <a:ext cx="8347841" cy="1503142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4800" b="1" dirty="0" smtClean="0">
                <a:solidFill>
                  <a:schemeClr val="bg1"/>
                </a:solidFill>
                <a:latin typeface="Calibri" pitchFamily="34" charset="0"/>
              </a:rPr>
              <a:t>Yetişkin bir insanın vücudunda 206 tane kemik bulunur.</a:t>
            </a: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2530" name="Picture 2" descr="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0418" y="2333297"/>
            <a:ext cx="2193213" cy="384459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552" y="4177032"/>
            <a:ext cx="1401038" cy="201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8717" y="3909018"/>
            <a:ext cx="1401038" cy="201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214282" y="357166"/>
            <a:ext cx="8929718" cy="2643206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Yeni doğmuş bir bebeğin vücudunda 300’den fazla kemik bulunur.Bazı kemikler bebekler büyüdükçe birbiriyle birleşir.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0482" name="Picture 2" descr="Kemik ile ilgili hareketli resimler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4998" y="3493430"/>
            <a:ext cx="1028700" cy="24479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142844" y="214313"/>
            <a:ext cx="8786844" cy="857233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200" b="1" dirty="0" smtClean="0">
                <a:latin typeface="Calibri" pitchFamily="34" charset="0"/>
              </a:rPr>
              <a:t>                     </a:t>
            </a:r>
          </a:p>
          <a:p>
            <a:endParaRPr lang="tr-TR" sz="3200" b="1" dirty="0" smtClean="0">
              <a:latin typeface="Calibri" pitchFamily="34" charset="0"/>
            </a:endParaRPr>
          </a:p>
          <a:p>
            <a:r>
              <a:rPr lang="tr-TR" sz="3200" b="1" dirty="0" smtClean="0">
                <a:latin typeface="Calibri" pitchFamily="34" charset="0"/>
              </a:rPr>
              <a:t>               </a:t>
            </a:r>
            <a:r>
              <a:rPr lang="tr-TR" sz="4400" b="1" dirty="0" smtClean="0">
                <a:latin typeface="Calibri" pitchFamily="34" charset="0"/>
              </a:rPr>
              <a:t>KEMİK ÇEŞİTLERİ</a:t>
            </a:r>
          </a:p>
          <a:p>
            <a:r>
              <a:rPr lang="tr-TR" sz="3200" dirty="0" smtClean="0"/>
              <a:t> </a:t>
            </a: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200" b="1" dirty="0" smtClean="0">
                <a:latin typeface="Calibri" pitchFamily="34" charset="0"/>
              </a:rPr>
              <a:t> </a:t>
            </a:r>
            <a:endParaRPr lang="tr-T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459" y="2000240"/>
            <a:ext cx="3865541" cy="459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928662" y="1643050"/>
            <a:ext cx="42148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 smtClean="0"/>
              <a:t>1</a:t>
            </a:r>
            <a:r>
              <a:rPr lang="tr-TR" sz="4400" b="1" dirty="0" smtClean="0">
                <a:latin typeface="Calibri" pitchFamily="34" charset="0"/>
              </a:rPr>
              <a:t>. Uzun kemikler</a:t>
            </a:r>
            <a:br>
              <a:rPr lang="tr-TR" sz="4400" b="1" dirty="0" smtClean="0">
                <a:latin typeface="Calibri" pitchFamily="34" charset="0"/>
              </a:rPr>
            </a:br>
            <a:r>
              <a:rPr lang="tr-TR" sz="4400" b="1" dirty="0" smtClean="0">
                <a:latin typeface="Calibri" pitchFamily="34" charset="0"/>
              </a:rPr>
              <a:t>2. Kısa kemikler</a:t>
            </a:r>
            <a:br>
              <a:rPr lang="tr-TR" sz="4400" b="1" dirty="0" smtClean="0">
                <a:latin typeface="Calibri" pitchFamily="34" charset="0"/>
              </a:rPr>
            </a:br>
            <a:r>
              <a:rPr lang="tr-TR" sz="4400" b="1" dirty="0" smtClean="0">
                <a:latin typeface="Calibri" pitchFamily="34" charset="0"/>
              </a:rPr>
              <a:t>3. Yassı kemikler</a:t>
            </a:r>
            <a:endParaRPr lang="tr-TR" sz="4400" b="1" dirty="0">
              <a:latin typeface="Calibri" pitchFamily="34" charset="0"/>
            </a:endParaRPr>
          </a:p>
        </p:txBody>
      </p:sp>
      <p:pic>
        <p:nvPicPr>
          <p:cNvPr id="7" name="Picture 2" descr="oynayan hareketli iskelet resm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14752"/>
            <a:ext cx="1857388" cy="2656770"/>
          </a:xfrm>
          <a:prstGeom prst="rect">
            <a:avLst/>
          </a:prstGeom>
          <a:noFill/>
        </p:spPr>
      </p:pic>
      <p:pic>
        <p:nvPicPr>
          <p:cNvPr id="8" name="Picture 2" descr="oynayan hareketli iskelet resm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714752"/>
            <a:ext cx="1857388" cy="2656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14313"/>
            <a:ext cx="8643968" cy="2357431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200" dirty="0" smtClean="0"/>
          </a:p>
          <a:p>
            <a:endParaRPr lang="tr-TR" sz="3200" dirty="0" smtClean="0"/>
          </a:p>
          <a:p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</a:rPr>
              <a:t>Uzun kemikler :</a:t>
            </a:r>
            <a:r>
              <a:rPr lang="tr-TR" sz="3200" b="1" dirty="0" smtClean="0">
                <a:latin typeface="Calibri" pitchFamily="34" charset="0"/>
              </a:rPr>
              <a:t> Kol ve bacaklarda bulunur.</a:t>
            </a:r>
            <a:br>
              <a:rPr lang="tr-TR" sz="3200" b="1" dirty="0" smtClean="0">
                <a:latin typeface="Calibri" pitchFamily="34" charset="0"/>
              </a:rPr>
            </a:b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</a:rPr>
              <a:t>Kısa kemikler :</a:t>
            </a:r>
            <a:r>
              <a:rPr lang="tr-TR" sz="3200" b="1" dirty="0" smtClean="0">
                <a:latin typeface="Calibri" pitchFamily="34" charset="0"/>
              </a:rPr>
              <a:t> el ve ayak kemiklerinde, omurgada bulunur.</a:t>
            </a:r>
            <a:br>
              <a:rPr lang="tr-TR" sz="3200" b="1" dirty="0" smtClean="0">
                <a:latin typeface="Calibri" pitchFamily="34" charset="0"/>
              </a:rPr>
            </a:br>
            <a:r>
              <a:rPr lang="tr-TR" sz="3200" b="1" dirty="0" smtClean="0">
                <a:solidFill>
                  <a:srgbClr val="FFFF00"/>
                </a:solidFill>
                <a:latin typeface="Calibri" pitchFamily="34" charset="0"/>
              </a:rPr>
              <a:t>Yassı kemikler :</a:t>
            </a:r>
            <a:r>
              <a:rPr lang="tr-TR" sz="3200" b="1" dirty="0" smtClean="0">
                <a:latin typeface="Calibri" pitchFamily="34" charset="0"/>
              </a:rPr>
              <a:t> Kafatası ve göğüs kafesinde bulunur.</a:t>
            </a:r>
          </a:p>
          <a:p>
            <a:r>
              <a:rPr lang="tr-TR" sz="3200" b="1" dirty="0" smtClean="0">
                <a:latin typeface="Calibri" pitchFamily="34" charset="0"/>
              </a:rPr>
              <a:t/>
            </a:r>
            <a:br>
              <a:rPr lang="tr-TR" sz="3200" b="1" dirty="0" smtClean="0">
                <a:latin typeface="Calibri" pitchFamily="34" charset="0"/>
              </a:rPr>
            </a:br>
            <a:endParaRPr lang="tr-T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071810"/>
            <a:ext cx="238918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[Resim: 4c87b7ce0846c08092010.gif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2928934"/>
            <a:ext cx="250033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Kemik ile ilgili hareketli resimler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214686"/>
            <a:ext cx="1857388" cy="3059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285720" y="285728"/>
            <a:ext cx="8643968" cy="1000109"/>
          </a:xfrm>
          <a:prstGeom prst="wedgeRoundRectCallout">
            <a:avLst>
              <a:gd name="adj1" fmla="val 26390"/>
              <a:gd name="adj2" fmla="val 48970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                             EKLEMLER</a:t>
            </a:r>
            <a:endParaRPr lang="tr-TR" sz="4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859751"/>
            <a:ext cx="3071802" cy="4998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üzgün çocuk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4"/>
            <a:ext cx="3071834" cy="4572032"/>
          </a:xfrm>
          <a:prstGeom prst="rect">
            <a:avLst/>
          </a:prstGeom>
          <a:noFill/>
        </p:spPr>
      </p:pic>
      <p:pic>
        <p:nvPicPr>
          <p:cNvPr id="39940" name="Picture 4" descr="eklemler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857364"/>
            <a:ext cx="2960389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764" y="2317533"/>
            <a:ext cx="3025083" cy="39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349921" y="546375"/>
            <a:ext cx="8376293" cy="1503142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</a:rPr>
              <a:t>Kemiklerin birbirine bağlandığı yere </a:t>
            </a:r>
            <a:r>
              <a:rPr lang="tr-TR" sz="4400" b="1" dirty="0" smtClean="0">
                <a:solidFill>
                  <a:srgbClr val="FFFF00"/>
                </a:solidFill>
                <a:latin typeface="Calibri" pitchFamily="34" charset="0"/>
              </a:rPr>
              <a:t>eklem </a:t>
            </a:r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</a:rPr>
              <a:t>denir.</a:t>
            </a:r>
            <a:endParaRPr lang="tr-TR" sz="4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http://1.bp.blogspot.com/-j207uxVrs80/VH4II0snF8I/AAAAAAAAFVA/o1OH5-ii3L0/s1600/2sl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812" y="2698530"/>
            <a:ext cx="196572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0892" y="2191408"/>
            <a:ext cx="2366387" cy="41620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77954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1414</TotalTime>
  <Words>220</Words>
  <Application>Microsoft Office PowerPoint</Application>
  <PresentationFormat>Ekran Gösterisi (4:3)</PresentationFormat>
  <Paragraphs>42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Hisse Senedi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270</cp:revision>
  <dcterms:created xsi:type="dcterms:W3CDTF">2012-11-18T10:59:22Z</dcterms:created>
  <dcterms:modified xsi:type="dcterms:W3CDTF">2017-09-26T05:27:12Z</dcterms:modified>
  <cp:category>www.sorubak.com</cp:category>
</cp:coreProperties>
</file>