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5"/>
  </p:notesMasterIdLst>
  <p:sldIdLst>
    <p:sldId id="489" r:id="rId2"/>
    <p:sldId id="385" r:id="rId3"/>
    <p:sldId id="337" r:id="rId4"/>
    <p:sldId id="350" r:id="rId5"/>
    <p:sldId id="339" r:id="rId6"/>
    <p:sldId id="469" r:id="rId7"/>
    <p:sldId id="478" r:id="rId8"/>
    <p:sldId id="479" r:id="rId9"/>
    <p:sldId id="480" r:id="rId10"/>
    <p:sldId id="410" r:id="rId11"/>
    <p:sldId id="409" r:id="rId12"/>
    <p:sldId id="484" r:id="rId13"/>
    <p:sldId id="351" r:id="rId14"/>
    <p:sldId id="352" r:id="rId15"/>
    <p:sldId id="485" r:id="rId16"/>
    <p:sldId id="353" r:id="rId17"/>
    <p:sldId id="486" r:id="rId18"/>
    <p:sldId id="356" r:id="rId19"/>
    <p:sldId id="487" r:id="rId20"/>
    <p:sldId id="468" r:id="rId21"/>
    <p:sldId id="413" r:id="rId22"/>
    <p:sldId id="412" r:id="rId23"/>
    <p:sldId id="483" r:id="rId2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499C2"/>
    <a:srgbClr val="C61863"/>
    <a:srgbClr val="BFDAEB"/>
    <a:srgbClr val="F28AB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1009" autoAdjust="0"/>
  </p:normalViewPr>
  <p:slideViewPr>
    <p:cSldViewPr snapToGrid="0">
      <p:cViewPr>
        <p:scale>
          <a:sx n="60" d="100"/>
          <a:sy n="60" d="100"/>
        </p:scale>
        <p:origin x="-858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9D277-CAA7-4962-916E-EDBAE028F4F2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9A9C1-EF2A-4CA1-AC67-EA71627DAE3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04286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Yuvarlatılmış Dikdörtgen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0" name="19 Alt Başlık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BE533C-EB55-4E55-803E-FEB6CC463704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BE533C-EB55-4E55-803E-FEB6CC463704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BE533C-EB55-4E55-803E-FEB6CC463704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BE533C-EB55-4E55-803E-FEB6CC463704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Yuvarlatılmış Dikdörtgen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Yuvarlatılmış Dikdörtgen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BE533C-EB55-4E55-803E-FEB6CC463704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BE533C-EB55-4E55-803E-FEB6CC463704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BE533C-EB55-4E55-803E-FEB6CC463704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BE533C-EB55-4E55-803E-FEB6CC463704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BE533C-EB55-4E55-803E-FEB6CC463704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BE533C-EB55-4E55-803E-FEB6CC463704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Tek Köşesi Yuvarlatılmış Dikdörtgen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BE533C-EB55-4E55-803E-FEB6CC463704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Yuvarlatılmış Dikdörtgen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Başlık Yer Tutucusu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5BE533C-EB55-4E55-803E-FEB6CC463704}" type="datetimeFigureOut">
              <a:rPr lang="tr-TR" smtClean="0"/>
              <a:pPr/>
              <a:t>26.09.2017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60222" y="2198302"/>
            <a:ext cx="2649763" cy="3981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160" y="2493578"/>
            <a:ext cx="246856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WordArt 7"/>
          <p:cNvSpPr>
            <a:spLocks noChangeArrowheads="1" noChangeShapeType="1" noTextEdit="1"/>
          </p:cNvSpPr>
          <p:nvPr/>
        </p:nvSpPr>
        <p:spPr bwMode="auto">
          <a:xfrm>
            <a:off x="867103" y="472965"/>
            <a:ext cx="10421007" cy="12297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alibri" pitchFamily="34" charset="0"/>
              </a:rPr>
              <a:t>İSKELETİMİZ VE BÖLÜMLERİ</a:t>
            </a:r>
            <a:endParaRPr lang="tr-TR" sz="3600" b="1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46082" name="Picture 2" descr="oynayan hareketli iskelet resmi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0566" y="2022092"/>
            <a:ext cx="3774603" cy="4189522"/>
          </a:xfrm>
          <a:prstGeom prst="rect">
            <a:avLst/>
          </a:prstGeom>
          <a:noFill/>
        </p:spPr>
      </p:pic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2874963" y="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5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8352" y="2317532"/>
            <a:ext cx="4033444" cy="397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15"/>
          <p:cNvSpPr>
            <a:spLocks noChangeArrowheads="1"/>
          </p:cNvSpPr>
          <p:nvPr/>
        </p:nvSpPr>
        <p:spPr bwMode="auto">
          <a:xfrm>
            <a:off x="466561" y="546375"/>
            <a:ext cx="11168391" cy="1313956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tr-TR" sz="3600" dirty="0" smtClean="0"/>
              <a:t> 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Vücudumuzun çatısı olan, sert, kemiklerden oluşan yapıya </a:t>
            </a:r>
            <a:r>
              <a:rPr lang="tr-TR" sz="3600" b="1" dirty="0" smtClean="0">
                <a:solidFill>
                  <a:srgbClr val="FFFF00"/>
                </a:solidFill>
                <a:latin typeface="Calibri" pitchFamily="34" charset="0"/>
              </a:rPr>
              <a:t>iskelet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 adı verilir</a:t>
            </a:r>
            <a:endParaRPr lang="tr-TR" sz="36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Picture 2" descr="http://1.bp.blogspot.com/-j207uxVrs80/VH4II0snF8I/AAAAAAAAFVA/o1OH5-ii3L0/s1600/2sl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082" y="2698530"/>
            <a:ext cx="262096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oynayan iskelet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1189" y="2191407"/>
            <a:ext cx="3155183" cy="41620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www.catootjeskonijntjes.nl/image0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890" y="2475185"/>
            <a:ext cx="2926475" cy="390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45821" y="2081048"/>
            <a:ext cx="3972909" cy="4303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545389" y="577905"/>
            <a:ext cx="11073797" cy="1140536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tr-TR" sz="4000" b="1" dirty="0" smtClean="0">
                <a:solidFill>
                  <a:schemeClr val="bg1"/>
                </a:solidFill>
              </a:rPr>
              <a:t>İSKELET SİSTEMİMİZİN GÖREVLERİ</a:t>
            </a:r>
            <a:endParaRPr lang="tr-TR" sz="40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b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</a:br>
            <a:endParaRPr lang="tr-TR" sz="40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>
              <a:defRPr/>
            </a:pP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0" name="Picture 2" descr="oynayan hareketli iskelet resmi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0566" y="2022092"/>
            <a:ext cx="3774603" cy="41895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4 Düz Ok Bağlayıcısı"/>
          <p:cNvCxnSpPr/>
          <p:nvPr/>
        </p:nvCxnSpPr>
        <p:spPr>
          <a:xfrm rot="5400000">
            <a:off x="4929179" y="1499910"/>
            <a:ext cx="428628" cy="21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rot="5400000">
            <a:off x="4813318" y="2440183"/>
            <a:ext cx="500066" cy="21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rot="5400000">
            <a:off x="4785317" y="3672610"/>
            <a:ext cx="428628" cy="21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rot="5400000">
            <a:off x="4831688" y="4546749"/>
            <a:ext cx="429422" cy="10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2 İçerik Yer Tutucusu"/>
          <p:cNvSpPr>
            <a:spLocks noGrp="1"/>
          </p:cNvSpPr>
          <p:nvPr>
            <p:ph idx="1"/>
          </p:nvPr>
        </p:nvSpPr>
        <p:spPr>
          <a:xfrm>
            <a:off x="609600" y="714356"/>
            <a:ext cx="10972800" cy="5610244"/>
          </a:xfrm>
        </p:spPr>
        <p:txBody>
          <a:bodyPr/>
          <a:lstStyle/>
          <a:p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                  </a:t>
            </a:r>
            <a:r>
              <a:rPr lang="tr-TR" sz="3600" b="1" dirty="0" smtClean="0">
                <a:solidFill>
                  <a:srgbClr val="FF0000"/>
                </a:solidFill>
                <a:latin typeface="Calibri" pitchFamily="34" charset="0"/>
              </a:rPr>
              <a:t>İSKELET </a:t>
            </a:r>
            <a:r>
              <a:rPr lang="tr-TR" dirty="0" smtClean="0">
                <a:solidFill>
                  <a:srgbClr val="FF0000"/>
                </a:solidFill>
              </a:rPr>
              <a:t>                                                                                         </a:t>
            </a:r>
          </a:p>
          <a:p>
            <a:endParaRPr lang="tr-TR" dirty="0" smtClean="0">
              <a:solidFill>
                <a:srgbClr val="FF0000"/>
              </a:solidFill>
            </a:endParaRPr>
          </a:p>
          <a:p>
            <a:r>
              <a:rPr lang="tr-TR" sz="3200" b="1" dirty="0" smtClean="0">
                <a:solidFill>
                  <a:srgbClr val="FF0000"/>
                </a:solidFill>
              </a:rPr>
              <a:t>Vücudumuzun dik durmasını sağlar.</a:t>
            </a:r>
          </a:p>
          <a:p>
            <a:endParaRPr lang="tr-TR" sz="3200" b="1" dirty="0" smtClean="0">
              <a:solidFill>
                <a:srgbClr val="FF0000"/>
              </a:solidFill>
            </a:endParaRPr>
          </a:p>
          <a:p>
            <a:r>
              <a:rPr lang="tr-TR" sz="3200" b="1" dirty="0" smtClean="0">
                <a:solidFill>
                  <a:srgbClr val="FF0000"/>
                </a:solidFill>
              </a:rPr>
              <a:t>Vücudumuza şekil verir.</a:t>
            </a:r>
          </a:p>
          <a:p>
            <a:endParaRPr lang="tr-TR" sz="3200" b="1" dirty="0" smtClean="0">
              <a:solidFill>
                <a:srgbClr val="FF0000"/>
              </a:solidFill>
            </a:endParaRPr>
          </a:p>
          <a:p>
            <a:r>
              <a:rPr lang="tr-TR" sz="3200" b="1" dirty="0" smtClean="0">
                <a:solidFill>
                  <a:srgbClr val="FF0000"/>
                </a:solidFill>
              </a:rPr>
              <a:t>Hareket etmemizi sağlar.</a:t>
            </a:r>
          </a:p>
          <a:p>
            <a:endParaRPr lang="tr-TR" sz="3200" b="1" dirty="0" smtClean="0">
              <a:solidFill>
                <a:srgbClr val="FF0000"/>
              </a:solidFill>
            </a:endParaRPr>
          </a:p>
          <a:p>
            <a:r>
              <a:rPr lang="tr-TR" sz="3200" b="1" dirty="0" smtClean="0">
                <a:solidFill>
                  <a:srgbClr val="FF0000"/>
                </a:solidFill>
              </a:rPr>
              <a:t>İç organlarımızı dış etkenlerden korur.                                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pic>
        <p:nvPicPr>
          <p:cNvPr id="12" name="Picture 2" descr="iskelet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1034" y="1387366"/>
            <a:ext cx="2638151" cy="346841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6801" y="2166772"/>
            <a:ext cx="2649763" cy="3981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anne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015" y="1718442"/>
            <a:ext cx="3258537" cy="4268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561154" y="467547"/>
            <a:ext cx="11073798" cy="967116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tr-TR" sz="5400" dirty="0" smtClean="0">
                <a:solidFill>
                  <a:schemeClr val="bg1"/>
                </a:solidFill>
                <a:latin typeface="Calibri" pitchFamily="34" charset="0"/>
              </a:rPr>
              <a:t>            İSKELETİN BÖLÜMLERİ</a:t>
            </a:r>
            <a:endParaRPr lang="tr-TR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6386" name="Picture 2" descr="animasi-bergerak-kerangka-jerangkong-001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0636" y="1931276"/>
            <a:ext cx="3375902" cy="41179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5986" y="914400"/>
            <a:ext cx="2886245" cy="488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29625" y="499077"/>
            <a:ext cx="4373452" cy="5381461"/>
          </a:xfrm>
          <a:prstGeom prst="wedgeRoundRectCallout">
            <a:avLst>
              <a:gd name="adj1" fmla="val -16084"/>
              <a:gd name="adj2" fmla="val 52044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İskeletimiz dört </a:t>
            </a:r>
          </a:p>
          <a:p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temel bölümden oluşur.</a:t>
            </a:r>
            <a:endParaRPr lang="tr-TR" sz="3600" dirty="0" smtClean="0">
              <a:solidFill>
                <a:schemeClr val="bg1"/>
              </a:solidFill>
              <a:latin typeface="Calibri" pitchFamily="34" charset="0"/>
            </a:endParaRPr>
          </a:p>
          <a:p>
            <a:pPr lvl="0"/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1- Kafatası</a:t>
            </a:r>
            <a:endParaRPr lang="tr-TR" sz="3600" dirty="0" smtClean="0">
              <a:solidFill>
                <a:schemeClr val="bg1"/>
              </a:solidFill>
              <a:latin typeface="Calibri" pitchFamily="34" charset="0"/>
            </a:endParaRPr>
          </a:p>
          <a:p>
            <a:pPr lvl="0"/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2- Göğüs kafesi</a:t>
            </a:r>
          </a:p>
          <a:p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3- Omurga</a:t>
            </a:r>
            <a:endParaRPr lang="tr-TR" sz="3600" dirty="0" smtClean="0">
              <a:solidFill>
                <a:schemeClr val="bg1"/>
              </a:solidFill>
              <a:latin typeface="Calibri" pitchFamily="34" charset="0"/>
            </a:endParaRPr>
          </a:p>
          <a:p>
            <a:pPr lvl="0"/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4- Kollar ve bacaklar</a:t>
            </a:r>
            <a:endParaRPr lang="tr-TR" sz="3600" dirty="0" smtClean="0">
              <a:solidFill>
                <a:schemeClr val="bg1"/>
              </a:solidFill>
              <a:latin typeface="Calibri" pitchFamily="34" charset="0"/>
            </a:endParaRPr>
          </a:p>
          <a:p>
            <a:pPr>
              <a:defRPr/>
            </a:pPr>
            <a:endParaRPr lang="tr-TR" sz="48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9" name="8 Resim" descr="iskeletin-bolumler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9918" y="546437"/>
            <a:ext cx="3563007" cy="539716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AutoShape 6"/>
          <p:cNvSpPr>
            <a:spLocks noChangeArrowheads="1"/>
          </p:cNvSpPr>
          <p:nvPr/>
        </p:nvSpPr>
        <p:spPr bwMode="auto">
          <a:xfrm>
            <a:off x="599090" y="457198"/>
            <a:ext cx="10783613" cy="1608085"/>
          </a:xfrm>
          <a:prstGeom prst="cloudCallout">
            <a:avLst>
              <a:gd name="adj1" fmla="val 3119"/>
              <a:gd name="adj2" fmla="val 68114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             1- KAFATASI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Picture 4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77352" y="2286000"/>
            <a:ext cx="3279228" cy="4058964"/>
          </a:xfrm>
          <a:prstGeom prst="rect">
            <a:avLst/>
          </a:prstGeom>
          <a:noFill/>
        </p:spPr>
      </p:pic>
      <p:pic>
        <p:nvPicPr>
          <p:cNvPr id="45058" name="Picture 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665" y="2349062"/>
            <a:ext cx="4053818" cy="3862551"/>
          </a:xfrm>
          <a:prstGeom prst="rect">
            <a:avLst/>
          </a:prstGeom>
          <a:noFill/>
        </p:spPr>
      </p:pic>
      <p:pic>
        <p:nvPicPr>
          <p:cNvPr id="45060" name="Picture 4" descr="iskelet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4057" y="2869322"/>
            <a:ext cx="3249777" cy="31531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3058" y="2655503"/>
            <a:ext cx="2902693" cy="354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OKUL   gifleri hareketl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664" y="2932385"/>
            <a:ext cx="3502026" cy="3168869"/>
          </a:xfrm>
          <a:prstGeom prst="rect">
            <a:avLst/>
          </a:prstGeom>
          <a:noFill/>
        </p:spPr>
      </p:pic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529622" y="546374"/>
            <a:ext cx="11105329" cy="2023405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Kafatasının içinde beynimiz bulunur. Kafatası çok sert kemiklerden oluşur. Kafatasımız beynimizi dış etkilerden korur.</a:t>
            </a:r>
          </a:p>
        </p:txBody>
      </p:sp>
      <p:pic>
        <p:nvPicPr>
          <p:cNvPr id="14338" name="Picture 2" descr="İlgili resi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8651" y="2977165"/>
            <a:ext cx="3612383" cy="32692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AutoShape 6"/>
          <p:cNvSpPr>
            <a:spLocks noChangeArrowheads="1"/>
          </p:cNvSpPr>
          <p:nvPr/>
        </p:nvSpPr>
        <p:spPr bwMode="auto">
          <a:xfrm>
            <a:off x="599090" y="457198"/>
            <a:ext cx="10783613" cy="1608085"/>
          </a:xfrm>
          <a:prstGeom prst="cloudCallout">
            <a:avLst>
              <a:gd name="adj1" fmla="val 3119"/>
              <a:gd name="adj2" fmla="val 68114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             2- GÖĞÜS KAFESİ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Picture 4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77352" y="2286000"/>
            <a:ext cx="3279228" cy="4058964"/>
          </a:xfrm>
          <a:prstGeom prst="rect">
            <a:avLst/>
          </a:prstGeom>
          <a:noFill/>
        </p:spPr>
      </p:pic>
      <p:pic>
        <p:nvPicPr>
          <p:cNvPr id="44034" name="Picture 2" descr="Kemik ile ilgili hareketli resimler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836" y="2321582"/>
            <a:ext cx="3651109" cy="3637784"/>
          </a:xfrm>
          <a:prstGeom prst="rect">
            <a:avLst/>
          </a:prstGeom>
          <a:noFill/>
        </p:spPr>
      </p:pic>
      <p:pic>
        <p:nvPicPr>
          <p:cNvPr id="44036" name="Picture 4" descr="İ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6907" y="2522482"/>
            <a:ext cx="3170405" cy="36799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425" y="2806262"/>
            <a:ext cx="3517734" cy="3485143"/>
          </a:xfrm>
          <a:prstGeom prst="rect">
            <a:avLst/>
          </a:prstGeom>
          <a:noFill/>
        </p:spPr>
      </p:pic>
      <p:pic>
        <p:nvPicPr>
          <p:cNvPr id="6" name="Picture 4" descr="kulak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2202" y="2916621"/>
            <a:ext cx="2647603" cy="3176094"/>
          </a:xfrm>
          <a:prstGeom prst="rect">
            <a:avLst/>
          </a:prstGeom>
          <a:noFill/>
        </p:spPr>
      </p:pic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45388" y="499077"/>
            <a:ext cx="11136860" cy="2196826"/>
          </a:xfrm>
          <a:prstGeom prst="wedgeRoundRectCallout">
            <a:avLst>
              <a:gd name="adj1" fmla="val -16407"/>
              <a:gd name="adj2" fmla="val 46446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Kalp ve akciğer göğüs kafesinin içinde bulunur. Göğüs kafesi, akciğerlerimizi ve kalbimizi dış etkenlerden korur.</a:t>
            </a:r>
          </a:p>
          <a:p>
            <a:pPr>
              <a:defRPr/>
            </a:pPr>
            <a:endParaRPr lang="tr-TR" sz="36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>
              <a:defRPr/>
            </a:pPr>
            <a:endParaRPr lang="tr-TR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>
              <a:defRPr/>
            </a:pPr>
            <a:endParaRPr lang="tr-TR" sz="4800" b="1" dirty="0" smtClean="0">
              <a:solidFill>
                <a:srgbClr val="FFFF00"/>
              </a:solidFill>
              <a:latin typeface="Calibri" pitchFamily="34" charset="0"/>
            </a:endParaRPr>
          </a:p>
          <a:p>
            <a:pPr>
              <a:defRPr/>
            </a:pPr>
            <a:r>
              <a:rPr lang="tr-TR" sz="4000" b="1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endParaRPr lang="tr-TR" sz="4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3319" name="Picture 7" descr="göğüs kafes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1737" y="2729833"/>
            <a:ext cx="4083269" cy="34314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AutoShape 6"/>
          <p:cNvSpPr>
            <a:spLocks noChangeArrowheads="1"/>
          </p:cNvSpPr>
          <p:nvPr/>
        </p:nvSpPr>
        <p:spPr bwMode="auto">
          <a:xfrm>
            <a:off x="599090" y="457198"/>
            <a:ext cx="10783613" cy="1608085"/>
          </a:xfrm>
          <a:prstGeom prst="cloudCallout">
            <a:avLst>
              <a:gd name="adj1" fmla="val 3119"/>
              <a:gd name="adj2" fmla="val 68114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             3- OMURGA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Picture 4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77352" y="2286000"/>
            <a:ext cx="3279228" cy="4058964"/>
          </a:xfrm>
          <a:prstGeom prst="rect">
            <a:avLst/>
          </a:prstGeom>
          <a:noFill/>
        </p:spPr>
      </p:pic>
      <p:pic>
        <p:nvPicPr>
          <p:cNvPr id="43012" name="Picture 4" descr="omurga görsel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572" y="2317531"/>
            <a:ext cx="5799630" cy="3758872"/>
          </a:xfrm>
          <a:prstGeom prst="rect">
            <a:avLst/>
          </a:prstGeom>
          <a:noFill/>
        </p:spPr>
      </p:pic>
      <p:pic>
        <p:nvPicPr>
          <p:cNvPr id="6" name="Picture 2" descr="omurga gifler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92" y="2270236"/>
            <a:ext cx="3648570" cy="37627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6"/>
          <p:cNvSpPr>
            <a:spLocks noChangeArrowheads="1" noChangeShapeType="1" noTextEdit="1"/>
          </p:cNvSpPr>
          <p:nvPr/>
        </p:nvSpPr>
        <p:spPr bwMode="auto">
          <a:xfrm>
            <a:off x="666751" y="357188"/>
            <a:ext cx="108585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13315" name="WordArt 14"/>
          <p:cNvSpPr>
            <a:spLocks noChangeArrowheads="1" noChangeShapeType="1" noTextEdit="1"/>
          </p:cNvSpPr>
          <p:nvPr/>
        </p:nvSpPr>
        <p:spPr bwMode="auto">
          <a:xfrm>
            <a:off x="2544233" y="5429251"/>
            <a:ext cx="6527800" cy="663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13316" name="Picture 7" descr="http://www.hilalhaber.com/images/haberler/9_uncu_sinifta_basari_dusuyor_h713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1" y="2286001"/>
            <a:ext cx="2952749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8" descr="ÖĞRENCİ GİFLERİ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1" y="2143125"/>
            <a:ext cx="2489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9" descr="kitap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4251" y="2214563"/>
            <a:ext cx="48514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820" y="2981631"/>
            <a:ext cx="3333750" cy="3057526"/>
          </a:xfrm>
          <a:prstGeom prst="rect">
            <a:avLst/>
          </a:prstGeom>
          <a:noFill/>
        </p:spPr>
      </p:pic>
      <p:pic>
        <p:nvPicPr>
          <p:cNvPr id="6" name="Picture 4" descr="kulak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9551" y="2806262"/>
            <a:ext cx="2924175" cy="3333750"/>
          </a:xfrm>
          <a:prstGeom prst="rect">
            <a:avLst/>
          </a:prstGeom>
          <a:noFill/>
        </p:spPr>
      </p:pic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687279" y="451780"/>
            <a:ext cx="10805784" cy="2212592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Omurgamız vücudumuzun dik durmasını sağlar. Tüm sırtımız boyunca uzanır. Omur adı verilen 33 TANE küçük kemiklerden meydana gelir.</a:t>
            </a:r>
          </a:p>
          <a:p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1266" name="Picture 2" descr="omurga görsel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8485" y="3015319"/>
            <a:ext cx="3810000" cy="3048001"/>
          </a:xfrm>
          <a:prstGeom prst="rect">
            <a:avLst/>
          </a:prstGeom>
          <a:noFill/>
        </p:spPr>
      </p:pic>
      <p:pic>
        <p:nvPicPr>
          <p:cNvPr id="8" name="Picture 2" descr="omurga gifleri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67259" y="3279227"/>
            <a:ext cx="2272699" cy="286407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AutoShape 6"/>
          <p:cNvSpPr>
            <a:spLocks noChangeArrowheads="1"/>
          </p:cNvSpPr>
          <p:nvPr/>
        </p:nvSpPr>
        <p:spPr bwMode="auto">
          <a:xfrm>
            <a:off x="599090" y="457198"/>
            <a:ext cx="10783613" cy="1608085"/>
          </a:xfrm>
          <a:prstGeom prst="cloudCallout">
            <a:avLst>
              <a:gd name="adj1" fmla="val 3119"/>
              <a:gd name="adj2" fmla="val 68114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4- KOLLAR VE BACAKLAR</a:t>
            </a:r>
          </a:p>
          <a:p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Picture 4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1780" y="2112579"/>
            <a:ext cx="3957145" cy="4058964"/>
          </a:xfrm>
          <a:prstGeom prst="rect">
            <a:avLst/>
          </a:prstGeom>
          <a:noFill/>
        </p:spPr>
      </p:pic>
      <p:pic>
        <p:nvPicPr>
          <p:cNvPr id="5" name="Picture 2" descr="hareketli kedi kopek resmi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32" y="2033751"/>
            <a:ext cx="3612383" cy="3917651"/>
          </a:xfrm>
          <a:prstGeom prst="rect">
            <a:avLst/>
          </a:prstGeom>
          <a:noFill/>
        </p:spPr>
      </p:pic>
      <p:pic>
        <p:nvPicPr>
          <p:cNvPr id="8194" name="Picture 2" descr="Kemik ile ilgili hareketli resimler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7048" y="2632840"/>
            <a:ext cx="2896147" cy="289614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5269" y="2749809"/>
            <a:ext cx="2869324" cy="3721279"/>
          </a:xfrm>
          <a:prstGeom prst="rect">
            <a:avLst/>
          </a:prstGeom>
          <a:noFill/>
        </p:spPr>
      </p:pic>
      <p:pic>
        <p:nvPicPr>
          <p:cNvPr id="5" name="Picture 6" descr="http://www.guzelresimlerim.com/data/media/135/anigarfielddancingcooltnt14m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337" y="2921137"/>
            <a:ext cx="1891863" cy="3290475"/>
          </a:xfrm>
          <a:prstGeom prst="rect">
            <a:avLst/>
          </a:prstGeom>
          <a:noFill/>
        </p:spPr>
      </p:pic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545389" y="388718"/>
            <a:ext cx="11105328" cy="1991875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En çok hareket eden vücut bölümümüzdür. Yürürken, yazı yazarken, yemek yerken, top oynarken kullandığımız kemiklerdir.</a:t>
            </a:r>
            <a:r>
              <a:rPr lang="tr-TR" sz="3600" dirty="0" smtClean="0"/>
              <a:t>.</a:t>
            </a:r>
          </a:p>
          <a:p>
            <a:endParaRPr lang="tr-TR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9218" name="Picture 2" descr="iskelet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56830" y="3150585"/>
            <a:ext cx="1724025" cy="2667000"/>
          </a:xfrm>
          <a:prstGeom prst="rect">
            <a:avLst/>
          </a:prstGeom>
          <a:noFill/>
        </p:spPr>
      </p:pic>
      <p:pic>
        <p:nvPicPr>
          <p:cNvPr id="9220" name="Picture 4" descr="İlgili resim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92002" y="3475037"/>
            <a:ext cx="1524000" cy="2286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60221" y="2876011"/>
            <a:ext cx="2664372" cy="3248236"/>
          </a:xfrm>
          <a:prstGeom prst="rect">
            <a:avLst/>
          </a:prstGeom>
          <a:noFill/>
        </p:spPr>
      </p:pic>
      <p:pic>
        <p:nvPicPr>
          <p:cNvPr id="4" name="Picture 2" descr="000000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05" y="2979682"/>
            <a:ext cx="3691212" cy="3200401"/>
          </a:xfrm>
          <a:prstGeom prst="rect">
            <a:avLst/>
          </a:prstGeom>
          <a:noFill/>
        </p:spPr>
      </p:pic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608452" y="499078"/>
            <a:ext cx="10868846" cy="2117998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Vücudumuzun daha çok hareket etmesini sağlayan kemiklerdir. Vücudumuzdaki kemiklerin yarıdan fazlası kollarımız ve bacaklarımızdadır.</a:t>
            </a:r>
            <a:endParaRPr lang="tr-TR" sz="36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4098" name="Picture 2" descr="iskelet-hareketli-resim-009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9587" y="2953407"/>
            <a:ext cx="1814799" cy="324244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AutoShape 6"/>
          <p:cNvSpPr>
            <a:spLocks noChangeArrowheads="1"/>
          </p:cNvSpPr>
          <p:nvPr/>
        </p:nvSpPr>
        <p:spPr bwMode="auto">
          <a:xfrm>
            <a:off x="965641" y="441434"/>
            <a:ext cx="10007160" cy="1277008"/>
          </a:xfrm>
          <a:prstGeom prst="cloudCallout">
            <a:avLst>
              <a:gd name="adj1" fmla="val 3119"/>
              <a:gd name="adj2" fmla="val 68114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r-TR" sz="4800" b="1" dirty="0" smtClean="0">
                <a:solidFill>
                  <a:schemeClr val="bg1"/>
                </a:solidFill>
                <a:latin typeface="Calibri" pitchFamily="34" charset="0"/>
              </a:rPr>
              <a:t>Merhaba çocuklar</a:t>
            </a:r>
            <a:endParaRPr lang="tr-TR" sz="4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60222" y="2198302"/>
            <a:ext cx="2649763" cy="3981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1015" y="2509343"/>
            <a:ext cx="246856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oynayan iskelet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8292" y="2191406"/>
            <a:ext cx="2950233" cy="390759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AutoShape 6"/>
          <p:cNvSpPr>
            <a:spLocks noChangeArrowheads="1"/>
          </p:cNvSpPr>
          <p:nvPr/>
        </p:nvSpPr>
        <p:spPr bwMode="auto">
          <a:xfrm>
            <a:off x="457200" y="331075"/>
            <a:ext cx="11067393" cy="2159878"/>
          </a:xfrm>
          <a:prstGeom prst="cloudCallout">
            <a:avLst>
              <a:gd name="adj1" fmla="val 2944"/>
              <a:gd name="adj2" fmla="val 52545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r-TR" sz="4400" b="1" dirty="0" smtClean="0">
                <a:solidFill>
                  <a:schemeClr val="bg1"/>
                </a:solidFill>
                <a:latin typeface="Calibri" pitchFamily="34" charset="0"/>
              </a:rPr>
              <a:t>Bugün sizlere  iskelet  ve bölümlerinden bahsedeceğim.</a:t>
            </a:r>
            <a:endParaRPr lang="tr-TR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4836" y="2065284"/>
            <a:ext cx="2948114" cy="4430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3.bp.blogspot.com/-pCBEtsAwSgU/TxSou50eXzI/AAAAAAAAT8Y/o8s85Zn1gY0/s1600/pinokyo_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558" y="2476007"/>
            <a:ext cx="3231931" cy="378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iskelet-hareketli-resim-001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70374" y="2904904"/>
            <a:ext cx="2114659" cy="3031011"/>
          </a:xfrm>
          <a:prstGeom prst="rect">
            <a:avLst/>
          </a:prstGeom>
          <a:noFill/>
        </p:spPr>
      </p:pic>
      <p:pic>
        <p:nvPicPr>
          <p:cNvPr id="24580" name="Picture 4" descr="hareketli iskele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5465" y="2655175"/>
            <a:ext cx="1688990" cy="314653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http://www.yenislayt.com/upload/e436e993b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8525" y="2300735"/>
            <a:ext cx="3343446" cy="4005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567558" y="562140"/>
            <a:ext cx="11130455" cy="1487377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3600" b="1" u="sng" dirty="0" smtClean="0">
                <a:solidFill>
                  <a:schemeClr val="bg1"/>
                </a:solidFill>
              </a:rPr>
              <a:t>Vücudumuza şekil veren sert yapılara </a:t>
            </a:r>
            <a:r>
              <a:rPr lang="tr-TR" sz="3600" b="1" u="sng" dirty="0" smtClean="0">
                <a:solidFill>
                  <a:srgbClr val="FFFF00"/>
                </a:solidFill>
              </a:rPr>
              <a:t>kemik</a:t>
            </a:r>
            <a:r>
              <a:rPr lang="tr-TR" sz="3600" b="1" u="sng" dirty="0" smtClean="0">
                <a:solidFill>
                  <a:schemeClr val="bg1"/>
                </a:solidFill>
              </a:rPr>
              <a:t> denir</a:t>
            </a:r>
            <a:endParaRPr lang="tr-TR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3554" name="Picture 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4569" y="2828597"/>
            <a:ext cx="981075" cy="1828800"/>
          </a:xfrm>
          <a:prstGeom prst="rect">
            <a:avLst/>
          </a:prstGeom>
          <a:noFill/>
        </p:spPr>
      </p:pic>
      <p:pic>
        <p:nvPicPr>
          <p:cNvPr id="23556" name="Picture 4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037" y="2718238"/>
            <a:ext cx="638175" cy="1838325"/>
          </a:xfrm>
          <a:prstGeom prst="rect">
            <a:avLst/>
          </a:prstGeom>
          <a:noFill/>
        </p:spPr>
      </p:pic>
      <p:pic>
        <p:nvPicPr>
          <p:cNvPr id="23558" name="Picture 6" descr="http://oi55.tinypic.com/mkeyo3.jp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8386" y="2270234"/>
            <a:ext cx="2854435" cy="396842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2613" y="2853560"/>
            <a:ext cx="2924175" cy="3333750"/>
          </a:xfrm>
          <a:prstGeom prst="rect">
            <a:avLst/>
          </a:prstGeom>
          <a:noFill/>
        </p:spPr>
      </p:pic>
      <p:pic>
        <p:nvPicPr>
          <p:cNvPr id="8" name="Picture 7" descr="ÇOCUK GİFLERİ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327" y="2459420"/>
            <a:ext cx="2743200" cy="379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15"/>
          <p:cNvSpPr>
            <a:spLocks noChangeArrowheads="1"/>
          </p:cNvSpPr>
          <p:nvPr/>
        </p:nvSpPr>
        <p:spPr bwMode="auto">
          <a:xfrm>
            <a:off x="567558" y="420250"/>
            <a:ext cx="11130455" cy="1503142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tr-TR" sz="4800" b="1" dirty="0" smtClean="0">
                <a:solidFill>
                  <a:schemeClr val="bg1"/>
                </a:solidFill>
                <a:latin typeface="Calibri" pitchFamily="34" charset="0"/>
              </a:rPr>
              <a:t>Yetişkin bir insanın vücudunda 206 tane kemik bulunur.</a:t>
            </a:r>
            <a:endParaRPr lang="tr-TR" sz="48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22530" name="Picture 2" descr="iskelet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0557" y="2333296"/>
            <a:ext cx="2924284" cy="38445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069" y="4177031"/>
            <a:ext cx="1868050" cy="201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8290" y="3909017"/>
            <a:ext cx="1868050" cy="201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498092" y="546374"/>
            <a:ext cx="11010735" cy="2259888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Yeni doğmuş bir bebeğin vücudunda 300’den fazla kemik bulunur.Bazı kemikler bebekler büyüdükçe birbiriyle birleşir</a:t>
            </a:r>
            <a:endParaRPr lang="tr-TR" sz="4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20482" name="Picture 2" descr="Kemik ile ilgili hareketli resimler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6664" y="3493430"/>
            <a:ext cx="1371600" cy="24479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ers çalışan öğrenci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3823" y="4051738"/>
            <a:ext cx="1993461" cy="2075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ders çalışan öğrenci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1894" y="3909850"/>
            <a:ext cx="2190290" cy="2280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639982" y="514843"/>
            <a:ext cx="10947673" cy="1487378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400" b="1" dirty="0" smtClean="0">
                <a:solidFill>
                  <a:schemeClr val="bg1"/>
                </a:solidFill>
                <a:latin typeface="Calibri" pitchFamily="34" charset="0"/>
              </a:rPr>
              <a:t>Kemikler olmasaydı nasıl olurduk,hiç düşündünüz mü? </a:t>
            </a:r>
            <a:endParaRPr lang="tr-TR" sz="4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9458" name="Picture 2" descr="oynayan iskelet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3796" y="2601310"/>
            <a:ext cx="3202479" cy="38168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futbol gifler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561154" y="514843"/>
            <a:ext cx="10947673" cy="998647"/>
          </a:xfrm>
          <a:prstGeom prst="wedgeRoundRectCallout">
            <a:avLst>
              <a:gd name="adj1" fmla="val -16266"/>
              <a:gd name="adj2" fmla="val 6193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6000" b="1" dirty="0" smtClean="0">
                <a:solidFill>
                  <a:schemeClr val="bg1"/>
                </a:solidFill>
                <a:latin typeface="Calibri" pitchFamily="34" charset="0"/>
              </a:rPr>
              <a:t>Et ve deri yığını gibi olurduk.</a:t>
            </a:r>
            <a:endParaRPr lang="tr-TR" sz="6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026" name="Picture 2" descr="saat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603" y="3807373"/>
            <a:ext cx="1905000" cy="2381250"/>
          </a:xfrm>
          <a:prstGeom prst="rect">
            <a:avLst/>
          </a:prstGeom>
          <a:noFill/>
        </p:spPr>
      </p:pic>
      <p:pic>
        <p:nvPicPr>
          <p:cNvPr id="16" name="Picture 2" descr="saat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8913" y="3865180"/>
            <a:ext cx="1905000" cy="2381250"/>
          </a:xfrm>
          <a:prstGeom prst="rect">
            <a:avLst/>
          </a:prstGeom>
          <a:noFill/>
        </p:spPr>
      </p:pic>
      <p:pic>
        <p:nvPicPr>
          <p:cNvPr id="18434" name="Picture 2" descr="http://oi55.tinypic.com/mkeyo3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503" y="1954924"/>
            <a:ext cx="3547241" cy="41778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1215</TotalTime>
  <Words>229</Words>
  <Application>Microsoft Office PowerPoint</Application>
  <PresentationFormat>Özel</PresentationFormat>
  <Paragraphs>46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Görünüş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221</cp:revision>
  <dcterms:created xsi:type="dcterms:W3CDTF">2016-04-15T16:29:15Z</dcterms:created>
  <dcterms:modified xsi:type="dcterms:W3CDTF">2017-09-26T05:27:16Z</dcterms:modified>
  <cp:category>www.sorubak.com</cp:category>
</cp:coreProperties>
</file>