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1" r:id="rId6"/>
    <p:sldId id="263" r:id="rId7"/>
    <p:sldId id="265" r:id="rId8"/>
    <p:sldId id="267" r:id="rId9"/>
    <p:sldId id="269" r:id="rId10"/>
    <p:sldId id="271" r:id="rId11"/>
    <p:sldId id="272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104" y="-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1DFE30-5DEC-4EDB-842B-1F0C041B17CA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D51F6-656F-4EC6-BD0B-AE8348DC418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60503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D51F6-656F-4EC6-BD0B-AE8348DC418B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919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2644EB4-52BB-49F3-9F8E-E41B5D2BA686}" type="datetimeFigureOut">
              <a:rPr lang="tr-TR" smtClean="0"/>
              <a:pPr/>
              <a:t>27.09.2017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F421E00-6ECD-4F2B-BF48-E40649C4840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864096"/>
          </a:xfrm>
        </p:spPr>
        <p:txBody>
          <a:bodyPr/>
          <a:lstStyle/>
          <a:p>
            <a:r>
              <a:rPr lang="tr-TR" dirty="0" smtClean="0">
                <a:solidFill>
                  <a:srgbClr val="FFFF00"/>
                </a:solidFill>
                <a:latin typeface="ALFABET98" pitchFamily="2" charset="0"/>
              </a:rPr>
              <a:t>SORU 1</a:t>
            </a:r>
            <a:endParaRPr lang="tr-TR" dirty="0">
              <a:solidFill>
                <a:srgbClr val="FFFF00"/>
              </a:solidFill>
              <a:latin typeface="ALFABET98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980728"/>
            <a:ext cx="8640960" cy="54006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  <a:latin typeface="ALFABET98" pitchFamily="2" charset="0"/>
              </a:rPr>
              <a:t>S</a:t>
            </a:r>
            <a:r>
              <a:rPr lang="tr-TR" sz="4800" b="1" dirty="0" smtClean="0">
                <a:solidFill>
                  <a:srgbClr val="FF0000"/>
                </a:solidFill>
                <a:latin typeface="ALFABET98" pitchFamily="2" charset="0"/>
              </a:rPr>
              <a:t>erhan – </a:t>
            </a:r>
            <a:r>
              <a:rPr lang="tr-TR" sz="4800" b="1" dirty="0" err="1" smtClean="0">
                <a:solidFill>
                  <a:srgbClr val="FF0000"/>
                </a:solidFill>
                <a:latin typeface="ALFABET98" pitchFamily="2" charset="0"/>
              </a:rPr>
              <a:t>Ebrar</a:t>
            </a:r>
            <a:r>
              <a:rPr lang="tr-TR" sz="4800" b="1" dirty="0" smtClean="0">
                <a:solidFill>
                  <a:srgbClr val="FF0000"/>
                </a:solidFill>
                <a:latin typeface="ALFABET98" pitchFamily="2" charset="0"/>
              </a:rPr>
              <a:t> – Tarık kelimelerinin sözlük </a:t>
            </a:r>
            <a:r>
              <a:rPr lang="tr-TR" sz="4800" b="1" dirty="0" err="1" smtClean="0">
                <a:solidFill>
                  <a:srgbClr val="FF0000"/>
                </a:solidFill>
                <a:latin typeface="ALFABET98" pitchFamily="2" charset="0"/>
              </a:rPr>
              <a:t>sıralması</a:t>
            </a:r>
            <a:r>
              <a:rPr lang="tr-TR" sz="4800" b="1" dirty="0" smtClean="0">
                <a:solidFill>
                  <a:srgbClr val="FF0000"/>
                </a:solidFill>
                <a:latin typeface="ALFABET98" pitchFamily="2" charset="0"/>
              </a:rPr>
              <a:t> </a:t>
            </a:r>
          </a:p>
          <a:p>
            <a:r>
              <a:rPr lang="tr-TR" sz="4800" b="1" dirty="0" smtClean="0">
                <a:solidFill>
                  <a:srgbClr val="FF0000"/>
                </a:solidFill>
                <a:latin typeface="ALFABET98" pitchFamily="2" charset="0"/>
              </a:rPr>
              <a:t>Aşağıdakilerden hangisi doğrudur </a:t>
            </a:r>
            <a:r>
              <a:rPr lang="tr-TR" sz="5400" b="1" dirty="0" smtClean="0">
                <a:solidFill>
                  <a:schemeClr val="tx1"/>
                </a:solidFill>
                <a:latin typeface="ALFABET98" pitchFamily="2" charset="0"/>
              </a:rPr>
              <a:t>?</a:t>
            </a:r>
          </a:p>
          <a:p>
            <a:pPr algn="l"/>
            <a:r>
              <a:rPr lang="tr-TR" sz="4800" b="1" dirty="0" smtClean="0">
                <a:solidFill>
                  <a:srgbClr val="002060"/>
                </a:solidFill>
                <a:latin typeface="ALFABET98" pitchFamily="2" charset="0"/>
              </a:rPr>
              <a:t>a) Tarık – </a:t>
            </a:r>
            <a:r>
              <a:rPr lang="tr-TR" sz="4800" b="1" dirty="0" err="1" smtClean="0">
                <a:solidFill>
                  <a:srgbClr val="002060"/>
                </a:solidFill>
                <a:latin typeface="ALFABET98" pitchFamily="2" charset="0"/>
              </a:rPr>
              <a:t>Ebrar</a:t>
            </a:r>
            <a:r>
              <a:rPr lang="tr-TR" sz="4800" b="1" dirty="0" smtClean="0">
                <a:solidFill>
                  <a:srgbClr val="002060"/>
                </a:solidFill>
                <a:latin typeface="ALFABET98" pitchFamily="2" charset="0"/>
              </a:rPr>
              <a:t> - Serhan</a:t>
            </a:r>
          </a:p>
          <a:p>
            <a:pPr algn="l"/>
            <a:r>
              <a:rPr lang="tr-TR" sz="4800" b="1" dirty="0" smtClean="0">
                <a:solidFill>
                  <a:srgbClr val="002060"/>
                </a:solidFill>
                <a:latin typeface="ALFABET98" pitchFamily="2" charset="0"/>
              </a:rPr>
              <a:t>b) </a:t>
            </a:r>
            <a:r>
              <a:rPr lang="tr-TR" sz="4800" b="1" dirty="0" err="1" smtClean="0">
                <a:solidFill>
                  <a:srgbClr val="002060"/>
                </a:solidFill>
                <a:latin typeface="ALFABET98" pitchFamily="2" charset="0"/>
              </a:rPr>
              <a:t>Ebrar</a:t>
            </a:r>
            <a:r>
              <a:rPr lang="tr-TR" sz="4800" b="1" dirty="0" smtClean="0">
                <a:solidFill>
                  <a:srgbClr val="002060"/>
                </a:solidFill>
                <a:latin typeface="ALFABET98" pitchFamily="2" charset="0"/>
              </a:rPr>
              <a:t> – Serhan - Tarık</a:t>
            </a:r>
          </a:p>
          <a:p>
            <a:pPr algn="l"/>
            <a:r>
              <a:rPr lang="tr-TR" sz="4800" b="1" dirty="0" smtClean="0">
                <a:solidFill>
                  <a:srgbClr val="002060"/>
                </a:solidFill>
                <a:latin typeface="ALFABET98" pitchFamily="2" charset="0"/>
              </a:rPr>
              <a:t>c) Serhan – </a:t>
            </a:r>
            <a:r>
              <a:rPr lang="tr-TR" sz="4800" b="1" dirty="0" err="1" smtClean="0">
                <a:solidFill>
                  <a:srgbClr val="002060"/>
                </a:solidFill>
                <a:latin typeface="ALFABET98" pitchFamily="2" charset="0"/>
              </a:rPr>
              <a:t>Ebrar</a:t>
            </a:r>
            <a:r>
              <a:rPr lang="tr-TR" sz="4800" b="1" dirty="0" smtClean="0">
                <a:solidFill>
                  <a:srgbClr val="002060"/>
                </a:solidFill>
                <a:latin typeface="ALFABET98" pitchFamily="2" charset="0"/>
              </a:rPr>
              <a:t> - Tarık</a:t>
            </a:r>
            <a:endParaRPr lang="tr-TR" sz="4800" b="1" dirty="0">
              <a:solidFill>
                <a:srgbClr val="002060"/>
              </a:solidFill>
              <a:latin typeface="ALFABET98" pitchFamily="2" charset="0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4438650" y="0"/>
            <a:ext cx="167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auhaus 93" pitchFamily="82" charset="0"/>
                <a:hlinkClick r:id="rId2"/>
              </a:rPr>
              <a:t>www.sorubak.com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31849B"/>
                </a:solidFill>
                <a:effectLst/>
                <a:latin typeface="Bauhaus 93" pitchFamily="82" charset="0"/>
              </a:rPr>
              <a:t>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6260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936104"/>
          </a:xfrm>
        </p:spPr>
        <p:txBody>
          <a:bodyPr/>
          <a:lstStyle/>
          <a:p>
            <a:r>
              <a:rPr lang="tr-TR" b="1" dirty="0">
                <a:solidFill>
                  <a:srgbClr val="FFFF00"/>
                </a:solidFill>
                <a:latin typeface="ALFABET98" pitchFamily="2" charset="0"/>
              </a:rPr>
              <a:t>SORU </a:t>
            </a:r>
            <a:r>
              <a:rPr lang="tr-TR" b="1" dirty="0" smtClean="0">
                <a:solidFill>
                  <a:srgbClr val="FFFF00"/>
                </a:solidFill>
                <a:latin typeface="ALFABET98" pitchFamily="2" charset="0"/>
              </a:rPr>
              <a:t>10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616624"/>
          </a:xfrm>
        </p:spPr>
        <p:txBody>
          <a:bodyPr>
            <a:normAutofit/>
          </a:bodyPr>
          <a:lstStyle/>
          <a:p>
            <a:r>
              <a:rPr lang="tr-TR" sz="4400" dirty="0" smtClean="0">
                <a:latin typeface="ALFABET98" pitchFamily="2" charset="0"/>
              </a:rPr>
              <a:t>                 </a:t>
            </a:r>
            <a:r>
              <a:rPr lang="tr-TR" sz="4400" dirty="0" smtClean="0">
                <a:solidFill>
                  <a:srgbClr val="FF0000"/>
                </a:solidFill>
                <a:latin typeface="ALFABET98" pitchFamily="2" charset="0"/>
              </a:rPr>
              <a:t>Yandaki şekildeki</a:t>
            </a:r>
          </a:p>
          <a:p>
            <a:r>
              <a:rPr lang="tr-TR" sz="4400" dirty="0" smtClean="0">
                <a:solidFill>
                  <a:srgbClr val="FF0000"/>
                </a:solidFill>
                <a:latin typeface="ALFABET98" pitchFamily="2" charset="0"/>
              </a:rPr>
              <a:t>            sayı kaçtır ?</a:t>
            </a:r>
          </a:p>
          <a:p>
            <a:r>
              <a:rPr lang="tr-TR" sz="4400" dirty="0" smtClean="0">
                <a:solidFill>
                  <a:schemeClr val="tx1"/>
                </a:solidFill>
                <a:latin typeface="ALFABET98" pitchFamily="2" charset="0"/>
              </a:rPr>
              <a:t>a)62</a:t>
            </a:r>
          </a:p>
          <a:p>
            <a:r>
              <a:rPr lang="tr-TR" sz="4400" dirty="0" smtClean="0">
                <a:solidFill>
                  <a:schemeClr val="tx1"/>
                </a:solidFill>
                <a:latin typeface="ALFABET98" pitchFamily="2" charset="0"/>
              </a:rPr>
              <a:t>b)26</a:t>
            </a:r>
          </a:p>
          <a:p>
            <a:r>
              <a:rPr lang="tr-TR" sz="4400" dirty="0" smtClean="0">
                <a:solidFill>
                  <a:schemeClr val="tx1"/>
                </a:solidFill>
                <a:latin typeface="ALFABET98" pitchFamily="2" charset="0"/>
              </a:rPr>
              <a:t>c)46</a:t>
            </a:r>
            <a:endParaRPr lang="tr-TR" sz="4400" dirty="0">
              <a:solidFill>
                <a:schemeClr val="tx1"/>
              </a:solidFill>
              <a:latin typeface="ALFABET98" pitchFamily="2" charset="0"/>
            </a:endParaRPr>
          </a:p>
          <a:p>
            <a:endParaRPr lang="tr-TR" sz="4400" dirty="0" smtClean="0">
              <a:latin typeface="ALFABET98" pitchFamily="2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7544" y="1268760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35727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13552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18502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03" y="3141976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03" y="2769202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91377"/>
            <a:ext cx="377825" cy="377825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9" y="4651977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9" y="4274152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09" y="3896327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651976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21" y="4651977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19" y="4274152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21" y="3896326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4" y="3583277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21" y="3203575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21" y="2430896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520" y="2822576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34513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658564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651975"/>
            <a:ext cx="377825" cy="377825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4" y="3226234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3902124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406" y="3896325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405" y="3153955"/>
            <a:ext cx="3778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10764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95536" y="1600200"/>
            <a:ext cx="8062664" cy="1780108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ALFABET98" pitchFamily="2" charset="0"/>
              </a:rPr>
              <a:t>HAZIRLAYAN : ERHAN KASIM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8793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8640960" cy="64807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FF00"/>
                </a:solidFill>
                <a:latin typeface="ALFABET98" pitchFamily="2" charset="0"/>
              </a:rPr>
              <a:t>SORU 2</a:t>
            </a:r>
            <a:endParaRPr lang="tr-TR" dirty="0">
              <a:solidFill>
                <a:srgbClr val="FFFF00"/>
              </a:solidFill>
              <a:latin typeface="ALFABET98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112568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BET98" pitchFamily="2" charset="0"/>
              </a:rPr>
              <a:t>2 düzine balona 1 deste balon daha eklersek toplam kaç tane balon olur ?</a:t>
            </a:r>
          </a:p>
          <a:p>
            <a:pPr algn="l"/>
            <a:endParaRPr lang="tr-TR" sz="4400" b="1" dirty="0" smtClean="0">
              <a:solidFill>
                <a:srgbClr val="FF0000"/>
              </a:solidFill>
              <a:latin typeface="ALFABET98" pitchFamily="2" charset="0"/>
            </a:endParaRP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a) 34         b) 14       c) 24</a:t>
            </a:r>
            <a:endParaRPr lang="tr-TR" sz="4400" b="1" dirty="0">
              <a:solidFill>
                <a:srgbClr val="00206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9532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936104"/>
          </a:xfrm>
        </p:spPr>
        <p:txBody>
          <a:bodyPr/>
          <a:lstStyle/>
          <a:p>
            <a:r>
              <a:rPr lang="tr-TR" b="1" dirty="0" smtClean="0">
                <a:solidFill>
                  <a:srgbClr val="FFFF00"/>
                </a:solidFill>
                <a:latin typeface="ALFABET98" pitchFamily="2" charset="0"/>
              </a:rPr>
              <a:t>SORU 3</a:t>
            </a:r>
            <a:endParaRPr lang="tr-TR" b="1" dirty="0">
              <a:solidFill>
                <a:srgbClr val="FFFF00"/>
              </a:solidFill>
              <a:latin typeface="ALFABET98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908720"/>
            <a:ext cx="8640960" cy="5688632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BET98" pitchFamily="2" charset="0"/>
              </a:rPr>
              <a:t>Aşağıdakilerden hangisi düzinedir?</a:t>
            </a: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a)</a:t>
            </a:r>
          </a:p>
          <a:p>
            <a:pPr algn="l"/>
            <a:endParaRPr lang="tr-TR" sz="4400" b="1" dirty="0">
              <a:solidFill>
                <a:srgbClr val="FF0000"/>
              </a:solidFill>
              <a:latin typeface="ALFABET98" pitchFamily="2" charset="0"/>
            </a:endParaRP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b)</a:t>
            </a:r>
          </a:p>
          <a:p>
            <a:pPr algn="l"/>
            <a:endParaRPr lang="tr-TR" sz="4400" b="1" dirty="0">
              <a:solidFill>
                <a:srgbClr val="FF0000"/>
              </a:solidFill>
              <a:latin typeface="ALFABET98" pitchFamily="2" charset="0"/>
            </a:endParaRP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c)</a:t>
            </a:r>
            <a:endParaRPr lang="tr-TR" sz="4400" b="1" dirty="0">
              <a:solidFill>
                <a:srgbClr val="002060"/>
              </a:solidFill>
              <a:latin typeface="ALFABET98" pitchFamily="2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971600" y="1700808"/>
            <a:ext cx="4680520" cy="151216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971600" y="3284984"/>
            <a:ext cx="4680520" cy="144016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895180" y="4886483"/>
            <a:ext cx="4756940" cy="152499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162" y="1831503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176" y="2458122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178" y="1824576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458122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17649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20888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20888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17649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950" y="2483233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391" y="1831503"/>
            <a:ext cx="487363" cy="47625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8" name="Gülen Yüz 7"/>
          <p:cNvSpPr/>
          <p:nvPr/>
        </p:nvSpPr>
        <p:spPr>
          <a:xfrm>
            <a:off x="1198589" y="3475856"/>
            <a:ext cx="404390" cy="457200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6" y="3463949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05" y="4128150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8" y="4114366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488" y="3450094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696" y="4130387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696" y="3457334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139" y="4114367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278" y="3479200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6810" y="4130387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124" y="3475856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778" y="4094378"/>
            <a:ext cx="4270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5-Nokta Yıldız 8"/>
          <p:cNvSpPr/>
          <p:nvPr/>
        </p:nvSpPr>
        <p:spPr>
          <a:xfrm>
            <a:off x="1141148" y="5003800"/>
            <a:ext cx="622540" cy="57606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962" y="5740123"/>
            <a:ext cx="7556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450" y="4927918"/>
            <a:ext cx="7556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312" y="5738439"/>
            <a:ext cx="7556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94" y="4941385"/>
            <a:ext cx="7556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812" y="5738440"/>
            <a:ext cx="7556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139" y="4956307"/>
            <a:ext cx="7556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388" y="5732096"/>
            <a:ext cx="7556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628" y="4984465"/>
            <a:ext cx="7556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593" y="5740123"/>
            <a:ext cx="7556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4-Nokta Yıldız 9"/>
          <p:cNvSpPr/>
          <p:nvPr/>
        </p:nvSpPr>
        <p:spPr>
          <a:xfrm>
            <a:off x="4963891" y="5732096"/>
            <a:ext cx="573087" cy="506731"/>
          </a:xfrm>
          <a:prstGeom prst="star4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337" y="4927918"/>
            <a:ext cx="76835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98925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936104"/>
          </a:xfrm>
        </p:spPr>
        <p:txBody>
          <a:bodyPr/>
          <a:lstStyle/>
          <a:p>
            <a:r>
              <a:rPr lang="tr-TR" b="1" dirty="0">
                <a:solidFill>
                  <a:srgbClr val="FFFF00"/>
                </a:solidFill>
                <a:latin typeface="ALFABET98" pitchFamily="2" charset="0"/>
              </a:rPr>
              <a:t>SORU </a:t>
            </a:r>
            <a:r>
              <a:rPr lang="tr-TR" b="1" dirty="0" smtClean="0">
                <a:solidFill>
                  <a:srgbClr val="FFFF00"/>
                </a:solidFill>
                <a:latin typeface="ALFABET98" pitchFamily="2" charset="0"/>
              </a:rPr>
              <a:t>4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616624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tr-TR" sz="44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İki </a:t>
            </a:r>
            <a:r>
              <a:rPr lang="tr-TR" sz="4400" b="1" dirty="0">
                <a:solidFill>
                  <a:srgbClr val="FF0000"/>
                </a:solidFill>
                <a:latin typeface="Times New Roman"/>
                <a:ea typeface="Times New Roman"/>
              </a:rPr>
              <a:t>onluk üç  birlikten oluşan sayı kaçtır? </a:t>
            </a:r>
            <a:endParaRPr lang="tr-TR" sz="4400" b="1" dirty="0" smtClean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endParaRPr lang="tr-TR" sz="4400" b="1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l">
              <a:spcAft>
                <a:spcPts val="0"/>
              </a:spcAft>
            </a:pPr>
            <a:r>
              <a:rPr lang="tr-TR" sz="44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A)20              B)32         C)23</a:t>
            </a:r>
            <a:endParaRPr lang="tr-TR" sz="44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endParaRPr lang="tr-TR" sz="4400" dirty="0">
              <a:latin typeface="ALFABET98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31183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936104"/>
          </a:xfrm>
        </p:spPr>
        <p:txBody>
          <a:bodyPr/>
          <a:lstStyle/>
          <a:p>
            <a:r>
              <a:rPr lang="tr-TR" b="1" dirty="0">
                <a:solidFill>
                  <a:srgbClr val="FFFF00"/>
                </a:solidFill>
                <a:latin typeface="ALFABET98" pitchFamily="2" charset="0"/>
              </a:rPr>
              <a:t>SORU </a:t>
            </a:r>
            <a:r>
              <a:rPr lang="tr-TR" b="1" dirty="0" smtClean="0">
                <a:solidFill>
                  <a:srgbClr val="FFFF00"/>
                </a:solidFill>
                <a:latin typeface="ALFABET98" pitchFamily="2" charset="0"/>
              </a:rPr>
              <a:t>5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616624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BET98" pitchFamily="2" charset="0"/>
              </a:rPr>
              <a:t>Aşağıdaki ikişer ritmik saymalardan hangisi yanlıştır?</a:t>
            </a:r>
          </a:p>
          <a:p>
            <a:endParaRPr lang="tr-TR" sz="4400" b="1" dirty="0" smtClean="0">
              <a:solidFill>
                <a:srgbClr val="FF0000"/>
              </a:solidFill>
              <a:latin typeface="ALFABET98" pitchFamily="2" charset="0"/>
            </a:endParaRP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a) 22 – 24 – 26 – 28 - 30</a:t>
            </a: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b) 16 – 17 – 18  - 20 - 22</a:t>
            </a: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c) 32 – 34 – 36 – 38 - 40</a:t>
            </a:r>
            <a:endParaRPr lang="tr-TR" sz="4400" b="1" dirty="0">
              <a:solidFill>
                <a:srgbClr val="00206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0764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936104"/>
          </a:xfrm>
        </p:spPr>
        <p:txBody>
          <a:bodyPr/>
          <a:lstStyle/>
          <a:p>
            <a:r>
              <a:rPr lang="tr-TR" b="1" dirty="0">
                <a:solidFill>
                  <a:srgbClr val="FFFF00"/>
                </a:solidFill>
                <a:latin typeface="ALFABET98" pitchFamily="2" charset="0"/>
              </a:rPr>
              <a:t>SORU </a:t>
            </a:r>
            <a:r>
              <a:rPr lang="tr-TR" b="1" dirty="0" smtClean="0">
                <a:solidFill>
                  <a:srgbClr val="FFFF00"/>
                </a:solidFill>
                <a:latin typeface="ALFABET98" pitchFamily="2" charset="0"/>
              </a:rPr>
              <a:t>6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616624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BET98" pitchFamily="2" charset="0"/>
              </a:rPr>
              <a:t>Aşağıdaki alfabe sıralamasında hangisi yanlıştır ?</a:t>
            </a: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a) k – l – m - n</a:t>
            </a: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b) u – y – v - z</a:t>
            </a: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c) d – e – f- g</a:t>
            </a:r>
            <a:endParaRPr lang="tr-TR" sz="4400" b="1" dirty="0">
              <a:solidFill>
                <a:srgbClr val="00206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0764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936104"/>
          </a:xfrm>
        </p:spPr>
        <p:txBody>
          <a:bodyPr/>
          <a:lstStyle/>
          <a:p>
            <a:r>
              <a:rPr lang="tr-TR" b="1" dirty="0">
                <a:solidFill>
                  <a:srgbClr val="FFFF00"/>
                </a:solidFill>
                <a:latin typeface="ALFABET98" pitchFamily="2" charset="0"/>
              </a:rPr>
              <a:t>SORU 7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616624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  <a:latin typeface="ALFABET98" pitchFamily="2" charset="0"/>
              </a:rPr>
              <a:t>Aşağıdakilerden hangisi </a:t>
            </a:r>
            <a:r>
              <a:rPr lang="tr-TR" sz="4400" dirty="0" err="1" smtClean="0">
                <a:solidFill>
                  <a:srgbClr val="FF0000"/>
                </a:solidFill>
                <a:latin typeface="ALFABET98" pitchFamily="2" charset="0"/>
              </a:rPr>
              <a:t>kişisesel</a:t>
            </a:r>
            <a:r>
              <a:rPr lang="tr-TR" sz="4400" dirty="0" smtClean="0">
                <a:solidFill>
                  <a:srgbClr val="FF0000"/>
                </a:solidFill>
                <a:latin typeface="ALFABET98" pitchFamily="2" charset="0"/>
              </a:rPr>
              <a:t> özelliklerimizdendir?</a:t>
            </a: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a) Çantamız</a:t>
            </a: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b) Göz rengimiz</a:t>
            </a:r>
          </a:p>
          <a:p>
            <a:pPr algn="l"/>
            <a:r>
              <a:rPr lang="tr-TR" sz="4400" b="1" dirty="0" smtClean="0">
                <a:solidFill>
                  <a:srgbClr val="002060"/>
                </a:solidFill>
                <a:latin typeface="ALFABET98" pitchFamily="2" charset="0"/>
              </a:rPr>
              <a:t>c) Okul formamız</a:t>
            </a:r>
            <a:endParaRPr lang="tr-TR" sz="4400" b="1" dirty="0">
              <a:solidFill>
                <a:srgbClr val="00206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0764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936104"/>
          </a:xfrm>
        </p:spPr>
        <p:txBody>
          <a:bodyPr/>
          <a:lstStyle/>
          <a:p>
            <a:r>
              <a:rPr lang="tr-TR" b="1" dirty="0">
                <a:solidFill>
                  <a:srgbClr val="FFFF00"/>
                </a:solidFill>
                <a:latin typeface="ALFABET98" pitchFamily="2" charset="0"/>
              </a:rPr>
              <a:t>SORU 8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616624"/>
          </a:xfrm>
        </p:spPr>
        <p:txBody>
          <a:bodyPr>
            <a:norm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LFABET98" pitchFamily="2" charset="0"/>
              </a:rPr>
              <a:t>Aşağıdakilerden hangisi doğrudur?</a:t>
            </a:r>
          </a:p>
          <a:p>
            <a:pPr algn="l"/>
            <a:r>
              <a:rPr lang="tr-TR" sz="4400" dirty="0" smtClean="0">
                <a:solidFill>
                  <a:srgbClr val="002060"/>
                </a:solidFill>
                <a:latin typeface="ALFABET98" pitchFamily="2" charset="0"/>
              </a:rPr>
              <a:t>a) Herkes futbol oynamayı sever.</a:t>
            </a:r>
          </a:p>
          <a:p>
            <a:pPr algn="l"/>
            <a:r>
              <a:rPr lang="tr-TR" sz="4400" dirty="0" smtClean="0">
                <a:solidFill>
                  <a:srgbClr val="002060"/>
                </a:solidFill>
                <a:latin typeface="ALFABET98" pitchFamily="2" charset="0"/>
              </a:rPr>
              <a:t>b) Kişilerin hoşlandıkları etkinlikler birbirinden farklıdır.</a:t>
            </a:r>
          </a:p>
          <a:p>
            <a:pPr algn="l"/>
            <a:r>
              <a:rPr lang="tr-TR" sz="4400" dirty="0" smtClean="0">
                <a:solidFill>
                  <a:srgbClr val="002060"/>
                </a:solidFill>
                <a:latin typeface="ALFABET98" pitchFamily="2" charset="0"/>
              </a:rPr>
              <a:t>c) Bütün kızlar resim yapmayı sever.</a:t>
            </a:r>
            <a:endParaRPr lang="tr-TR" sz="4400" dirty="0">
              <a:solidFill>
                <a:srgbClr val="00206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0764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640960" cy="936104"/>
          </a:xfrm>
        </p:spPr>
        <p:txBody>
          <a:bodyPr/>
          <a:lstStyle/>
          <a:p>
            <a:r>
              <a:rPr lang="tr-TR" b="1" dirty="0">
                <a:solidFill>
                  <a:srgbClr val="FFFF00"/>
                </a:solidFill>
                <a:latin typeface="ALFABET98" pitchFamily="2" charset="0"/>
              </a:rPr>
              <a:t>SORU 9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1520" y="1124744"/>
            <a:ext cx="8640960" cy="5616624"/>
          </a:xfrm>
        </p:spPr>
        <p:txBody>
          <a:bodyPr>
            <a:normAutofit/>
          </a:bodyPr>
          <a:lstStyle/>
          <a:p>
            <a:r>
              <a:rPr lang="tr-TR" sz="4400" dirty="0" smtClean="0">
                <a:solidFill>
                  <a:srgbClr val="FF0000"/>
                </a:solidFill>
                <a:latin typeface="ALFABET98" pitchFamily="2" charset="0"/>
              </a:rPr>
              <a:t>İstiklal marşının bestecisi kimdir ?</a:t>
            </a:r>
          </a:p>
          <a:p>
            <a:pPr algn="l"/>
            <a:r>
              <a:rPr lang="tr-TR" sz="4400" dirty="0" smtClean="0">
                <a:solidFill>
                  <a:srgbClr val="002060"/>
                </a:solidFill>
                <a:latin typeface="ALFABET98" pitchFamily="2" charset="0"/>
              </a:rPr>
              <a:t>A) Mustafa Kemal ATATÜRK</a:t>
            </a:r>
          </a:p>
          <a:p>
            <a:pPr algn="l"/>
            <a:r>
              <a:rPr lang="tr-TR" sz="4400" dirty="0" smtClean="0">
                <a:solidFill>
                  <a:srgbClr val="002060"/>
                </a:solidFill>
                <a:latin typeface="ALFABET98" pitchFamily="2" charset="0"/>
              </a:rPr>
              <a:t>B) Mehmet Akif ERSOY</a:t>
            </a:r>
          </a:p>
          <a:p>
            <a:pPr algn="l"/>
            <a:r>
              <a:rPr lang="tr-TR" sz="4400" dirty="0" smtClean="0">
                <a:solidFill>
                  <a:srgbClr val="002060"/>
                </a:solidFill>
                <a:latin typeface="ALFABET98" pitchFamily="2" charset="0"/>
              </a:rPr>
              <a:t>C) Osman Zeki ÜNGÖR</a:t>
            </a:r>
            <a:endParaRPr lang="tr-TR" sz="4400" dirty="0">
              <a:solidFill>
                <a:srgbClr val="002060"/>
              </a:solidFill>
              <a:latin typeface="ALFABET98" pitchFamily="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07649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108</TotalTime>
  <Words>248</Words>
  <Application>Microsoft Office PowerPoint</Application>
  <PresentationFormat>Ekran Gösterisi (4:3)</PresentationFormat>
  <Paragraphs>56</Paragraphs>
  <Slides>11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Dalga Biçimi</vt:lpstr>
      <vt:lpstr>SORU 1</vt:lpstr>
      <vt:lpstr>SORU 2</vt:lpstr>
      <vt:lpstr>SORU 3</vt:lpstr>
      <vt:lpstr>SORU 4</vt:lpstr>
      <vt:lpstr>SORU 5</vt:lpstr>
      <vt:lpstr>SORU 6</vt:lpstr>
      <vt:lpstr>SORU 7</vt:lpstr>
      <vt:lpstr>SORU 8</vt:lpstr>
      <vt:lpstr>SORU 9</vt:lpstr>
      <vt:lpstr>SORU 10</vt:lpstr>
      <vt:lpstr>HAZIRLAYAN : ERHAN KASIM</vt:lpstr>
    </vt:vector>
  </TitlesOfParts>
  <Company>By NeC ® 2010 | Katilimsiz.Com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Mustafa</cp:lastModifiedBy>
  <cp:revision>15</cp:revision>
  <dcterms:created xsi:type="dcterms:W3CDTF">2017-09-24T11:24:41Z</dcterms:created>
  <dcterms:modified xsi:type="dcterms:W3CDTF">2017-09-27T06:01:18Z</dcterms:modified>
  <cp:category>www.sorubak.com</cp:category>
</cp:coreProperties>
</file>