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9" r:id="rId2"/>
    <p:sldId id="257" r:id="rId3"/>
    <p:sldId id="258" r:id="rId4"/>
    <p:sldId id="259" r:id="rId5"/>
    <p:sldId id="260" r:id="rId6"/>
    <p:sldId id="267" r:id="rId7"/>
    <p:sldId id="261" r:id="rId8"/>
    <p:sldId id="274" r:id="rId9"/>
    <p:sldId id="262" r:id="rId10"/>
    <p:sldId id="263" r:id="rId11"/>
    <p:sldId id="264" r:id="rId12"/>
    <p:sldId id="265" r:id="rId13"/>
    <p:sldId id="273" r:id="rId14"/>
    <p:sldId id="266" r:id="rId15"/>
    <p:sldId id="271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213" autoAdjust="0"/>
  </p:normalViewPr>
  <p:slideViewPr>
    <p:cSldViewPr>
      <p:cViewPr>
        <p:scale>
          <a:sx n="42" d="100"/>
          <a:sy n="42" d="100"/>
        </p:scale>
        <p:origin x="-1974" y="-11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71ED0-3C4C-4C13-BAE6-ED0D8641F9BB}" type="datetimeFigureOut">
              <a:rPr lang="tr-TR" smtClean="0"/>
              <a:t>22.09.2017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01DC9-7E3B-4540-AAD5-50B0E655E7D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1DC9-7E3B-4540-AAD5-50B0E655E7D7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57232"/>
            <a:ext cx="8401080" cy="5857916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7030A0"/>
                </a:solidFill>
              </a:rPr>
              <a:t>         2016-2017 Eğitim-Öğretim yılı 1. veli                 </a:t>
            </a:r>
          </a:p>
          <a:p>
            <a:pPr>
              <a:buNone/>
            </a:pPr>
            <a:r>
              <a:rPr lang="tr-TR" b="1" dirty="0" smtClean="0">
                <a:solidFill>
                  <a:srgbClr val="7030A0"/>
                </a:solidFill>
              </a:rPr>
              <a:t>                  toplantısına hoş </a:t>
            </a:r>
            <a:r>
              <a:rPr lang="tr-TR" dirty="0" err="1"/>
              <a:t>Eğitimhane.Com</a:t>
            </a:r>
            <a:r>
              <a:rPr lang="tr-TR" b="1" dirty="0" err="1" smtClean="0">
                <a:solidFill>
                  <a:srgbClr val="7030A0"/>
                </a:solidFill>
              </a:rPr>
              <a:t>geldiniz</a:t>
            </a:r>
            <a:r>
              <a:rPr lang="tr-TR" dirty="0" err="1" smtClean="0"/>
              <a:t>Eğitimhane.Com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FRİSBY\Desktop\k_10152719_100_3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124074"/>
            <a:ext cx="8143932" cy="4519635"/>
          </a:xfrm>
          <a:prstGeom prst="rect">
            <a:avLst/>
          </a:prstGeom>
          <a:noFill/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51175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4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i="1" dirty="0" smtClean="0"/>
              <a:t>       Ödül-ceza dengesini dengeli bir şekilde kurun. Ödülün ve cezanın fazlası caydırıcılıktan çıkar. </a:t>
            </a:r>
            <a:endParaRPr lang="tr-TR" dirty="0"/>
          </a:p>
        </p:txBody>
      </p:sp>
      <p:pic>
        <p:nvPicPr>
          <p:cNvPr id="5122" name="Picture 2" descr="C:\Users\FRİSBY\Desktop\120610124953_Haber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8" y="3143248"/>
            <a:ext cx="7394602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r-TR" dirty="0" smtClean="0"/>
              <a:t>       Uykunun ve beslenmenin çocuk gelişimindeki önemli bir yere sahip olduğu, yeterli ve dengeli beslenen, uyku düzenine dikkat eden çocuğun algılamasının da daha iyi olacaktır.</a:t>
            </a:r>
            <a:endParaRPr lang="tr-TR" u="sng" dirty="0"/>
          </a:p>
        </p:txBody>
      </p:sp>
      <p:pic>
        <p:nvPicPr>
          <p:cNvPr id="6146" name="Picture 2" descr="C:\Users\FRİSBY\Desktop\bebek-uyku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643314"/>
            <a:ext cx="5345132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r-TR" dirty="0" smtClean="0"/>
              <a:t>       Sınıf kitaplığı oluşturmak için siz değerli velilerin sınıf seviyemize uygun MEB onaylı kitaplardan diledikleri kadar alarak sınıf kitaplığımızı zenginleştirmemiz gerekiyor.</a:t>
            </a:r>
            <a:endParaRPr lang="tr-TR" u="sng" dirty="0"/>
          </a:p>
        </p:txBody>
      </p:sp>
      <p:pic>
        <p:nvPicPr>
          <p:cNvPr id="7170" name="Picture 2" descr="C:\Users\FRİSBY\Desktop\300197431_tn30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643314"/>
            <a:ext cx="6143668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Sizce, iyilik mi ediyor?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8194" name="Picture 2" descr="C:\Users\FRİSBY\Desktop\156330-1855441010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00174"/>
            <a:ext cx="7143800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tr-TR" dirty="0" smtClean="0">
                <a:solidFill>
                  <a:srgbClr val="7030A0"/>
                </a:solidFill>
              </a:rPr>
              <a:t>  </a:t>
            </a:r>
            <a:r>
              <a:rPr lang="tr-TR" b="1" dirty="0" smtClean="0">
                <a:solidFill>
                  <a:srgbClr val="7030A0"/>
                </a:solidFill>
              </a:rPr>
              <a:t>Okuma ve Yazma Çalışmalarının Üzerinde Durulması</a:t>
            </a:r>
            <a:endParaRPr lang="tr-TR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tr-TR" b="1" dirty="0" smtClean="0"/>
              <a:t>    </a:t>
            </a:r>
            <a:r>
              <a:rPr lang="tr-TR" dirty="0" smtClean="0"/>
              <a:t>      Her ne kadar ikinci sınıfa geçilmişse de okuma yazma çalışmalarının süreklilik arz ettiği ve her zaman okuma yazma çalışmalarına yer verilmesi gerektiği belirtildi. </a:t>
            </a:r>
            <a:r>
              <a:rPr lang="tr-TR" u="sng" dirty="0" smtClean="0"/>
              <a:t>Özellikle okuma hızı düşük öğrencilere ve yazarken bazı yanlışlar yapan öğrencilere bu çalışmaların daha fazla yapılması gerektiği belirtildi.</a:t>
            </a:r>
            <a:endParaRPr lang="tr-TR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i="1" dirty="0" smtClean="0"/>
              <a:t>    </a:t>
            </a:r>
            <a:r>
              <a:rPr lang="tr-TR" sz="4000" b="1" i="1" dirty="0" smtClean="0">
                <a:solidFill>
                  <a:srgbClr val="7030A0"/>
                </a:solidFill>
              </a:rPr>
              <a:t>TOPLANTIYA KATILDIĞINIZ İÇİN TEŞEKKÜR   EDERİZ.</a:t>
            </a:r>
            <a:endParaRPr lang="tr-TR" sz="4000" b="1" i="1" dirty="0">
              <a:solidFill>
                <a:srgbClr val="7030A0"/>
              </a:solidFill>
            </a:endParaRPr>
          </a:p>
        </p:txBody>
      </p:sp>
      <p:pic>
        <p:nvPicPr>
          <p:cNvPr id="10242" name="Picture 2" descr="C:\Users\FRİSBY\Desktop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214686"/>
            <a:ext cx="4214842" cy="2889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857916"/>
          </a:xfrm>
        </p:spPr>
        <p:txBody>
          <a:bodyPr>
            <a:noAutofit/>
          </a:bodyPr>
          <a:lstStyle/>
          <a:p>
            <a:r>
              <a:rPr lang="tr-TR" sz="1800" b="1" i="1" dirty="0" smtClean="0">
                <a:solidFill>
                  <a:srgbClr val="7030A0"/>
                </a:solidFill>
              </a:rPr>
              <a:t>GÜNDEM           :</a:t>
            </a:r>
            <a:endParaRPr lang="tr-TR" sz="18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Toplantının açılışı,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.Açılış konuşması,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.Toplantıya iştirak eden velilerin belirlenmesi,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.Okulun öğrenci ve toplum için önemi,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.Öğrenciyi öğrenme sürecinde güdüleme için kullanılacak yöntem ve araçlar,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.Öğrencilerin okul öncesi eğitim durumları ve yaşamaları hakkında velilerden bilgiler alınması,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.Sınıf düzeni, öğrencilerin sınıftaki konumları, oturma şekilleri hakkında belirlenen ilkeleri açıklama,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Öğrencilerin ihtiyacı olan okul araç-gereçleri üzerinde görüşülmesi, öğrenci ihtiyaç listesinin verilmesi,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2. sınıf öğrencilerinin farklı konumlarının hatırlatılması,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Öğrenci başarısını etkileyen ana unsurların açıklanması,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Öğrencilerin tertip, düzen ve temizlik alışkanlıkları,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Öğrencilerin beslenme ve sağlık kurallarına uyma alışkanlıkları,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Devam – devamsızlık durumları,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Öğrencilerin evde hazırlıkları,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Öğrencilerin okuldaki çalışmaları,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Okul – aile işbirliği,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Veli Sınıf Temsilcisinin (Sınıf Annesi”nin) seçimi,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Dilek ve temenniler,</a:t>
            </a:r>
            <a:endParaRPr lang="tr-TR" sz="1400" b="1" dirty="0" smtClean="0">
              <a:solidFill>
                <a:srgbClr val="7030A0"/>
              </a:solidFill>
            </a:endParaRPr>
          </a:p>
          <a:p>
            <a:pPr lvl="0"/>
            <a:r>
              <a:rPr lang="tr-TR" sz="1400" b="1" i="1" dirty="0" smtClean="0">
                <a:solidFill>
                  <a:srgbClr val="7030A0"/>
                </a:solidFill>
              </a:rPr>
              <a:t>. Kapanış.</a:t>
            </a:r>
            <a:endParaRPr lang="tr-TR" sz="1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i="1" dirty="0" smtClean="0"/>
              <a:t>    Okumak bir ders değil, alışkanlıktır. Bu nedenle çocuğumuzun her gün düzenli olarak kitap okuması gerekmektedir. </a:t>
            </a:r>
            <a:endParaRPr lang="tr-TR" dirty="0" smtClean="0"/>
          </a:p>
          <a:p>
            <a:pPr>
              <a:buNone/>
            </a:pPr>
            <a:r>
              <a:rPr lang="tr-TR" i="1" dirty="0" smtClean="0"/>
              <a:t>                          </a:t>
            </a:r>
            <a:endParaRPr lang="tr-TR" dirty="0"/>
          </a:p>
        </p:txBody>
      </p:sp>
      <p:pic>
        <p:nvPicPr>
          <p:cNvPr id="1026" name="Picture 2" descr="C:\Users\FRİSBY\Desktop\simdi-kitap-okuma-zamani-h6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128962"/>
            <a:ext cx="7215237" cy="3300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400" i="1" dirty="0" smtClean="0"/>
              <a:t>         Günde </a:t>
            </a:r>
            <a:r>
              <a:rPr lang="tr-TR" sz="2400" i="1" u="sng" dirty="0" smtClean="0"/>
              <a:t>en az 10 dakika</a:t>
            </a:r>
            <a:r>
              <a:rPr lang="tr-TR" sz="2400" i="1" dirty="0" smtClean="0"/>
              <a:t> kitap okuması gerekmektedir. Bu konunun üzerinde önemle durmanızı rica ederim.  Her Cuma öğrencilere verilecek olan okuma çizelgelerini sınıfa getirerek; öğretmene imzalattıracaklardır. İlginiz ve desteğiniz için hepinize TEŞEKKÜR EDİYORUM.</a:t>
            </a:r>
            <a:endParaRPr lang="tr-TR" sz="2400" dirty="0"/>
          </a:p>
        </p:txBody>
      </p:sp>
      <p:pic>
        <p:nvPicPr>
          <p:cNvPr id="2050" name="Picture 2" descr="C:\Users\FRİSBY\Desktop\kitap-oku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14752"/>
            <a:ext cx="800105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tr-TR" i="1" dirty="0" smtClean="0"/>
              <a:t>             </a:t>
            </a:r>
            <a:r>
              <a:rPr lang="tr-TR" b="1" i="1" dirty="0" smtClean="0">
                <a:solidFill>
                  <a:srgbClr val="7030A0"/>
                </a:solidFill>
              </a:rPr>
              <a:t>ÖĞRETMEN VELİ  İŞBİRLİĞİ </a:t>
            </a:r>
          </a:p>
          <a:p>
            <a:pPr>
              <a:buNone/>
            </a:pPr>
            <a:r>
              <a:rPr lang="tr-TR" i="1" dirty="0" smtClean="0"/>
              <a:t>       Değerli veliler, çocuğunuzun okulda mutlu ve rahat olması için, onunla yakından ilgilendiğinizi bilmesi gerekir. </a:t>
            </a:r>
          </a:p>
          <a:p>
            <a:pPr>
              <a:buNone/>
            </a:pPr>
            <a:r>
              <a:rPr lang="tr-TR" i="1" dirty="0" smtClean="0"/>
              <a:t>      Öğretmeninizle amacınız ortak olduğuna göre birlikte çalışıp daha az emek harcayarak amaçlarınıza ulaşabilirsiniz. </a:t>
            </a:r>
            <a:endParaRPr lang="tr-TR" dirty="0"/>
          </a:p>
        </p:txBody>
      </p:sp>
      <p:pic>
        <p:nvPicPr>
          <p:cNvPr id="4098" name="Picture 2" descr="C:\Users\FRİSBY\Desktop\gorusmesaat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906974"/>
            <a:ext cx="6643734" cy="1951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3074" name="Picture 2" descr="C:\Users\FRİSBY\Desktop\bb-300x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7429551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i="1" dirty="0" smtClean="0"/>
              <a:t>        Beklentilerinizi belirler, kararlı ve tutarlı olursanız, çocuğunuz düzene kısa sürede alışacak: beslenme, uyuma. ödev yapma gibi sorumluluklarını üstlenecektir. Aksi halde ilerleyen sınıflarda hala çocuğunuzun çantasını taşıyacak. ödev yapması için başında bekleyecek, her gece onu uyutmak için amansız bir mücadele vereceksiniz.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TUTARLILIK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,</a:t>
            </a:r>
            <a:endParaRPr lang="tr-TR" dirty="0"/>
          </a:p>
        </p:txBody>
      </p:sp>
      <p:pic>
        <p:nvPicPr>
          <p:cNvPr id="9218" name="Picture 2" descr="C:\Users\FRİSBY\Desktop\Çocukla+ilişkimizde+tutarlı+olmak+çok+önemlidir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8572560" cy="5072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i="1" dirty="0" smtClean="0"/>
              <a:t>       Değerli veliler; kurallarınızı belirleyin ve asla taviz vermeyin. Tutarlı olun. Kararlı tutumunuz çocuğunuzun uyumunu kolaylaştıracaktır. Evet, her zaman evet: hayır, her zaman hayır olmalıdır. Bir şeyi on kez söylemeyin. Bir kere söylediğinizde yapılmasını sağlayın. Tutamayacağınız sözleri asla vermeyin. Verdiğiniz sözü mutlaka tutun.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548</Words>
  <Application>Microsoft Office PowerPoint</Application>
  <PresentationFormat>Ekran Gösterisi (4:3)</PresentationFormat>
  <Paragraphs>55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TUTARLILIK</vt:lpstr>
      <vt:lpstr>TEMEL YAŞAR ÇORUH İLKOKULU</vt:lpstr>
      <vt:lpstr>TEMEL YAŞAR ÇORUH İLKOKULU</vt:lpstr>
      <vt:lpstr>TEMEL YAŞAR ÇORUH İLKOKULU</vt:lpstr>
      <vt:lpstr>TEMEL YAŞAR ÇORUH İLKOKULU</vt:lpstr>
      <vt:lpstr>Sizce, iyilik mi ediyor?</vt:lpstr>
      <vt:lpstr>TEMEL YAŞAR ÇORUH İLKOKULU</vt:lpstr>
      <vt:lpstr>TEMEL YAŞAR ÇORUH İLKOKULU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14</cp:revision>
  <dcterms:created xsi:type="dcterms:W3CDTF">2017-09-20T16:42:15Z</dcterms:created>
  <dcterms:modified xsi:type="dcterms:W3CDTF">2017-09-22T07:40:11Z</dcterms:modified>
  <cp:category>www.sorubak.com</cp:category>
</cp:coreProperties>
</file>