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A9D9C7D-A0AD-4AB6-9DD1-E0BB67DB5498}" type="datetimeFigureOut">
              <a:rPr lang="tr-TR" smtClean="0"/>
              <a:pPr/>
              <a:t>05.05.2017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237849E-83E7-47FA-98C0-10E543438DE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NOKTALAMA İŞARETLERİ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857500" y="847725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2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1632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/>
              <a:t>4. Sözün bir yerde kesilerek geri kalan bölümün okuyucunun hayal dünyasına bırakıldığını göstermek veya ifadeye güç katmak için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Sana uğurlar olsun... Ayrılıyor yolumuz! (Faruk Nafiz Çamlıbel)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Binaenaleyh, biz her vasıtadan, yalnız ve ancak, bir noktainazardan istifade ederiz. O noktainazar şudur: Türk milletini, medeni cihanda layık olduğu </a:t>
            </a:r>
            <a:r>
              <a:rPr lang="tr-TR" dirty="0" err="1">
                <a:solidFill>
                  <a:srgbClr val="FF0000"/>
                </a:solidFill>
              </a:rPr>
              <a:t>mevkiye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isat</a:t>
            </a:r>
            <a:r>
              <a:rPr lang="tr-TR" dirty="0">
                <a:solidFill>
                  <a:srgbClr val="FF0000"/>
                </a:solidFill>
              </a:rPr>
              <a:t> etmek ve Türk cumhuriyetini sarsılmaz temelleri üzerinde, her gün, daha ziyade takviye etmek... (Atatürk)</a:t>
            </a:r>
          </a:p>
          <a:p>
            <a:endParaRPr lang="tr-TR" dirty="0"/>
          </a:p>
          <a:p>
            <a:r>
              <a:rPr lang="tr-TR" dirty="0"/>
              <a:t>5. Ünlem ve seslenmelerde anlatımı pekiştirmek için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Gölgeler yaklaştılar. Bir adım kalınca onu kıyafetinden tanıdılar: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—      Koca Ali... Koca Ali, be!.. (Ömer Seyfettin)</a:t>
            </a:r>
          </a:p>
          <a:p>
            <a:r>
              <a:rPr lang="tr-TR" dirty="0">
                <a:solidFill>
                  <a:srgbClr val="7030A0"/>
                </a:solidFill>
              </a:rPr>
              <a:t>UYARI</a:t>
            </a:r>
            <a:r>
              <a:rPr lang="tr-TR" dirty="0"/>
              <a:t>: </a:t>
            </a:r>
            <a:r>
              <a:rPr lang="tr-TR" dirty="0">
                <a:solidFill>
                  <a:srgbClr val="FF0000"/>
                </a:solidFill>
              </a:rPr>
              <a:t>Ünlem ve soru işaretinden sonra üç nokta yerine iki nokta konulması yeterlidir: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Gök ekini biçer gibi!.. Başaklar daha dolmadan. (Tarık Buğra)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1691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tr-TR" dirty="0" smtClean="0"/>
              <a:t>ÜNLEM İŞARETİ!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>
            <a:noAutofit/>
          </a:bodyPr>
          <a:lstStyle/>
          <a:p>
            <a:r>
              <a:rPr lang="tr-TR" sz="900" dirty="0"/>
              <a:t>1. Sevinç, kıvanç, acı, korku, şaşma gibi duyguları anlatan cümle veya ibarele­rin sonuna konur: Hava ne kadar da sıcak! Aşk olsun! Ne kadar akıllı adamlar var! Vah vah!</a:t>
            </a:r>
          </a:p>
          <a:p>
            <a:endParaRPr lang="tr-TR" sz="900" dirty="0"/>
          </a:p>
          <a:p>
            <a:r>
              <a:rPr lang="tr-TR" sz="900" dirty="0"/>
              <a:t>Ne mutlu Türk’üm diyene! (Atatürk)</a:t>
            </a:r>
          </a:p>
          <a:p>
            <a:endParaRPr lang="tr-TR" sz="900" dirty="0"/>
          </a:p>
          <a:p>
            <a:r>
              <a:rPr lang="tr-TR" sz="900" dirty="0"/>
              <a:t>2. Seslenme, hitap ve uyarı sözlerinden sonra konur:</a:t>
            </a:r>
          </a:p>
          <a:p>
            <a:endParaRPr lang="tr-TR" sz="900" dirty="0"/>
          </a:p>
          <a:p>
            <a:r>
              <a:rPr lang="tr-TR" sz="900" dirty="0"/>
              <a:t>Ordular! İlk hedefiniz Akdeniz’dir, ileri! (Atatürk)</a:t>
            </a:r>
          </a:p>
          <a:p>
            <a:endParaRPr lang="tr-TR" sz="900" dirty="0"/>
          </a:p>
          <a:p>
            <a:r>
              <a:rPr lang="tr-TR" sz="900" dirty="0"/>
              <a:t>Ey Türk gençliği! Birinci vazifen; Türk istiklalini, Türk cumhuriye­tini, ilelebet, muhafaza ve müdafaa etmektir. (Atatürk)</a:t>
            </a:r>
          </a:p>
          <a:p>
            <a:endParaRPr lang="tr-TR" sz="900" dirty="0"/>
          </a:p>
          <a:p>
            <a:r>
              <a:rPr lang="tr-TR" sz="900" dirty="0"/>
              <a:t>Ak tolgalı beylerbeyi haykırdı: İlerle! (Yahya Kemal Beyatlı)</a:t>
            </a:r>
          </a:p>
          <a:p>
            <a:endParaRPr lang="tr-TR" sz="900" dirty="0"/>
          </a:p>
          <a:p>
            <a:r>
              <a:rPr lang="tr-TR" sz="900" dirty="0"/>
              <a:t>Dur, yolcu! Bilmeden gelip bastığın</a:t>
            </a:r>
          </a:p>
          <a:p>
            <a:endParaRPr lang="tr-TR" sz="900" dirty="0"/>
          </a:p>
          <a:p>
            <a:r>
              <a:rPr lang="tr-TR" sz="900" dirty="0"/>
              <a:t>Bu toprak bir devrin battığı yerdir. (Necmettin Halil Onan)</a:t>
            </a:r>
          </a:p>
          <a:p>
            <a:endParaRPr lang="tr-TR" sz="900" dirty="0"/>
          </a:p>
          <a:p>
            <a:r>
              <a:rPr lang="tr-TR" sz="900" dirty="0"/>
              <a:t>UYARI: Ünlem işareti, seslenme ve hitap sözlerinden hemen sonra konulabi­leceği gibi cümlenin sonuna da konabilir:</a:t>
            </a:r>
          </a:p>
          <a:p>
            <a:endParaRPr lang="tr-TR" sz="900" dirty="0"/>
          </a:p>
          <a:p>
            <a:r>
              <a:rPr lang="tr-TR" sz="900" dirty="0"/>
              <a:t>Arkadaş, biz bu yolda türküler tuttururken</a:t>
            </a:r>
          </a:p>
          <a:p>
            <a:endParaRPr lang="tr-TR" sz="900" dirty="0"/>
          </a:p>
          <a:p>
            <a:r>
              <a:rPr lang="tr-TR" sz="900" dirty="0"/>
              <a:t>      Sana uğurlar olsun... Ayrılıyor yolumuz! (Faruk Nafiz Çamlıbel)</a:t>
            </a:r>
          </a:p>
          <a:p>
            <a:endParaRPr lang="tr-TR" sz="900" dirty="0"/>
          </a:p>
          <a:p>
            <a:r>
              <a:rPr lang="tr-TR" sz="900" dirty="0"/>
              <a:t>3. Alay, kinaye veya küçümseme anlamı kazandırılmak istenen sözden hemen sonra yay ayraç içinde ünlem işareti kullanılır:</a:t>
            </a:r>
          </a:p>
          <a:p>
            <a:endParaRPr lang="tr-TR" sz="900" dirty="0"/>
          </a:p>
          <a:p>
            <a:r>
              <a:rPr lang="tr-TR" sz="900" dirty="0"/>
              <a:t>İsteseymiş bir günde bitirirmiş (!) ama ne yazık ki vakti yokmuş (!).</a:t>
            </a:r>
          </a:p>
          <a:p>
            <a:endParaRPr lang="tr-TR" sz="900" dirty="0"/>
          </a:p>
          <a:p>
            <a:r>
              <a:rPr lang="tr-TR" sz="900" dirty="0"/>
              <a:t>Adam, akıllı (!) olduğunu söylüyor.</a:t>
            </a:r>
          </a:p>
        </p:txBody>
      </p:sp>
    </p:spTree>
    <p:extLst>
      <p:ext uri="{BB962C8B-B14F-4D97-AF65-F5344CB8AC3E}">
        <p14:creationId xmlns="" xmlns:p14="http://schemas.microsoft.com/office/powerpoint/2010/main" val="697691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KISA ÇİZGİ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dirty="0"/>
              <a:t>1. Satıra sığmayan kelimeler bölünürken satır sonuna konur:</a:t>
            </a:r>
          </a:p>
          <a:p>
            <a:endParaRPr lang="tr-TR" dirty="0"/>
          </a:p>
          <a:p>
            <a:r>
              <a:rPr lang="tr-TR" dirty="0"/>
              <a:t>      Soğuktan mı titriyordum, yoksa heyecandan, üzüntüden mi bil-</a:t>
            </a:r>
          </a:p>
          <a:p>
            <a:endParaRPr lang="tr-TR" dirty="0"/>
          </a:p>
          <a:p>
            <a:r>
              <a:rPr lang="tr-TR" dirty="0"/>
              <a:t>      </a:t>
            </a:r>
            <a:r>
              <a:rPr lang="tr-TR" dirty="0" err="1"/>
              <a:t>mem</a:t>
            </a:r>
            <a:r>
              <a:rPr lang="tr-TR" dirty="0"/>
              <a:t>. Havuzun suyu bulanık. Kapının saatleri 12’yi geçmiş. Kanepe-</a:t>
            </a:r>
          </a:p>
          <a:p>
            <a:endParaRPr lang="tr-TR" dirty="0"/>
          </a:p>
          <a:p>
            <a:r>
              <a:rPr lang="tr-TR" dirty="0"/>
              <a:t>      </a:t>
            </a:r>
            <a:r>
              <a:rPr lang="tr-TR" dirty="0" err="1"/>
              <a:t>lerde</a:t>
            </a:r>
            <a:r>
              <a:rPr lang="tr-TR" dirty="0"/>
              <a:t> kimseler yok. Tramvay ne fena gıcırdadı! Tramvayda-</a:t>
            </a:r>
          </a:p>
          <a:p>
            <a:endParaRPr lang="tr-TR" dirty="0"/>
          </a:p>
          <a:p>
            <a:r>
              <a:rPr lang="tr-TR" dirty="0"/>
              <a:t>      ki adam bir tanıdık mı idi acaba? Ne diye öyle dönüp </a:t>
            </a:r>
            <a:r>
              <a:rPr lang="tr-TR" dirty="0" err="1"/>
              <a:t>dönüp</a:t>
            </a:r>
            <a:r>
              <a:rPr lang="tr-TR" dirty="0"/>
              <a:t> baktı?</a:t>
            </a:r>
          </a:p>
          <a:p>
            <a:r>
              <a:rPr lang="tr-TR" dirty="0"/>
              <a:t>      Yoksa kimseciklerin oturmadığı kanepelerde bu saatte pek başıboş-</a:t>
            </a:r>
          </a:p>
          <a:p>
            <a:r>
              <a:rPr lang="tr-TR" dirty="0"/>
              <a:t>      </a:t>
            </a:r>
            <a:r>
              <a:rPr lang="tr-TR" dirty="0" err="1"/>
              <a:t>lar</a:t>
            </a:r>
            <a:r>
              <a:rPr lang="tr-TR" dirty="0"/>
              <a:t> mı oturur? (Sait Faik Abasıyanık)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2. Cümle içinde ara sözleri veya ara cümleleri ayırmak için ara sözlerin veya ara cümlelerin başına ve sonuna konur, bitişik yazılır:</a:t>
            </a:r>
          </a:p>
          <a:p>
            <a:endParaRPr lang="tr-TR" dirty="0"/>
          </a:p>
          <a:p>
            <a:r>
              <a:rPr lang="tr-TR" dirty="0"/>
              <a:t>Küçük bir sürü -dört inekle birkaç koyun- köye giren geniş yolun ağzında durmuştu. (Ömer Seyfettin)</a:t>
            </a:r>
          </a:p>
          <a:p>
            <a:endParaRPr lang="tr-TR" dirty="0"/>
          </a:p>
          <a:p>
            <a:r>
              <a:rPr lang="tr-TR" dirty="0"/>
              <a:t>3. Kelimelerin kökleri, gövdeleri ve eklerini birbirinden ayırmak için kullanılır: al-</a:t>
            </a:r>
            <a:r>
              <a:rPr lang="tr-TR" dirty="0" err="1"/>
              <a:t>ış</a:t>
            </a:r>
            <a:r>
              <a:rPr lang="tr-TR" dirty="0"/>
              <a:t>, dur-ak, gör-</a:t>
            </a:r>
            <a:r>
              <a:rPr lang="tr-TR" dirty="0" err="1"/>
              <a:t>gü</a:t>
            </a:r>
            <a:r>
              <a:rPr lang="tr-TR" dirty="0"/>
              <a:t>-süz-lük vb.</a:t>
            </a:r>
          </a:p>
        </p:txBody>
      </p:sp>
    </p:spTree>
    <p:extLst>
      <p:ext uri="{BB962C8B-B14F-4D97-AF65-F5344CB8AC3E}">
        <p14:creationId xmlns="" xmlns:p14="http://schemas.microsoft.com/office/powerpoint/2010/main" val="2399300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TIRNAK İŞARETİ </a:t>
            </a:r>
            <a:r>
              <a:rPr lang="tr-TR" b="1" dirty="0">
                <a:solidFill>
                  <a:srgbClr val="FF0000"/>
                </a:solidFill>
              </a:rPr>
              <a:t>“ ”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tr-TR" dirty="0"/>
              <a:t>1. Başka bir kimseden veya yazıdan olduğu gibi aktarılan sözler tır­nak içine alınır: Türk Dil Kurumu binasının yan cephesinde Atatürk’ün “Türk dili, Türk milletinin kalbidir, zihnidir.” sözü yazılıdır. Dil ve Tarih-Coğrafya Fakültesinin ön cephesinde Atatürk’ün “Hayatta en hakiki mürşit ilimdir.” vecizesi yer almaktadır. Ulu önderin “Ne mutlu Türk’üm diyene!” sözü her Türk’ü duygulandırır.</a:t>
            </a:r>
          </a:p>
          <a:p>
            <a:endParaRPr lang="tr-TR" dirty="0"/>
          </a:p>
          <a:p>
            <a:r>
              <a:rPr lang="tr-TR" dirty="0"/>
              <a:t>Bakınız, şair vatanı ne güzel tarif ediyor:</a:t>
            </a:r>
          </a:p>
          <a:p>
            <a:endParaRPr lang="tr-TR" dirty="0"/>
          </a:p>
          <a:p>
            <a:r>
              <a:rPr lang="tr-TR" dirty="0"/>
              <a:t>“Bayrakları bayrak yapan üstündeki kandır.</a:t>
            </a:r>
          </a:p>
          <a:p>
            <a:endParaRPr lang="tr-TR" dirty="0"/>
          </a:p>
          <a:p>
            <a:r>
              <a:rPr lang="tr-TR" dirty="0"/>
              <a:t>Toprak eğer uğrunda ölen varsa vatandır.”</a:t>
            </a:r>
          </a:p>
          <a:p>
            <a:endParaRPr lang="tr-TR" dirty="0"/>
          </a:p>
          <a:p>
            <a:r>
              <a:rPr lang="tr-TR" dirty="0"/>
              <a:t>UYARI: Tırnak içindeki alıntının sonunda bulunan işaret (nokta, soru işareti, ünlem işareti vb.) tırnak içinde kalır:</a:t>
            </a:r>
          </a:p>
          <a:p>
            <a:endParaRPr lang="tr-TR" dirty="0"/>
          </a:p>
          <a:p>
            <a:r>
              <a:rPr lang="tr-TR" dirty="0"/>
              <a:t>“İzmir üzerine dünyada bir şehir daha yoktur!” diyorlar. (Yahya Kemal Beyatlı)</a:t>
            </a:r>
          </a:p>
          <a:p>
            <a:endParaRPr lang="tr-TR" dirty="0"/>
          </a:p>
          <a:p>
            <a:r>
              <a:rPr lang="tr-TR" dirty="0"/>
              <a:t>2. Özel olarak vurgulanmak istenen sözler tırnak içine alınır: Yeni bir “barış taarruzu” başladı.</a:t>
            </a:r>
          </a:p>
          <a:p>
            <a:endParaRPr lang="tr-TR" dirty="0"/>
          </a:p>
          <a:p>
            <a:r>
              <a:rPr lang="tr-TR" dirty="0"/>
              <a:t>3. Cümle içerisinde eserlerin ve yazıların adları ile bölüm başlıkları tırnak içine alınır:</a:t>
            </a:r>
          </a:p>
          <a:p>
            <a:endParaRPr lang="tr-TR" dirty="0"/>
          </a:p>
          <a:p>
            <a:r>
              <a:rPr lang="tr-TR" dirty="0"/>
              <a:t>       Bugün öğrenciler “Kendi Gök Kubbemiz” adlı şiiri incelediler.</a:t>
            </a:r>
          </a:p>
          <a:p>
            <a:endParaRPr lang="tr-TR" dirty="0"/>
          </a:p>
          <a:p>
            <a:r>
              <a:rPr lang="tr-TR" dirty="0"/>
              <a:t>      “Yazım Kuralları” bölümünde bazı uyarılara yer verilmiştir.</a:t>
            </a:r>
          </a:p>
          <a:p>
            <a:endParaRPr lang="tr-TR" dirty="0"/>
          </a:p>
          <a:p>
            <a:r>
              <a:rPr lang="tr-TR" dirty="0"/>
              <a:t>UYARI: Cümle içerisinde özel olarak belirtilmek istenen sözler, kitap ve dergi adları ve başlıkları tırnak içine alınmaksızın eğik yazıyla dizilerek de gösterilebilir: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98720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16632"/>
            <a:ext cx="7467600" cy="6357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7200" dirty="0" smtClean="0"/>
              <a:t>BENİ DİNLEDİĞİNİZ İÇİN TEŞEKKÜRLER</a:t>
            </a:r>
          </a:p>
          <a:p>
            <a:pPr marL="0" indent="0">
              <a:buNone/>
            </a:pPr>
            <a:endParaRPr lang="tr-TR" sz="4400" dirty="0" smtClean="0"/>
          </a:p>
          <a:p>
            <a:pPr marL="0" indent="0">
              <a:buNone/>
            </a:pPr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252176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NOKTA </a:t>
            </a:r>
            <a:r>
              <a:rPr lang="tr-TR" sz="9600" dirty="0">
                <a:solidFill>
                  <a:srgbClr val="7030A0"/>
                </a:solidFill>
              </a:rPr>
              <a:t>.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tr-TR" sz="1300" dirty="0"/>
              <a:t>1. Cümlenin sonuna konur: Türk Dil Kurumu, 1932 yılında kurul­muştur.</a:t>
            </a:r>
          </a:p>
          <a:p>
            <a:endParaRPr lang="tr-TR" sz="1300" dirty="0"/>
          </a:p>
          <a:p>
            <a:r>
              <a:rPr lang="tr-TR" sz="1300" dirty="0">
                <a:solidFill>
                  <a:srgbClr val="FF0000"/>
                </a:solidFill>
              </a:rPr>
              <a:t>Saatler geçtikçe yollara daha mahzun bir ıssızlık çöküyordu. (Reşat Nuri Güntekin)</a:t>
            </a:r>
          </a:p>
          <a:p>
            <a:endParaRPr lang="tr-TR" sz="1300" dirty="0"/>
          </a:p>
          <a:p>
            <a:r>
              <a:rPr lang="tr-TR" sz="1300" dirty="0"/>
              <a:t>2. Bazı kısaltmaların sonuna konur: Alb. (albay), Dr. (doktor), Yrd. Doç. (yardımcı doçent), Prof. (profesör), Cad. (cadde), Sok. (sokak), s. (sayfa), sf. (sıfat), vb. (ve başkası, ve benzeri, ve benzerleri, ve bunun gibi), Alm. (Almanca), Ar. (Arapça), İng. (İngilizce) vb.</a:t>
            </a:r>
          </a:p>
          <a:p>
            <a:endParaRPr lang="tr-TR" sz="1300" dirty="0"/>
          </a:p>
          <a:p>
            <a:r>
              <a:rPr lang="tr-TR" sz="1300" dirty="0"/>
              <a:t>3. Sayılardan sonra sıra bildirmek için konur: 3. (üçüncü), 15. (on beşinci); II. Mehmet, XIV. Louis, XV. yüzyıl; 2. Cadde, 20. Sokak, 4. Levent vb.</a:t>
            </a:r>
          </a:p>
          <a:p>
            <a:endParaRPr lang="tr-TR" sz="1300" dirty="0"/>
          </a:p>
          <a:p>
            <a:r>
              <a:rPr lang="tr-TR" sz="1300" dirty="0"/>
              <a:t>4. Arka arkaya sıralandıkları için virgülle veya çizgiyle ayrılan rakamlardan yalnızca sonuncu rakamdan sonra nokta konur: 3, 4 ve 7. maddeler; XII – XIV. yüzyıllar arasında vb.</a:t>
            </a:r>
          </a:p>
          <a:p>
            <a:endParaRPr lang="tr-TR" sz="1300" dirty="0"/>
          </a:p>
          <a:p>
            <a:r>
              <a:rPr lang="tr-TR" sz="1300" dirty="0"/>
              <a:t>5. Bir yazının maddelerini gösteren rakam veya harflerden sonra konur:</a:t>
            </a:r>
          </a:p>
          <a:p>
            <a:endParaRPr lang="tr-TR" sz="1300" dirty="0"/>
          </a:p>
          <a:p>
            <a:r>
              <a:rPr lang="tr-TR" sz="1300" dirty="0"/>
              <a:t>                                   I.               1.                            A.            a.</a:t>
            </a:r>
          </a:p>
          <a:p>
            <a:endParaRPr lang="tr-TR" sz="1300" dirty="0"/>
          </a:p>
          <a:p>
            <a:r>
              <a:rPr lang="tr-TR" sz="1300" dirty="0"/>
              <a:t>                                   II.              2.                            B.            b.</a:t>
            </a:r>
          </a:p>
        </p:txBody>
      </p:sp>
    </p:spTree>
    <p:extLst>
      <p:ext uri="{BB962C8B-B14F-4D97-AF65-F5344CB8AC3E}">
        <p14:creationId xmlns="" xmlns:p14="http://schemas.microsoft.com/office/powerpoint/2010/main" val="949957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DEVAMI…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tr-TR" sz="1200" dirty="0"/>
              <a:t>6. Tarihlerin yazılışında gün, ay ve yılı gösteren sayıları birbirinden ayırmak için konur: 29.5.1453, 29.X.1923 vb.</a:t>
            </a:r>
          </a:p>
          <a:p>
            <a:endParaRPr lang="tr-TR" sz="1200" dirty="0"/>
          </a:p>
          <a:p>
            <a:r>
              <a:rPr lang="tr-TR" sz="1200" dirty="0">
                <a:solidFill>
                  <a:srgbClr val="7030A0"/>
                </a:solidFill>
              </a:rPr>
              <a:t>UYARI:</a:t>
            </a:r>
            <a:r>
              <a:rPr lang="tr-TR" sz="1200" dirty="0"/>
              <a:t> </a:t>
            </a:r>
            <a:r>
              <a:rPr lang="tr-TR" sz="1200" dirty="0">
                <a:solidFill>
                  <a:srgbClr val="FF0000"/>
                </a:solidFill>
              </a:rPr>
              <a:t>Tarihlerde ay adları yazıyla da yazılabilir. Bu durumda ay adların­dan önce ve sonra nokta kullanılmaz: 29 Mayıs 1453, 29 Ekim 1923 vb.</a:t>
            </a:r>
          </a:p>
          <a:p>
            <a:endParaRPr lang="tr-TR" sz="1200" dirty="0"/>
          </a:p>
          <a:p>
            <a:r>
              <a:rPr lang="tr-TR" sz="1200" dirty="0"/>
              <a:t>7. Saat ve dakika gösteren sayıları birbirinden ayırmak için konur: Tren 09.15’te kalktı. Toplantı 13.00’te başladı.</a:t>
            </a:r>
          </a:p>
          <a:p>
            <a:endParaRPr lang="tr-TR" sz="1200" dirty="0"/>
          </a:p>
          <a:p>
            <a:r>
              <a:rPr lang="tr-TR" sz="1200" dirty="0"/>
              <a:t>Tören 17.30’da, hükûmet daireleri kapandıktan yarım saat sonra başlayacaktır. (Tarık Buğra)</a:t>
            </a:r>
          </a:p>
          <a:p>
            <a:endParaRPr lang="tr-TR" sz="1200" dirty="0"/>
          </a:p>
          <a:p>
            <a:r>
              <a:rPr lang="tr-TR" sz="1200" dirty="0"/>
              <a:t>8. Kitap, dergi vb.nin künyelerinin sonuna konur:</a:t>
            </a:r>
          </a:p>
          <a:p>
            <a:endParaRPr lang="tr-TR" sz="1200" dirty="0"/>
          </a:p>
          <a:p>
            <a:r>
              <a:rPr lang="tr-TR" sz="1200" dirty="0"/>
              <a:t>Agâh Sırrı Levend, Türk Dilinde Gelişme ve Sadeleşme Evreleri, TDK Yayınları, Ankara, 1960.</a:t>
            </a:r>
          </a:p>
          <a:p>
            <a:endParaRPr lang="tr-TR" sz="1200" dirty="0"/>
          </a:p>
          <a:p>
            <a:r>
              <a:rPr lang="tr-TR" sz="1200" dirty="0"/>
              <a:t>9. Dört ve dörtten çok rakamlı sayılar sondan sayılmak üzere üçlü gruplara ayrılarak yazılır ve araya nokta konur: 1.000, 326.197, 49.750.812 vb.</a:t>
            </a:r>
          </a:p>
          <a:p>
            <a:endParaRPr lang="tr-TR" sz="1200" dirty="0"/>
          </a:p>
          <a:p>
            <a:r>
              <a:rPr lang="tr-TR" sz="1200" dirty="0"/>
              <a:t>10. Genel Ağ adreslerinde kullanılır: http://tdk.org.tr</a:t>
            </a:r>
          </a:p>
          <a:p>
            <a:endParaRPr lang="tr-TR" sz="1200" dirty="0"/>
          </a:p>
          <a:p>
            <a:r>
              <a:rPr lang="tr-TR" sz="1200" dirty="0"/>
              <a:t>11. Matematikte çarpma işareti yerine kullanılır: 4.5=20, 12.6=72 vb.</a:t>
            </a:r>
          </a:p>
        </p:txBody>
      </p:sp>
    </p:spTree>
    <p:extLst>
      <p:ext uri="{BB962C8B-B14F-4D97-AF65-F5344CB8AC3E}">
        <p14:creationId xmlns="" xmlns:p14="http://schemas.microsoft.com/office/powerpoint/2010/main" val="3078132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VİRGÜL </a:t>
            </a:r>
            <a:r>
              <a:rPr lang="tr-TR" sz="9600" dirty="0">
                <a:solidFill>
                  <a:srgbClr val="FF0000"/>
                </a:solidFill>
              </a:rPr>
              <a:t>,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tr-TR" dirty="0"/>
              <a:t>1. Birbiri ardınca sıralanan eş görevli kelime ve kelime gruplarının arasına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Fırtınadan, soğuktan, karanlıktan ve biraz da korkudan sonra bu sı­cak, aydınlık ve sevimli odanın havasında erir gibi oldum. (Halide Edip Adıvar)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Sessiz dereler, solgun ağaçlar, sarı güller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Dillenmiş ağızlarda tutuk dilli gönüller (Faruk Nafiz Çamlıbel)</a:t>
            </a:r>
          </a:p>
          <a:p>
            <a:endParaRPr lang="tr-TR" dirty="0"/>
          </a:p>
          <a:p>
            <a:r>
              <a:rPr lang="tr-TR" dirty="0"/>
              <a:t>      </a:t>
            </a:r>
            <a:r>
              <a:rPr lang="tr-TR" dirty="0">
                <a:solidFill>
                  <a:srgbClr val="FF0000"/>
                </a:solidFill>
              </a:rPr>
              <a:t>Zindana atılan mahkûmlar gibi titreşerek, haykırarak geri geri kaçmaya uğraşıyorduk. (Hüseyin Rahmi Gürpınar)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Köyde kim çaresiz kalırsa, kimin işi bozulursa İstanbul yolunu tutar. (Ömer Seyfettin)</a:t>
            </a:r>
          </a:p>
          <a:p>
            <a:endParaRPr lang="tr-TR" dirty="0"/>
          </a:p>
          <a:p>
            <a:r>
              <a:rPr lang="tr-TR" dirty="0"/>
              <a:t>2. Sıralı cümleleri birbirinden ayırmak için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Umduk, bekledik, düşündük. (Yakup Kadri Karaosmanoğlu)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3. Uzun cümlelerde yüklemden uzak düşmüş olan özneyi belirtmek için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Saniye Hanımefendi, merdivenlerde oğlunun ayak seslerini duyar duymaz, hasretlisini karşılamaya atılan bir genç kadın gibi koltuğundan fırlamış ve ona kapıyı kendi eliyle açmaya gelmişti. (Yakup Kadri Karaosmanoğlu)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4. Cümle içinde ara sözleri veya ara cümleleri ayırmak için ara sözlerin veya ara cümlelerin başına ve sonuna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       Zemin bu kadar koyu bir kırmızıya dönüşünce, bir an için de olsa, belirginliğini yitiriverdi sivilceleri. (Elif Şafak)</a:t>
            </a:r>
          </a:p>
        </p:txBody>
      </p:sp>
    </p:spTree>
    <p:extLst>
      <p:ext uri="{BB962C8B-B14F-4D97-AF65-F5344CB8AC3E}">
        <p14:creationId xmlns="" xmlns:p14="http://schemas.microsoft.com/office/powerpoint/2010/main" val="3861502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DEVAMI…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/>
              <a:t>5. Anlama güç kazandırmak için tekrarlanan kelimeler arasına ko­nur: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Akşam, yine akşam, yine akşam,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Göllerde bu dem bir kamış olsam! (Ahmet Haşim)</a:t>
            </a:r>
          </a:p>
          <a:p>
            <a:endParaRPr lang="tr-TR" dirty="0"/>
          </a:p>
          <a:p>
            <a:r>
              <a:rPr lang="tr-TR" dirty="0"/>
              <a:t>6. Tırnak içinde olmayan alıntı cümlelerinden sonra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Adana’ya yarın gideceğim, dedi.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       Aç karnına sigara içmekle hiç de iyi etmiyorsun, dedi. (Necati Cumalı)</a:t>
            </a:r>
          </a:p>
          <a:p>
            <a:endParaRPr lang="tr-TR" dirty="0"/>
          </a:p>
          <a:p>
            <a:r>
              <a:rPr lang="tr-TR" dirty="0"/>
              <a:t>7. Konuşma çizgisinden sonraki alıntı cümlesinin bitimine konur:</a:t>
            </a:r>
          </a:p>
          <a:p>
            <a:endParaRPr lang="tr-TR" dirty="0"/>
          </a:p>
          <a:p>
            <a:r>
              <a:rPr lang="tr-TR" dirty="0"/>
              <a:t>       </a:t>
            </a:r>
            <a:r>
              <a:rPr lang="tr-TR" dirty="0">
                <a:solidFill>
                  <a:srgbClr val="FF0000"/>
                </a:solidFill>
              </a:rPr>
              <a:t>– Bu akşam Datça’ya gidiyor musunuz, diye sordu.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8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DEVAMI…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tr-TR" sz="1200" dirty="0"/>
              <a:t>8. Edebî eserlerde konuşma bölümünden önceki ifadenin sonuna konur:</a:t>
            </a:r>
          </a:p>
          <a:p>
            <a:endParaRPr lang="tr-TR" sz="1200" dirty="0"/>
          </a:p>
          <a:p>
            <a:r>
              <a:rPr lang="tr-TR" sz="1200" dirty="0">
                <a:solidFill>
                  <a:srgbClr val="FF0000"/>
                </a:solidFill>
              </a:rPr>
              <a:t>Bahçe kapısını açtı. Sermet Bey’e,</a:t>
            </a:r>
          </a:p>
          <a:p>
            <a:r>
              <a:rPr lang="tr-TR" sz="1200" dirty="0">
                <a:solidFill>
                  <a:srgbClr val="FF0000"/>
                </a:solidFill>
              </a:rPr>
              <a:t>– Bu anahtar köşkü de açar, dedi. (Ömer Seyfettin)</a:t>
            </a:r>
          </a:p>
          <a:p>
            <a:endParaRPr lang="tr-TR" sz="1200" dirty="0">
              <a:solidFill>
                <a:srgbClr val="FF0000"/>
              </a:solidFill>
            </a:endParaRPr>
          </a:p>
          <a:p>
            <a:r>
              <a:rPr lang="tr-TR" sz="1200" dirty="0"/>
              <a:t>9. Kendisinden sonraki cümleye bağlı olarak ret, kabul ve teşvik bil­diren hayır, yok, evet, peki, pekâlâ, tamam, olur, hayhay, </a:t>
            </a:r>
            <a:r>
              <a:rPr lang="tr-TR" sz="1200" dirty="0" err="1"/>
              <a:t>başüstüne</a:t>
            </a:r>
            <a:r>
              <a:rPr lang="tr-TR" sz="1200" dirty="0"/>
              <a:t>, öyle, haydi, elbette gibi kelimelerden sonra konur: Peki, gideriz. Olur, ben de size katılırım. Hayhay, memnun oluruz. Haydi, geç kalıyoruz.</a:t>
            </a:r>
          </a:p>
          <a:p>
            <a:endParaRPr lang="tr-TR" sz="1200" dirty="0"/>
          </a:p>
          <a:p>
            <a:r>
              <a:rPr lang="tr-TR" sz="1200" dirty="0">
                <a:solidFill>
                  <a:srgbClr val="FF0000"/>
                </a:solidFill>
              </a:rPr>
              <a:t>Evet, kırk seneden beri Türkçe merhale </a:t>
            </a:r>
            <a:r>
              <a:rPr lang="tr-TR" sz="1200" dirty="0" err="1">
                <a:solidFill>
                  <a:srgbClr val="FF0000"/>
                </a:solidFill>
              </a:rPr>
              <a:t>merhale</a:t>
            </a:r>
            <a:r>
              <a:rPr lang="tr-TR" sz="1200" dirty="0">
                <a:solidFill>
                  <a:srgbClr val="FF0000"/>
                </a:solidFill>
              </a:rPr>
              <a:t> Türkleşiyor. (Yahya Kemal Beyatlı)</a:t>
            </a:r>
          </a:p>
          <a:p>
            <a:endParaRPr lang="tr-TR" sz="1200" dirty="0"/>
          </a:p>
          <a:p>
            <a:r>
              <a:rPr lang="tr-TR" sz="1200" dirty="0"/>
              <a:t>10. Bir kelimenin kendisinden sonra gelen kelime veya kelime grup­larıyla yapı ve anlam bakımından bağlantısı olmadığını göstermek ve anlam karışıklığını önlemek için kullanılır:</a:t>
            </a:r>
          </a:p>
          <a:p>
            <a:endParaRPr lang="tr-TR" sz="1200" dirty="0"/>
          </a:p>
          <a:p>
            <a:r>
              <a:rPr lang="tr-TR" sz="1200" dirty="0">
                <a:solidFill>
                  <a:srgbClr val="FF0000"/>
                </a:solidFill>
              </a:rPr>
              <a:t>Bu, tek gözlü, genç fakat ihtiyar görünen bir adamcağızdır. (Halit Ziya Uşaklıgil)</a:t>
            </a:r>
          </a:p>
          <a:p>
            <a:endParaRPr lang="tr-TR" sz="1200" dirty="0">
              <a:solidFill>
                <a:srgbClr val="FF0000"/>
              </a:solidFill>
            </a:endParaRPr>
          </a:p>
          <a:p>
            <a:r>
              <a:rPr lang="tr-TR" sz="1200" dirty="0">
                <a:solidFill>
                  <a:srgbClr val="FF0000"/>
                </a:solidFill>
              </a:rPr>
              <a:t>Bu gece, eğlenceleri içlerine sinmedi. (Reşat Nuri Güntekin)</a:t>
            </a:r>
          </a:p>
          <a:p>
            <a:endParaRPr lang="tr-TR" sz="1200" dirty="0"/>
          </a:p>
          <a:p>
            <a:r>
              <a:rPr lang="tr-TR" sz="1200" dirty="0"/>
              <a:t>11. Hitap için kullanılan kelimelerden sonra konur:</a:t>
            </a:r>
          </a:p>
          <a:p>
            <a:endParaRPr lang="tr-TR" sz="1200" dirty="0"/>
          </a:p>
          <a:p>
            <a:r>
              <a:rPr lang="tr-TR" sz="1200" dirty="0">
                <a:solidFill>
                  <a:srgbClr val="FF0000"/>
                </a:solidFill>
              </a:rPr>
              <a:t>Efendiler, bilirsiniz ki hayat demek, mücadele, müsademe demektir. (Atatürk)</a:t>
            </a:r>
          </a:p>
          <a:p>
            <a:endParaRPr lang="tr-TR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0247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NOKTALI VİRGÜL</a:t>
            </a:r>
            <a:r>
              <a:rPr lang="tr-TR" dirty="0" smtClean="0">
                <a:solidFill>
                  <a:srgbClr val="FF0000"/>
                </a:solidFill>
              </a:rPr>
              <a:t>;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/>
              <a:t>1. Cümle içinde virgüllerle ayrılmış tür veya takımları birbirinden ayırmak için konur: Erkek çocuklara Doğan, Tuğrul, Aslan, Orhan; kız çocuklara ise İnci, Çiçek, Gönül, Yonca adları verilir.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Türkiye, İngiltere, Azerbaycan; Ankara, Londra, Bakü.</a:t>
            </a:r>
          </a:p>
          <a:p>
            <a:endParaRPr lang="tr-TR" dirty="0"/>
          </a:p>
          <a:p>
            <a:r>
              <a:rPr lang="tr-TR" dirty="0"/>
              <a:t>2. Ögeleri arasında virgül bulunan sıralı cümleleri birbirinden ayır­mak için konur: Sevinçten, heyecandan içim içime sığmıyor; bağırmak, kahkahalar atmak, ağlamak istiyorum.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At ölür, meydan kalır; yiğit ölür, şan kalır. (Atasözü)</a:t>
            </a:r>
          </a:p>
          <a:p>
            <a:endParaRPr lang="tr-TR" dirty="0"/>
          </a:p>
          <a:p>
            <a:r>
              <a:rPr lang="tr-TR" dirty="0"/>
              <a:t>3. İkiden fazla eş değer ögeler arasında virgül bulunan cümlelerde özneden sonra noktalı virgül konabilir: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Yeni usul şiirimiz; zevksiz, köksüz, acemice görünüyordu. (Yahya Kemal Beyatlı)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43403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İKİ NOKTA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/>
              <a:t>1.Kendisiyle ilgili örnek verilecek cümlenin sonuna konur: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Millî Edebiyat akımının temsilcilerinden bir kısmını sıralayalım: Ömer Seyfettin, Halide Edip Adıvar, Ziya Gökalp, Mehmet Emin Yurdakul, Ali Canip Yöntem.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2. Kendisiyle ilgili açıklama verilecek cümlenin sonuna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Bu kararın istinat ettiği en kuvvetli muhakeme ve mantık şu idi: Esas, Türk milletinin haysiyetli ve şerefli bir millet olarak yaşamasıdır. (Atatürk)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Kendimi takdim edeyim: Meclis kâtiplerindenim. (Falih Rıfkı Atay)</a:t>
            </a:r>
          </a:p>
          <a:p>
            <a:endParaRPr lang="tr-TR" dirty="0"/>
          </a:p>
          <a:p>
            <a:r>
              <a:rPr lang="tr-TR" dirty="0"/>
              <a:t>3. Ses bilgisinde uzun ünlüyü göstermek için kullanılır: a:ile, </a:t>
            </a:r>
            <a:r>
              <a:rPr lang="tr-TR" dirty="0" err="1"/>
              <a:t>ka:til</a:t>
            </a:r>
            <a:r>
              <a:rPr lang="tr-TR" dirty="0"/>
              <a:t>, </a:t>
            </a:r>
            <a:r>
              <a:rPr lang="tr-TR" dirty="0" err="1"/>
              <a:t>usu:le</a:t>
            </a:r>
            <a:r>
              <a:rPr lang="tr-TR" dirty="0"/>
              <a:t>, i:cat.</a:t>
            </a:r>
          </a:p>
          <a:p>
            <a:endParaRPr lang="tr-TR" dirty="0"/>
          </a:p>
          <a:p>
            <a:r>
              <a:rPr lang="tr-TR" dirty="0"/>
              <a:t>4. Karşılıklı konuşmalarda, konuşan kişiyi belirten sözlerden sonra konur:</a:t>
            </a:r>
          </a:p>
        </p:txBody>
      </p:sp>
    </p:spTree>
    <p:extLst>
      <p:ext uri="{BB962C8B-B14F-4D97-AF65-F5344CB8AC3E}">
        <p14:creationId xmlns="" xmlns:p14="http://schemas.microsoft.com/office/powerpoint/2010/main" val="2101036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 NOKTA </a:t>
            </a:r>
            <a:r>
              <a:rPr lang="tr-TR" dirty="0" smtClean="0">
                <a:solidFill>
                  <a:srgbClr val="FF0000"/>
                </a:solidFill>
              </a:rPr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/>
              <a:t>1. Anlatım olarak tamamlanmamış cümlelerin sonuna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Ne çare ki çirkinliği hemencecik ve herkes tarafından </a:t>
            </a:r>
            <a:r>
              <a:rPr lang="tr-TR" dirty="0" err="1">
                <a:solidFill>
                  <a:srgbClr val="FF0000"/>
                </a:solidFill>
              </a:rPr>
              <a:t>görülüveri­yordu</a:t>
            </a:r>
            <a:r>
              <a:rPr lang="tr-TR" dirty="0">
                <a:solidFill>
                  <a:srgbClr val="FF0000"/>
                </a:solidFill>
              </a:rPr>
              <a:t> da bu yanı... (Tarık Buğra)</a:t>
            </a:r>
          </a:p>
          <a:p>
            <a:endParaRPr lang="tr-TR" dirty="0"/>
          </a:p>
          <a:p>
            <a:r>
              <a:rPr lang="tr-TR" dirty="0"/>
              <a:t>2. Kaba sayıldığı için veya bir başka sebepten dolayı açık yazılmak is­tenmeyen kelime ve bölümlerin yerine konur: Kılavuzu karga olanın burnu b...tan çıkmaz.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Arabacı B...’a yaklaştığını söylüyor, ikide bir fırsat bularak arabanın içine doğru başını çeviriyordu. (Ahmet Hamdi Tanpınar)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3. Alıntılarda başta, ortada ve sonda alınmayan kelime veya bölümle­rin yerine konur: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... derken şehrin öte başından boğuk boğuk sesler gelmeye başladı... (Tarık Buğra)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60526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Bitişiklik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1927</Words>
  <Application>Microsoft Office PowerPoint</Application>
  <PresentationFormat>Ekran Gösterisi (4:3)</PresentationFormat>
  <Paragraphs>219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Cumba</vt:lpstr>
      <vt:lpstr>NOKTALAMA İŞARETLERİ</vt:lpstr>
      <vt:lpstr>NOKTA .</vt:lpstr>
      <vt:lpstr>DEVAMI…</vt:lpstr>
      <vt:lpstr>VİRGÜL ,</vt:lpstr>
      <vt:lpstr>DEVAMI…</vt:lpstr>
      <vt:lpstr>DEVAMI…</vt:lpstr>
      <vt:lpstr>NOKTALI VİRGÜL;</vt:lpstr>
      <vt:lpstr>İKİ NOKTA:</vt:lpstr>
      <vt:lpstr>ÜÇ NOKTA …</vt:lpstr>
      <vt:lpstr> </vt:lpstr>
      <vt:lpstr>ÜNLEM İŞARETİ!</vt:lpstr>
      <vt:lpstr>KISA ÇİZGİ -</vt:lpstr>
      <vt:lpstr>TIRNAK İŞARETİ “ ”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6</cp:revision>
  <dcterms:created xsi:type="dcterms:W3CDTF">2017-04-21T13:46:53Z</dcterms:created>
  <dcterms:modified xsi:type="dcterms:W3CDTF">2017-05-05T05:51:39Z</dcterms:modified>
  <cp:category>www.sorubak.com</cp:category>
</cp:coreProperties>
</file>