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20"/>
  </p:notesMasterIdLst>
  <p:sldIdLst>
    <p:sldId id="256" r:id="rId3"/>
    <p:sldId id="257" r:id="rId4"/>
    <p:sldId id="260" r:id="rId5"/>
    <p:sldId id="258" r:id="rId6"/>
    <p:sldId id="259" r:id="rId7"/>
    <p:sldId id="261" r:id="rId8"/>
    <p:sldId id="262" r:id="rId9"/>
    <p:sldId id="269" r:id="rId10"/>
    <p:sldId id="263" r:id="rId11"/>
    <p:sldId id="264" r:id="rId12"/>
    <p:sldId id="266" r:id="rId13"/>
    <p:sldId id="267" r:id="rId14"/>
    <p:sldId id="268" r:id="rId15"/>
    <p:sldId id="265" r:id="rId16"/>
    <p:sldId id="271" r:id="rId17"/>
    <p:sldId id="272" r:id="rId18"/>
    <p:sldId id="270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>
        <p:scale>
          <a:sx n="71" d="100"/>
          <a:sy n="71" d="100"/>
        </p:scale>
        <p:origin x="-86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2ABDD-3FF8-4A87-9A3B-52706695D62E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57158-B05D-4E1E-9CE3-FE5AEBD3D1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710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8833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226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pPr/>
              <a:t>06.02.2017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16BC33-8C6A-42AE-AEDF-DC384F7A8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824536" cy="1946647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latin typeface="Comic Sans MS" panose="030F0702030302020204" pitchFamily="66" charset="0"/>
              </a:rPr>
              <a:t>ÜRETİMDEN </a:t>
            </a:r>
            <a:br>
              <a:rPr lang="tr-TR" sz="5400" b="1" dirty="0" smtClean="0">
                <a:latin typeface="Comic Sans MS" panose="030F0702030302020204" pitchFamily="66" charset="0"/>
              </a:rPr>
            </a:br>
            <a:r>
              <a:rPr lang="tr-TR" sz="5400" b="1" dirty="0" smtClean="0">
                <a:latin typeface="Comic Sans MS" panose="030F0702030302020204" pitchFamily="66" charset="0"/>
              </a:rPr>
              <a:t>TÜKETİME</a:t>
            </a:r>
            <a:endParaRPr lang="tr-TR" sz="5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52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lışveriş fiş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487772" cy="544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atur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3117" y="260648"/>
            <a:ext cx="500782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Bağlayıcı 2"/>
          <p:cNvCxnSpPr/>
          <p:nvPr/>
        </p:nvCxnSpPr>
        <p:spPr>
          <a:xfrm>
            <a:off x="4067944" y="260648"/>
            <a:ext cx="0" cy="6480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323528" y="260648"/>
            <a:ext cx="0" cy="6480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267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96944" cy="4176464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Satıcılar bozuk, hatalı, kırık mal verebilirler.                                                         Tüketicinin bu malı değiştirme hakkı vardır.                                                             Satıcı bu değişimi yapmazsa tüketici haklarını koruyan yerlere başvurabiliriz</a:t>
            </a:r>
            <a:r>
              <a:rPr lang="tr-TR" sz="3200" dirty="0" smtClean="0">
                <a:latin typeface="Comic Sans MS" panose="030F0702030302020204" pitchFamily="66" charset="0"/>
              </a:rPr>
              <a:t>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15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dirty="0" smtClean="0"/>
              <a:t>S</a:t>
            </a:r>
            <a:r>
              <a:rPr lang="tr-TR" sz="3600" dirty="0" smtClean="0">
                <a:latin typeface="Comic Sans MS" panose="030F0702030302020204" pitchFamily="66" charset="0"/>
              </a:rPr>
              <a:t>atıcı, durumu kabul etmediği takdirde Kaymakamlık binalarında bulunan                                       </a:t>
            </a:r>
            <a:r>
              <a:rPr lang="tr-TR" sz="3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İlçe Hakem Heyeti                                           </a:t>
            </a:r>
            <a:r>
              <a:rPr lang="tr-TR" sz="3600" dirty="0" smtClean="0">
                <a:latin typeface="Comic Sans MS" panose="030F0702030302020204" pitchFamily="66" charset="0"/>
              </a:rPr>
              <a:t>veya                                                                                             Valilik binalarında bulunan                                                           </a:t>
            </a:r>
            <a:r>
              <a:rPr lang="tr-TR" sz="3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İl Hakem Heyetine </a:t>
            </a:r>
            <a:r>
              <a:rPr lang="tr-TR" sz="3600" dirty="0" smtClean="0">
                <a:latin typeface="Comic Sans MS" panose="030F0702030302020204" pitchFamily="66" charset="0"/>
              </a:rPr>
              <a:t>dilekçeyle başvurabiliriz.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94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2132856"/>
            <a:ext cx="8229600" cy="2016224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Ayrıca </a:t>
            </a:r>
            <a:r>
              <a:rPr lang="tr-TR" sz="3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TÜKODER</a:t>
            </a:r>
            <a:r>
              <a:rPr lang="tr-TR" sz="3600" dirty="0" smtClean="0">
                <a:latin typeface="Comic Sans MS" panose="030F0702030302020204" pitchFamily="66" charset="0"/>
              </a:rPr>
              <a:t> bu konuda gerekli işlemlerde bizlere yardımcı olan kuruluşların başında gelir.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364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tükoder afiş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4893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615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836712"/>
            <a:ext cx="8219256" cy="449309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3200" dirty="0" smtClean="0">
                <a:latin typeface="Comic Sans MS" panose="030F0702030302020204" pitchFamily="66" charset="0"/>
              </a:rPr>
              <a:t>Aldığımız ürünler fabrikada, atölyede, imalathanede ya da evde yapılmaktadır. Bu işleme </a:t>
            </a:r>
            <a:r>
              <a:rPr lang="tr-TR" sz="3600" b="1" u="sng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üretim</a:t>
            </a:r>
            <a:r>
              <a:rPr lang="tr-TR" sz="3200" dirty="0" smtClean="0">
                <a:latin typeface="Comic Sans MS" panose="030F0702030302020204" pitchFamily="66" charset="0"/>
              </a:rPr>
              <a:t> denir.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sz="3200" dirty="0" smtClean="0">
              <a:latin typeface="Comic Sans MS" panose="030F0702030302020204" pitchFamily="66" charset="0"/>
            </a:endParaRPr>
          </a:p>
          <a:p>
            <a:pPr lvl="0">
              <a:buClr>
                <a:srgbClr val="FE8637"/>
              </a:buClr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Ürünlerin yapımında kullanılan ve henüz işlenmemiş olan maddelere </a:t>
            </a:r>
            <a:r>
              <a:rPr lang="tr-TR" sz="3600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hammadde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pPr marL="0" indent="0">
              <a:buNone/>
            </a:pP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186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043608" y="694504"/>
            <a:ext cx="2376264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Comic Sans MS" panose="030F0702030302020204" pitchFamily="66" charset="0"/>
              </a:rPr>
              <a:t>Hammadde</a:t>
            </a:r>
          </a:p>
          <a:p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032774" y="2757025"/>
            <a:ext cx="2376264" cy="8617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latin typeface="Comic Sans MS" panose="030F0702030302020204" pitchFamily="66" charset="0"/>
              </a:rPr>
              <a:t>Üretim</a:t>
            </a:r>
          </a:p>
          <a:p>
            <a:pPr algn="ctr"/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796136" y="4941168"/>
            <a:ext cx="2304256" cy="800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Tüketim</a:t>
            </a:r>
          </a:p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32774" y="4795410"/>
            <a:ext cx="2387098" cy="8617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latin typeface="Comic Sans MS" panose="030F0702030302020204" pitchFamily="66" charset="0"/>
              </a:rPr>
              <a:t>Dağıtım</a:t>
            </a:r>
          </a:p>
          <a:p>
            <a:endParaRPr lang="tr-TR" dirty="0"/>
          </a:p>
        </p:txBody>
      </p:sp>
      <p:sp>
        <p:nvSpPr>
          <p:cNvPr id="12" name="Aşağı Ok 11"/>
          <p:cNvSpPr/>
          <p:nvPr/>
        </p:nvSpPr>
        <p:spPr>
          <a:xfrm>
            <a:off x="1979712" y="1772816"/>
            <a:ext cx="432048" cy="79208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2015716" y="3861048"/>
            <a:ext cx="432048" cy="79208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4067944" y="5125833"/>
            <a:ext cx="936104" cy="531351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7608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205" y="520443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3363" y="229484"/>
            <a:ext cx="2169790" cy="216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357" y="2623111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7880" y="3082142"/>
            <a:ext cx="1973957" cy="148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5615" y="2399274"/>
            <a:ext cx="26193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578" y="4794812"/>
            <a:ext cx="1728684" cy="172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kıyafet clipart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6090" y="4846071"/>
            <a:ext cx="1918426" cy="162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3059832" y="1348535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2980630" y="5555025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3059832" y="3276866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4626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tr-TR" sz="3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İhtiyaç Ve İsteklerimiz</a:t>
            </a:r>
          </a:p>
          <a:p>
            <a:pPr marL="0" indent="0">
              <a:buNone/>
            </a:pPr>
            <a:endParaRPr lang="tr-TR" sz="35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İnsanların yaşamlarını sürdürebilmesi için birçok şeye ihtiyacı vardır.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Bunlardan bazıları olmazsa olmazdır. Yani muhakkak karşılanması gerekir.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Bu ihtiyaçlara </a:t>
            </a:r>
            <a:r>
              <a:rPr lang="tr-TR" sz="30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temel ihtiyaçlar </a:t>
            </a:r>
            <a:r>
              <a:rPr lang="tr-TR" sz="3000" dirty="0" smtClean="0">
                <a:latin typeface="Comic Sans MS" panose="030F0702030302020204" pitchFamily="66" charset="0"/>
              </a:rPr>
              <a:t>denir.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000" dirty="0" smtClean="0">
                <a:latin typeface="Comic Sans MS" panose="030F0702030302020204" pitchFamily="66" charset="0"/>
              </a:rPr>
              <a:t>Temel ihtiyaçlarımız: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 smtClean="0">
                <a:latin typeface="Comic Sans MS" panose="030F0702030302020204" pitchFamily="66" charset="0"/>
              </a:rPr>
              <a:t>Beslenme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>
                <a:latin typeface="Comic Sans MS" panose="030F0702030302020204" pitchFamily="66" charset="0"/>
              </a:rPr>
              <a:t>B</a:t>
            </a:r>
            <a:r>
              <a:rPr lang="tr-TR" sz="3000" dirty="0" smtClean="0">
                <a:latin typeface="Comic Sans MS" panose="030F0702030302020204" pitchFamily="66" charset="0"/>
              </a:rPr>
              <a:t>arınma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 smtClean="0">
                <a:latin typeface="Comic Sans MS" panose="030F0702030302020204" pitchFamily="66" charset="0"/>
              </a:rPr>
              <a:t>Giyinme</a:t>
            </a:r>
          </a:p>
          <a:p>
            <a:endParaRPr lang="tr-TR" sz="1200" dirty="0"/>
          </a:p>
          <a:p>
            <a:endParaRPr lang="tr-TR" sz="1200" dirty="0" smtClean="0"/>
          </a:p>
          <a:p>
            <a:endParaRPr lang="tr-TR" sz="1200" dirty="0"/>
          </a:p>
          <a:p>
            <a:endParaRPr lang="tr-TR" sz="1200" dirty="0" smtClean="0"/>
          </a:p>
          <a:p>
            <a:endParaRPr lang="tr-TR" sz="1200" dirty="0" smtClean="0"/>
          </a:p>
          <a:p>
            <a:endParaRPr lang="tr-TR" sz="1200" dirty="0" smtClean="0"/>
          </a:p>
          <a:p>
            <a:endParaRPr lang="tr-TR" sz="1200" dirty="0" smtClean="0"/>
          </a:p>
          <a:p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115041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229600" cy="6048672"/>
          </a:xfrm>
        </p:spPr>
        <p:txBody>
          <a:bodyPr>
            <a:normAutofit/>
          </a:bodyPr>
          <a:lstStyle/>
          <a:p>
            <a:pPr lvl="0"/>
            <a:endParaRPr lang="tr-TR" sz="2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Temel  ihtiyaçlarımız dışında </a:t>
            </a:r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bazı 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ihtiyaçlarımız </a:t>
            </a:r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da vardır:                                                      eğitim, 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oyun, sinema, tiyatro vb. yerlere gitmek</a:t>
            </a:r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…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İhtiyaçlarımız dışında karşılamak istediğimiz bazı arzularımız vardır. Bunlara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istek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denir.  </a:t>
            </a:r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                                        </a:t>
            </a:r>
          </a:p>
          <a:p>
            <a:pPr lvl="0"/>
            <a:endParaRPr lang="tr-TR" sz="28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Temel 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ihtiyaç ve ihtiyaçlarımızı karşıladıktan </a:t>
            </a:r>
            <a:r>
              <a:rPr lang="tr-TR" sz="28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sonra isteklerimizi 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karşılayabiliriz.</a:t>
            </a:r>
          </a:p>
          <a:p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5996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548680"/>
            <a:ext cx="8229600" cy="54006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r-TR" sz="3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2) Aile Bütçesi Ve Tasarruf</a:t>
            </a:r>
          </a:p>
          <a:p>
            <a:pPr lvl="0"/>
            <a:endParaRPr lang="tr-TR" sz="35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Aile 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üyelerinin </a:t>
            </a:r>
            <a:r>
              <a:rPr lang="tr-TR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eline 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geçen paraya </a:t>
            </a:r>
            <a:r>
              <a:rPr lang="tr-TR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gelir</a:t>
            </a:r>
            <a:r>
              <a:rPr lang="tr-TR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Bir ürün ya da hizmet karşılığı harcanan paraya </a:t>
            </a:r>
            <a:r>
              <a:rPr lang="tr-TR" sz="32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gider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</a:t>
            </a:r>
            <a:r>
              <a:rPr lang="tr-TR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 smtClean="0">
                <a:latin typeface="Comic Sans MS" panose="030F0702030302020204" pitchFamily="66" charset="0"/>
              </a:rPr>
              <a:t>Giderlerin gelire göre ayarlanmasına </a:t>
            </a:r>
            <a:r>
              <a:rPr lang="tr-TR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bütçe</a:t>
            </a:r>
            <a:r>
              <a:rPr lang="tr-TR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denir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9273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4360" y="116632"/>
            <a:ext cx="8291264" cy="1138138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ALİ’NİN AİLESİNİN AYLIK BÜTÇE LİSTESİ</a:t>
            </a:r>
            <a:endParaRPr lang="tr-TR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424428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200" b="1" dirty="0" smtClean="0"/>
              <a:t>GELİR</a:t>
            </a:r>
          </a:p>
          <a:p>
            <a:pPr marL="0" indent="0" algn="ctr">
              <a:buNone/>
            </a:pPr>
            <a:r>
              <a:rPr lang="tr-TR" dirty="0" smtClean="0">
                <a:latin typeface="Comic Sans MS" panose="030F0702030302020204" pitchFamily="66" charset="0"/>
              </a:rPr>
              <a:t> Annenin maaşı     2 400TL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   Babanın maaşı     2 400TL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TOPLAM 4 800 TL</a:t>
            </a:r>
          </a:p>
          <a:p>
            <a:endParaRPr lang="tr-TR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tr-TR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580755" y="1484784"/>
            <a:ext cx="4100264" cy="4997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2600" b="1" dirty="0">
                <a:latin typeface="Comic Sans MS" panose="030F0702030302020204" pitchFamily="66" charset="0"/>
              </a:rPr>
              <a:t>G</a:t>
            </a:r>
            <a:r>
              <a:rPr lang="tr-TR" sz="2600" b="1" dirty="0" smtClean="0">
                <a:latin typeface="Comic Sans MS" panose="030F0702030302020204" pitchFamily="66" charset="0"/>
              </a:rPr>
              <a:t>İDER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Kira	         		TL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Fatura		TL	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Ulaşım		TL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Eğitim	         TL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Giyim	</a:t>
            </a:r>
            <a:r>
              <a:rPr lang="tr-TR" sz="2600" dirty="0">
                <a:latin typeface="Comic Sans MS" panose="030F0702030302020204" pitchFamily="66" charset="0"/>
              </a:rPr>
              <a:t> </a:t>
            </a:r>
            <a:r>
              <a:rPr lang="tr-TR" sz="2600" dirty="0" smtClean="0">
                <a:latin typeface="Comic Sans MS" panose="030F0702030302020204" pitchFamily="66" charset="0"/>
              </a:rPr>
              <a:t>        TL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Gıda 	 	TL</a:t>
            </a:r>
          </a:p>
          <a:p>
            <a:r>
              <a:rPr lang="tr-TR" sz="2600" dirty="0" smtClean="0">
                <a:latin typeface="Comic Sans MS" panose="030F0702030302020204" pitchFamily="66" charset="0"/>
              </a:rPr>
              <a:t>Eğlence	          TL</a:t>
            </a:r>
          </a:p>
          <a:p>
            <a:pPr lvl="0"/>
            <a:endParaRPr lang="tr-TR" sz="26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tr-TR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</a:t>
            </a:r>
            <a:r>
              <a:rPr lang="tr-TR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TOPLAM …………TL</a:t>
            </a:r>
            <a:endParaRPr lang="tr-TR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tr-TR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557736" y="3501008"/>
            <a:ext cx="345638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1" y="5445224"/>
            <a:ext cx="3541713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Bağlayıcı 8"/>
          <p:cNvCxnSpPr/>
          <p:nvPr/>
        </p:nvCxnSpPr>
        <p:spPr>
          <a:xfrm>
            <a:off x="4499992" y="1628800"/>
            <a:ext cx="0" cy="446449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031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3) BİLİNÇLİ TÜKETİCİ</a:t>
            </a:r>
            <a:endParaRPr lang="tr-TR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052736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tr-TR" sz="3000" dirty="0" smtClean="0">
                <a:latin typeface="Comic Sans MS" panose="030F0702030302020204" pitchFamily="66" charset="0"/>
              </a:rPr>
              <a:t>Bütçesine göre hareket eder.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Alışveriş listesi yapar.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Alacağı ürünlerin üretim ve son kullanma tarihlerine bakar.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Aynı kalitedeki ürünlerden uygun fiyatlı olanı alır.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Dayanıklı tüketim mallarının ( buzdolabı, TV, çamaşır makinesi vb.) garanti belgesini alır.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Fiş veya faturasını alır.</a:t>
            </a:r>
          </a:p>
          <a:p>
            <a:endParaRPr lang="tr-TR" sz="2800" dirty="0" smtClean="0">
              <a:latin typeface="Comic Sans MS" panose="030F0702030302020204" pitchFamily="66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900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s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926" y="532438"/>
            <a:ext cx="3817608" cy="221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ıso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ıso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ıso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5403"/>
            <a:ext cx="2736304" cy="306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e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926" y="3433347"/>
            <a:ext cx="3672408" cy="258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geri dönüşüm sembolü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18147"/>
            <a:ext cx="2377151" cy="237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3210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lk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605"/>
            <a:ext cx="347964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9929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garanti belges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garanti belges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7" descr="garanti belgesi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9" descr="garanti belgesi ile ilgili g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1" descr="garanti belgesi örneği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6" name="Picture 14" descr="boş garanti belges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488" y="562915"/>
            <a:ext cx="8248650" cy="57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3909008" y="617538"/>
            <a:ext cx="1656184" cy="129058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835696" y="5301208"/>
            <a:ext cx="2160240" cy="288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364088" y="5174287"/>
            <a:ext cx="2160240" cy="288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041755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147</TotalTime>
  <Words>276</Words>
  <Application>Microsoft Office PowerPoint</Application>
  <PresentationFormat>Ekran Gösterisi (4:3)</PresentationFormat>
  <Paragraphs>72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17</vt:i4>
      </vt:variant>
    </vt:vector>
  </HeadingPairs>
  <TitlesOfParts>
    <vt:vector size="19" baseType="lpstr">
      <vt:lpstr>Hasır</vt:lpstr>
      <vt:lpstr>Cumba</vt:lpstr>
      <vt:lpstr>ÜRETİMDEN  TÜKETİME</vt:lpstr>
      <vt:lpstr>Slayt 2</vt:lpstr>
      <vt:lpstr>Slayt 3</vt:lpstr>
      <vt:lpstr>Slayt 4</vt:lpstr>
      <vt:lpstr>ALİ’NİN AİLESİNİN AYLIK BÜTÇE LİSTESİ</vt:lpstr>
      <vt:lpstr>3) BİLİNÇLİ TÜKETİCİ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18</cp:revision>
  <dcterms:created xsi:type="dcterms:W3CDTF">2017-02-03T21:26:33Z</dcterms:created>
  <dcterms:modified xsi:type="dcterms:W3CDTF">2017-02-06T06:56:28Z</dcterms:modified>
  <cp:category>www.sorubak.com</cp:category>
</cp:coreProperties>
</file>