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92" r:id="rId2"/>
    <p:sldMasterId id="2147483864" r:id="rId3"/>
  </p:sldMasterIdLst>
  <p:notesMasterIdLst>
    <p:notesMasterId r:id="rId28"/>
  </p:notesMasterIdLst>
  <p:sldIdLst>
    <p:sldId id="257" r:id="rId4"/>
    <p:sldId id="259" r:id="rId5"/>
    <p:sldId id="260" r:id="rId6"/>
    <p:sldId id="281" r:id="rId7"/>
    <p:sldId id="272" r:id="rId8"/>
    <p:sldId id="265" r:id="rId9"/>
    <p:sldId id="262" r:id="rId10"/>
    <p:sldId id="263" r:id="rId11"/>
    <p:sldId id="266" r:id="rId12"/>
    <p:sldId id="261" r:id="rId13"/>
    <p:sldId id="264" r:id="rId14"/>
    <p:sldId id="270" r:id="rId15"/>
    <p:sldId id="277" r:id="rId16"/>
    <p:sldId id="279" r:id="rId17"/>
    <p:sldId id="267" r:id="rId18"/>
    <p:sldId id="268" r:id="rId19"/>
    <p:sldId id="271" r:id="rId20"/>
    <p:sldId id="269" r:id="rId21"/>
    <p:sldId id="273" r:id="rId22"/>
    <p:sldId id="274" r:id="rId23"/>
    <p:sldId id="275" r:id="rId24"/>
    <p:sldId id="280" r:id="rId25"/>
    <p:sldId id="285" r:id="rId26"/>
    <p:sldId id="283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72B51-589F-418A-87B4-FC676D426E87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42B96-EF1A-4A7A-9DCD-CF1D1C598B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4625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42B96-EF1A-4A7A-9DCD-CF1D1C598B34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040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2684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8993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2118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0899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1154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776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24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2143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242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072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970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48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E8AAE9B-C84E-4F79-AFD6-DCE0B03A89FA}" type="datetimeFigureOut">
              <a:rPr lang="tr-TR" smtClean="0"/>
              <a:pPr/>
              <a:t>15.02.2017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051ACFA-19D7-4AB4-9D4F-F62FEF81926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136904" cy="4464496"/>
          </a:xfrm>
        </p:spPr>
        <p:txBody>
          <a:bodyPr>
            <a:noAutofit/>
          </a:bodyPr>
          <a:lstStyle/>
          <a:p>
            <a:pPr algn="l"/>
            <a:r>
              <a:rPr lang="tr-TR" sz="4800" b="1" dirty="0" smtClean="0">
                <a:latin typeface="Comic Sans MS" panose="030F0702030302020204" pitchFamily="66" charset="0"/>
              </a:rPr>
              <a:t>GEÇMİŞTEN GÜNÜMÜZE</a:t>
            </a:r>
            <a:br>
              <a:rPr lang="tr-TR" sz="4800" b="1" dirty="0" smtClean="0">
                <a:latin typeface="Comic Sans MS" panose="030F0702030302020204" pitchFamily="66" charset="0"/>
              </a:rPr>
            </a:br>
            <a:r>
              <a:rPr lang="tr-TR" sz="4800" b="1" dirty="0">
                <a:latin typeface="Comic Sans MS" panose="030F0702030302020204" pitchFamily="66" charset="0"/>
              </a:rPr>
              <a:t/>
            </a:r>
            <a:br>
              <a:rPr lang="tr-TR" sz="4800" b="1" dirty="0">
                <a:latin typeface="Comic Sans MS" panose="030F0702030302020204" pitchFamily="66" charset="0"/>
              </a:rPr>
            </a:br>
            <a:r>
              <a:rPr lang="tr-TR" sz="4800" b="1" dirty="0" smtClean="0">
                <a:latin typeface="Comic Sans MS" panose="030F0702030302020204" pitchFamily="66" charset="0"/>
              </a:rPr>
              <a:t> AYDINLATMA VE SES</a:t>
            </a:r>
            <a:br>
              <a:rPr lang="tr-TR" sz="4800" b="1" dirty="0" smtClean="0">
                <a:latin typeface="Comic Sans MS" panose="030F0702030302020204" pitchFamily="66" charset="0"/>
              </a:rPr>
            </a:br>
            <a:r>
              <a:rPr lang="tr-TR" sz="4800" b="1" dirty="0" smtClean="0">
                <a:latin typeface="Comic Sans MS" panose="030F0702030302020204" pitchFamily="66" charset="0"/>
              </a:rPr>
              <a:t/>
            </a:r>
            <a:br>
              <a:rPr lang="tr-TR" sz="4800" b="1" dirty="0" smtClean="0">
                <a:latin typeface="Comic Sans MS" panose="030F0702030302020204" pitchFamily="66" charset="0"/>
              </a:rPr>
            </a:br>
            <a:r>
              <a:rPr lang="tr-TR" sz="4800" b="1" dirty="0" smtClean="0">
                <a:latin typeface="Comic Sans MS" panose="030F0702030302020204" pitchFamily="66" charset="0"/>
              </a:rPr>
              <a:t> TEKNOLOJİLERİ</a:t>
            </a:r>
            <a:br>
              <a:rPr lang="tr-TR" sz="4800" b="1" dirty="0" smtClean="0">
                <a:latin typeface="Comic Sans MS" panose="030F0702030302020204" pitchFamily="66" charset="0"/>
              </a:rPr>
            </a:br>
            <a:endParaRPr lang="tr-TR" sz="4800" b="1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7444" y="3356992"/>
            <a:ext cx="3027785" cy="321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9263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374482" cy="650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19877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5832648" cy="621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4248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6921486" cy="5492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0954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omas edison ampul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4050"/>
            <a:ext cx="8393582" cy="616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0136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homas edison ampul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0955" y="116632"/>
            <a:ext cx="4176464" cy="65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9790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4392488" cy="586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4510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loras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151636" cy="615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0116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86054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96293"/>
            <a:ext cx="2981325" cy="509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0987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99"/>
            <a:ext cx="6408712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05488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496944" cy="43924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sz="4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Doğru aydınlatma</a:t>
            </a:r>
          </a:p>
          <a:p>
            <a:pPr marL="0" indent="0">
              <a:buNone/>
            </a:pPr>
            <a:endParaRPr lang="tr-TR" sz="4200" b="1" u="sng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sz="4200" dirty="0" smtClean="0">
                <a:latin typeface="Comic Sans MS" panose="030F0702030302020204" pitchFamily="66" charset="0"/>
              </a:rPr>
              <a:t>Işık, ne az ne de çok olmalıdır.</a:t>
            </a:r>
          </a:p>
          <a:p>
            <a:endParaRPr lang="tr-TR" sz="4200" dirty="0" smtClean="0">
              <a:latin typeface="Comic Sans MS" panose="030F0702030302020204" pitchFamily="66" charset="0"/>
            </a:endParaRPr>
          </a:p>
          <a:p>
            <a:r>
              <a:rPr lang="tr-TR" sz="4200" dirty="0" smtClean="0">
                <a:latin typeface="Comic Sans MS" panose="030F0702030302020204" pitchFamily="66" charset="0"/>
              </a:rPr>
              <a:t>Işık aydınlatılmak istenen yöne yöneltilmelidir.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57783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112568"/>
          </a:xfrm>
        </p:spPr>
        <p:txBody>
          <a:bodyPr>
            <a:normAutofit fontScale="92500" lnSpcReduction="10000"/>
          </a:bodyPr>
          <a:lstStyle/>
          <a:p>
            <a:r>
              <a:rPr lang="tr-TR" sz="3600" dirty="0">
                <a:latin typeface="Comic Sans MS" panose="030F0702030302020204" pitchFamily="66" charset="0"/>
              </a:rPr>
              <a:t>E</a:t>
            </a:r>
            <a:r>
              <a:rPr lang="tr-TR" sz="3600" dirty="0" smtClean="0">
                <a:latin typeface="Comic Sans MS" panose="030F0702030302020204" pitchFamily="66" charset="0"/>
              </a:rPr>
              <a:t>trafımızdaki varlıkları görmemizi ve tanımamızı sağlayan organımız </a:t>
            </a:r>
            <a:r>
              <a:rPr lang="tr-TR" sz="3600" dirty="0" err="1" smtClean="0">
                <a:latin typeface="Comic Sans MS" panose="030F0702030302020204" pitchFamily="66" charset="0"/>
              </a:rPr>
              <a:t>GÖZümüzdür</a:t>
            </a:r>
            <a:r>
              <a:rPr lang="tr-TR" sz="3600" dirty="0" smtClean="0">
                <a:latin typeface="Comic Sans MS" panose="030F0702030302020204" pitchFamily="66" charset="0"/>
              </a:rPr>
              <a:t>.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Gözümüzün görevini yerine getirebilmesi için çevrenin </a:t>
            </a:r>
            <a:r>
              <a:rPr lang="tr-TR" sz="4000" b="1" u="sng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aydınlık </a:t>
            </a:r>
            <a:r>
              <a:rPr lang="tr-TR" sz="3600" dirty="0" smtClean="0">
                <a:latin typeface="Comic Sans MS" panose="030F0702030302020204" pitchFamily="66" charset="0"/>
              </a:rPr>
              <a:t>olması gerekir.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Kısacası çevremizi görebilmemiz için </a:t>
            </a:r>
            <a:r>
              <a:rPr lang="tr-TR" sz="4400" b="1" u="sng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ışık </a:t>
            </a:r>
            <a:r>
              <a:rPr lang="tr-TR" sz="3600" dirty="0" smtClean="0">
                <a:latin typeface="Comic Sans MS" panose="030F0702030302020204" pitchFamily="66" charset="0"/>
              </a:rPr>
              <a:t>gereklidir</a:t>
            </a:r>
            <a:r>
              <a:rPr lang="tr-TR" dirty="0" smtClean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67359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lvl="0"/>
            <a:r>
              <a:rPr lang="tr-TR" dirty="0">
                <a:solidFill>
                  <a:prstClr val="black"/>
                </a:solidFill>
                <a:latin typeface="Comic Sans MS" panose="030F0702030302020204" pitchFamily="66" charset="0"/>
              </a:rPr>
              <a:t>Yanlış yerde, yanlış yönde ve yanlış zamanda ışık kullanımına </a:t>
            </a: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ışık kirliliği </a:t>
            </a:r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denir.                                                                                    </a:t>
            </a:r>
          </a:p>
          <a:p>
            <a:pPr lvl="0"/>
            <a:endParaRPr lang="tr-TR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Işık </a:t>
            </a:r>
            <a:r>
              <a:rPr lang="tr-TR" dirty="0">
                <a:solidFill>
                  <a:prstClr val="black"/>
                </a:solidFill>
                <a:latin typeface="Comic Sans MS" panose="030F0702030302020204" pitchFamily="66" charset="0"/>
              </a:rPr>
              <a:t>kirliliği </a:t>
            </a:r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sonucu:</a:t>
            </a:r>
          </a:p>
          <a:p>
            <a:pPr lvl="0"/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Göçmen </a:t>
            </a:r>
            <a:r>
              <a:rPr lang="tr-TR" dirty="0">
                <a:solidFill>
                  <a:prstClr val="black"/>
                </a:solidFill>
                <a:latin typeface="Comic Sans MS" panose="030F0702030302020204" pitchFamily="66" charset="0"/>
              </a:rPr>
              <a:t>kuşlar yönlerini </a:t>
            </a:r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şaşırır.</a:t>
            </a:r>
          </a:p>
          <a:p>
            <a:pPr lvl="0"/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Yavru kaplumbağalar yönünü şaşırır.</a:t>
            </a:r>
          </a:p>
          <a:p>
            <a:pPr lvl="0"/>
            <a:r>
              <a:rPr lang="tr-T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Gece yıldızlar daha az görülür.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071973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707491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Çarpma 1"/>
          <p:cNvSpPr/>
          <p:nvPr/>
        </p:nvSpPr>
        <p:spPr>
          <a:xfrm>
            <a:off x="834480" y="5205062"/>
            <a:ext cx="914400" cy="91440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4846" y="5085184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Eksi 4"/>
          <p:cNvSpPr/>
          <p:nvPr/>
        </p:nvSpPr>
        <p:spPr>
          <a:xfrm rot="2509069">
            <a:off x="3325707" y="5000946"/>
            <a:ext cx="656098" cy="838399"/>
          </a:xfrm>
          <a:prstGeom prst="mathMinus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Eksi 5"/>
          <p:cNvSpPr/>
          <p:nvPr/>
        </p:nvSpPr>
        <p:spPr>
          <a:xfrm rot="18699932">
            <a:off x="3540597" y="4957920"/>
            <a:ext cx="1215014" cy="862085"/>
          </a:xfrm>
          <a:prstGeom prst="mathMinus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3251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Ses Teknolojileri</a:t>
            </a:r>
            <a:endParaRPr lang="tr-TR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2420888"/>
            <a:ext cx="8208912" cy="2520280"/>
          </a:xfrm>
        </p:spPr>
        <p:txBody>
          <a:bodyPr>
            <a:noAutofit/>
          </a:bodyPr>
          <a:lstStyle/>
          <a:p>
            <a:r>
              <a:rPr lang="tr-TR" dirty="0" smtClean="0">
                <a:latin typeface="Comic Sans MS" panose="030F0702030302020204" pitchFamily="66" charset="0"/>
              </a:rPr>
              <a:t>Maddelerin titreşerek bulundukları ortama yaydığı enerjiye ses denir.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H</a:t>
            </a:r>
            <a:r>
              <a:rPr lang="tr-TR" dirty="0" smtClean="0">
                <a:latin typeface="Comic Sans MS" panose="030F0702030302020204" pitchFamily="66" charset="0"/>
              </a:rPr>
              <a:t>er sesin bir kaynağı vardır.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2266034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kulak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2246" y="2328574"/>
            <a:ext cx="1883104" cy="263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ses titreşim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5560"/>
            <a:ext cx="576064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43608" y="2187947"/>
            <a:ext cx="2088232" cy="29195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5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1"/>
            <a:ext cx="3440440" cy="427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96660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Ses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Kaynakları</a:t>
            </a:r>
            <a:endParaRPr lang="tr-TR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51792" y="1700808"/>
            <a:ext cx="4040188" cy="639762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Doğal ses kaynakları</a:t>
            </a:r>
            <a:endParaRPr lang="tr-TR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78191" y="2492896"/>
            <a:ext cx="4040188" cy="395128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Hayvanlar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İnsanlar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Rüzgar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Akarsu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Dalga 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Şimşek</a:t>
            </a:r>
          </a:p>
          <a:p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927376" y="1700808"/>
            <a:ext cx="4041775" cy="639762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Yapay ses kaynakları</a:t>
            </a:r>
            <a:endParaRPr lang="tr-TR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4008" y="2564904"/>
            <a:ext cx="4041775" cy="395128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Müzik aletleri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Otomobil kornası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Zil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Alarm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Televizyon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Radyo</a:t>
            </a:r>
          </a:p>
          <a:p>
            <a:endParaRPr lang="tr-TR" dirty="0"/>
          </a:p>
        </p:txBody>
      </p:sp>
      <p:cxnSp>
        <p:nvCxnSpPr>
          <p:cNvPr id="8" name="Düz Bağlayıcı 7"/>
          <p:cNvCxnSpPr/>
          <p:nvPr/>
        </p:nvCxnSpPr>
        <p:spPr>
          <a:xfrm>
            <a:off x="1835696" y="1412776"/>
            <a:ext cx="511256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1835696" y="14127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6948264" y="14127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1314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63727"/>
            <a:ext cx="8229600" cy="1337081"/>
          </a:xfrm>
        </p:spPr>
        <p:txBody>
          <a:bodyPr>
            <a:normAutofit/>
          </a:bodyPr>
          <a:lstStyle/>
          <a:p>
            <a:pPr lvl="0"/>
            <a:r>
              <a:rPr lang="tr-TR" dirty="0">
                <a:solidFill>
                  <a:prstClr val="black"/>
                </a:solidFill>
              </a:rPr>
              <a:t>Etrafını aydınlatan ve çevresine ışık yayan her şeye </a:t>
            </a:r>
            <a:r>
              <a:rPr lang="tr-TR" sz="4000" b="1" u="sng" dirty="0">
                <a:solidFill>
                  <a:srgbClr val="FF0000"/>
                </a:solidFill>
              </a:rPr>
              <a:t>ışık kaynağı </a:t>
            </a:r>
            <a:r>
              <a:rPr lang="tr-TR" dirty="0">
                <a:solidFill>
                  <a:prstClr val="black"/>
                </a:solidFill>
              </a:rPr>
              <a:t>denir.</a:t>
            </a:r>
          </a:p>
          <a:p>
            <a:pPr marL="0" lvl="0" indent="0">
              <a:buNone/>
            </a:pPr>
            <a:endParaRPr lang="tr-TR" dirty="0">
              <a:solidFill>
                <a:prstClr val="black"/>
              </a:solidFill>
            </a:endParaRPr>
          </a:p>
        </p:txBody>
      </p:sp>
      <p:pic>
        <p:nvPicPr>
          <p:cNvPr id="1027" name="Picture 3" descr="C:\Users\Sony\AppData\Local\Microsoft\Windows\INetCache\IE\L1KZ1K70\lightbulb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2456" y="4361479"/>
            <a:ext cx="2071117" cy="188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ony\AppData\Local\Microsoft\Windows\INetCache\IE\GRF1QXAS\hand-flashlight-illustration-white-background-3550177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5801" y="4233878"/>
            <a:ext cx="2056531" cy="214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6758" y="1682690"/>
            <a:ext cx="973647" cy="249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9139" y="1916832"/>
            <a:ext cx="2600126" cy="167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4" y="4129867"/>
            <a:ext cx="1376535" cy="2077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güneş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2370196" cy="22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9991" y="1758421"/>
            <a:ext cx="1440160" cy="230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5612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/>
              <a:t>Işık Kaynakları 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Güneş				         Ampul</a:t>
            </a:r>
          </a:p>
          <a:p>
            <a:r>
              <a:rPr lang="tr-TR" dirty="0" smtClean="0"/>
              <a:t>Ateş böceği			         Fener</a:t>
            </a:r>
          </a:p>
          <a:p>
            <a:r>
              <a:rPr lang="tr-TR" dirty="0" smtClean="0"/>
              <a:t>Yıldızlar 				</a:t>
            </a:r>
            <a:r>
              <a:rPr lang="tr-TR" dirty="0"/>
              <a:t> </a:t>
            </a:r>
            <a:r>
              <a:rPr lang="tr-TR" dirty="0" smtClean="0"/>
              <a:t>        Mum</a:t>
            </a:r>
          </a:p>
          <a:p>
            <a:r>
              <a:rPr lang="tr-TR" dirty="0" smtClean="0"/>
              <a:t>Şimşek gaz lambası		         Gaz lambası</a:t>
            </a:r>
          </a:p>
          <a:p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4427984" y="908720"/>
            <a:ext cx="0" cy="4320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547664" y="1343116"/>
            <a:ext cx="57606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1547664" y="134076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7308304" y="13431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395536" y="1916832"/>
            <a:ext cx="352839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Doğal Işık Kaynakları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364088" y="1916833"/>
            <a:ext cx="338437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Yapay Işık Kaynakları</a:t>
            </a:r>
            <a:endParaRPr lang="tr-TR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00619" y="551723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NOT: </a:t>
            </a:r>
            <a:r>
              <a:rPr lang="tr-TR" sz="2400" b="1" dirty="0" smtClean="0">
                <a:latin typeface="Comic Sans MS" panose="030F0702030302020204" pitchFamily="66" charset="0"/>
              </a:rPr>
              <a:t>Ay bir ışık kaynağı değildir. Ay ışığı üretmez, yansıtır.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90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13444"/>
            <a:ext cx="1761926" cy="168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223" y="457787"/>
            <a:ext cx="1080120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6376" y="1464693"/>
            <a:ext cx="2124974" cy="136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2920" y="548680"/>
            <a:ext cx="14382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877416"/>
            <a:ext cx="137795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144" y="3496650"/>
            <a:ext cx="137795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533" y="3685562"/>
            <a:ext cx="2073275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7819" y="4038101"/>
            <a:ext cx="1567061" cy="156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9389" y="3379437"/>
            <a:ext cx="2314054" cy="231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1653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093" y="476672"/>
            <a:ext cx="8787956" cy="583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0212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4542029" cy="6585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87149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724994" cy="542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32724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8724"/>
            <a:ext cx="7914456" cy="633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9886675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157</Words>
  <Application>www.sorubak.com</Application>
  <PresentationFormat>Ekran Gösterisi (4:3)</PresentationFormat>
  <Paragraphs>51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24</vt:i4>
      </vt:variant>
    </vt:vector>
  </HeadingPairs>
  <TitlesOfParts>
    <vt:vector size="27" baseType="lpstr">
      <vt:lpstr>Ofis Teması</vt:lpstr>
      <vt:lpstr>1_Teknik</vt:lpstr>
      <vt:lpstr>Açılar</vt:lpstr>
      <vt:lpstr>GEÇMİŞTEN GÜNÜMÜZE   AYDINLATMA VE SES   TEKNOLOJİLERİ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Ses Teknolojileri</vt:lpstr>
      <vt:lpstr>Slayt 23</vt:lpstr>
      <vt:lpstr>Ses Kaynakları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17</cp:revision>
  <dcterms:created xsi:type="dcterms:W3CDTF">2017-02-03T19:07:18Z</dcterms:created>
  <dcterms:modified xsi:type="dcterms:W3CDTF">2017-02-15T06:55:46Z</dcterms:modified>
  <cp:category>www.sorubak.com</cp:category>
</cp:coreProperties>
</file>