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8429684" cy="32861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65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3600" b="1" i="1" kern="1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MADDEYİ </a:t>
            </a:r>
          </a:p>
          <a:p>
            <a:pPr algn="ctr">
              <a:defRPr/>
            </a:pPr>
            <a:r>
              <a:rPr lang="tr-TR" sz="3600" b="1" i="1" kern="1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NİTELEYEN </a:t>
            </a:r>
          </a:p>
          <a:p>
            <a:pPr algn="ctr">
              <a:defRPr/>
            </a:pPr>
            <a:r>
              <a:rPr lang="tr-TR" sz="3600" b="1" i="1" kern="10" spc="50" dirty="0" smtClean="0">
                <a:ln w="1143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ÖZELLİKLER</a:t>
            </a:r>
            <a:endParaRPr lang="tr-TR" sz="3600" b="1" i="1" kern="10" spc="50" dirty="0">
              <a:ln w="1143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26" name="Picture 2" descr="HAREKETLİ ÇOCUK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000480"/>
            <a:ext cx="2000264" cy="2857520"/>
          </a:xfrm>
          <a:prstGeom prst="rect">
            <a:avLst/>
          </a:prstGeom>
          <a:noFill/>
        </p:spPr>
      </p:pic>
      <p:pic>
        <p:nvPicPr>
          <p:cNvPr id="1036" name="Picture 12" descr="HAREKETLİ ÇOCUK GİFLERİ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643314"/>
            <a:ext cx="2643206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785786" y="357166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1785918" y="428604"/>
            <a:ext cx="54829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SERTLİK- YUMUŞAKLIK</a:t>
            </a:r>
            <a:endParaRPr lang="tr-TR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3 Dikdörtgen Belirtme Çizgisi"/>
          <p:cNvSpPr/>
          <p:nvPr/>
        </p:nvSpPr>
        <p:spPr>
          <a:xfrm>
            <a:off x="428596" y="1571612"/>
            <a:ext cx="8429684" cy="3929090"/>
          </a:xfrm>
          <a:prstGeom prst="wedgeRectCallout">
            <a:avLst>
              <a:gd name="adj1" fmla="val -285"/>
              <a:gd name="adj2" fmla="val 5939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28596" y="1714488"/>
            <a:ext cx="871540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Kolayca şekil alabilen maddelere 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yumuşak madde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 denir. </a:t>
            </a:r>
          </a:p>
          <a:p>
            <a:r>
              <a:rPr lang="tr-TR" sz="3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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Oyun hamuru, </a:t>
            </a:r>
          </a:p>
          <a:p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 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Sünger, </a:t>
            </a:r>
          </a:p>
          <a:p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 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Pamuk, </a:t>
            </a:r>
          </a:p>
          <a:p>
            <a:pPr>
              <a:buFont typeface="Wingdings"/>
              <a:buChar char="@"/>
            </a:pP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Yün 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gibi maddeler yumuşak </a:t>
            </a:r>
          </a:p>
          <a:p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maddelerdir.</a:t>
            </a:r>
            <a:endParaRPr lang="tr-TR" sz="3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2530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3143249"/>
            <a:ext cx="3714750" cy="3714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428596" y="428604"/>
            <a:ext cx="8286808" cy="3000396"/>
          </a:xfrm>
          <a:prstGeom prst="wedgeRectCallout">
            <a:avLst>
              <a:gd name="adj1" fmla="val -1141"/>
              <a:gd name="adj2" fmla="val 7839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500034" y="571480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Kolayca şekil almayan, kolayca çizilemeyen, buruşmayan maddeler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sert maddelerdir.</a:t>
            </a:r>
          </a:p>
          <a:p>
            <a:endParaRPr lang="tr-TR" sz="3600" i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23554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500438"/>
            <a:ext cx="4195564" cy="3357562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00034" y="2285992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Tahta, demir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ve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çelikten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yapılan maddeler sert maddelerdir.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 Belirtme Çizgisi"/>
          <p:cNvSpPr/>
          <p:nvPr/>
        </p:nvSpPr>
        <p:spPr>
          <a:xfrm>
            <a:off x="785786" y="357166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071670" y="500042"/>
            <a:ext cx="5321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ESNEKLİK - KIRILGANLIK</a:t>
            </a:r>
            <a:endParaRPr lang="tr-TR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8596" y="1571612"/>
            <a:ext cx="835824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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Kuvvet uygulanınca şekli değişen, kuvvet kalkınca tekrar eski haline dönen maddelere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 esnek maddeler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 denir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. </a:t>
            </a:r>
          </a:p>
          <a:p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 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Esnek maddeler uzayıp kısalabilir ve kolayca bükülebilirler. </a:t>
            </a:r>
          </a:p>
          <a:p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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Silgi, paket lastiği, sünger, yay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ve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balon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esnek maddelere örnektir.</a:t>
            </a:r>
          </a:p>
          <a:p>
            <a:endParaRPr lang="tr-TR" sz="3600" b="1" i="1" dirty="0">
              <a:latin typeface="Cambria" pitchFamily="18" charset="0"/>
            </a:endParaRPr>
          </a:p>
        </p:txBody>
      </p:sp>
      <p:sp>
        <p:nvSpPr>
          <p:cNvPr id="6" name="5 Dikdörtgen Belirtme Çizgisi"/>
          <p:cNvSpPr/>
          <p:nvPr/>
        </p:nvSpPr>
        <p:spPr>
          <a:xfrm>
            <a:off x="214282" y="1428736"/>
            <a:ext cx="8715436" cy="3214710"/>
          </a:xfrm>
          <a:prstGeom prst="wedgeRectCallout">
            <a:avLst>
              <a:gd name="adj1" fmla="val -1085"/>
              <a:gd name="adj2" fmla="val 6293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578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699044"/>
            <a:ext cx="2143140" cy="2158956"/>
          </a:xfrm>
          <a:prstGeom prst="rect">
            <a:avLst/>
          </a:prstGeom>
          <a:noFill/>
        </p:spPr>
      </p:pic>
      <p:pic>
        <p:nvPicPr>
          <p:cNvPr id="24580" name="Picture 4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429132"/>
            <a:ext cx="3690930" cy="2952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285720" y="357166"/>
            <a:ext cx="8643998" cy="3143272"/>
          </a:xfrm>
          <a:prstGeom prst="wedgeRectCallout">
            <a:avLst>
              <a:gd name="adj1" fmla="val -1955"/>
              <a:gd name="adj2" fmla="val 625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428596" y="428604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Herhangi bir etki sonucu kolayca kırılabilen ve eski haline dönemeyen maddelere 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kırılgan madde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 denir.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</a:p>
          <a:p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Cam, porselen, ayna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kırılgan maddelere örnektir. Bazı maddeler çok kolay, bazıları ise daha zor kırılabilir.</a:t>
            </a:r>
            <a:endParaRPr lang="tr-TR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5602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500438"/>
            <a:ext cx="2486025" cy="301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785786" y="142852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2143108" y="285728"/>
            <a:ext cx="46598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PÜRÜZLÜ - PÜRÜZSÜZ</a:t>
            </a:r>
            <a:endParaRPr lang="tr-TR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3 Dikdörtgen Belirtme Çizgisi"/>
          <p:cNvSpPr/>
          <p:nvPr/>
        </p:nvSpPr>
        <p:spPr>
          <a:xfrm>
            <a:off x="357158" y="1142984"/>
            <a:ext cx="8501122" cy="3214710"/>
          </a:xfrm>
          <a:prstGeom prst="wedgeRectCallout">
            <a:avLst>
              <a:gd name="adj1" fmla="val -3954"/>
              <a:gd name="adj2" fmla="val 6031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28596" y="1285860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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Maddelere dokunarak pürüzlü ya da pürüzsüz olduklarını anlayabiliriz.</a:t>
            </a:r>
          </a:p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tr-TR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  <a:sym typeface="Wingdings"/>
              </a:rPr>
              <a:t>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Yüzeyi girintili, çıkıntılı olan maddeler pürüzlü maddelerdir.</a:t>
            </a: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Ağaç kabuğu, kaya, halı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ve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taş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pürüzlü yüzeye sahiptir.</a:t>
            </a:r>
            <a:endParaRPr lang="tr-TR" sz="32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endParaRPr lang="tr-TR" sz="3200" i="1" dirty="0">
              <a:latin typeface="Cambria" pitchFamily="18" charset="0"/>
            </a:endParaRPr>
          </a:p>
        </p:txBody>
      </p:sp>
      <p:pic>
        <p:nvPicPr>
          <p:cNvPr id="26626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786190"/>
            <a:ext cx="2819400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357158" y="357166"/>
            <a:ext cx="8572560" cy="3000396"/>
          </a:xfrm>
          <a:prstGeom prst="wedgeRectCallout">
            <a:avLst>
              <a:gd name="adj1" fmla="val -1633"/>
              <a:gd name="adj2" fmla="val 9578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57158" y="571480"/>
            <a:ext cx="85011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Yüzeyi düzgün, kaygan olan</a:t>
            </a:r>
          </a:p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 pürüzsüz maddelerdir.</a:t>
            </a:r>
          </a:p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Cam, yazı tahtası, fayans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ve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ampul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pürüzsüz maddelerdir.</a:t>
            </a:r>
            <a:endParaRPr lang="tr-TR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Picture 4" descr="http://www.islam.info.tr/din/animasyon/tavsanlar/tavsan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929066"/>
            <a:ext cx="4214842" cy="255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785786" y="142852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2714612" y="285728"/>
            <a:ext cx="42361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KOKULU - KOKUSUZ</a:t>
            </a:r>
            <a:endParaRPr lang="tr-TR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3 Dikdörtgen Belirtme Çizgisi"/>
          <p:cNvSpPr/>
          <p:nvPr/>
        </p:nvSpPr>
        <p:spPr>
          <a:xfrm>
            <a:off x="285720" y="1071546"/>
            <a:ext cx="8501122" cy="4071966"/>
          </a:xfrm>
          <a:prstGeom prst="wedgeRectCallout">
            <a:avLst>
              <a:gd name="adj1" fmla="val -644"/>
              <a:gd name="adj2" fmla="val 5593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71472" y="1142985"/>
            <a:ext cx="821537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Burnumuzla varlıkların kokulu veya kokusuz olduğunu algılayabiliriz. Ayrıca maddeleri kokusu yardımı ile ayırt edebiliriz.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Çiçek, meyve, soğan, parfüm, kolonya kokulu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maddelerdir.</a:t>
            </a: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Hava ,taş, şeker, tuz ve altın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ise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kokusuz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maddelerdir. </a:t>
            </a:r>
          </a:p>
          <a:p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Tuz ruhu gibi bazı maddeleri koklamak tehlikelidir.</a:t>
            </a:r>
          </a:p>
          <a:p>
            <a:endParaRPr lang="tr-TR" sz="3200" b="1" i="1" dirty="0" smtClean="0">
              <a:latin typeface="Cambria" pitchFamily="18" charset="0"/>
              <a:cs typeface="Calibri" pitchFamily="34" charset="0"/>
            </a:endParaRPr>
          </a:p>
          <a:p>
            <a:endParaRPr lang="tr-TR" sz="3200" i="1" dirty="0">
              <a:latin typeface="Cambria" pitchFamily="18" charset="0"/>
            </a:endParaRPr>
          </a:p>
        </p:txBody>
      </p:sp>
      <p:pic>
        <p:nvPicPr>
          <p:cNvPr id="27652" name="Picture 4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000504"/>
            <a:ext cx="185738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785786" y="142852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714744" y="214290"/>
            <a:ext cx="9514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TAT</a:t>
            </a:r>
            <a:endParaRPr lang="tr-TR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3 Dikdörtgen Belirtme Çizgisi"/>
          <p:cNvSpPr/>
          <p:nvPr/>
        </p:nvSpPr>
        <p:spPr>
          <a:xfrm>
            <a:off x="357158" y="1142984"/>
            <a:ext cx="8429716" cy="4572032"/>
          </a:xfrm>
          <a:prstGeom prst="wedgeRectCallout">
            <a:avLst>
              <a:gd name="adj1" fmla="val -6147"/>
              <a:gd name="adj2" fmla="val 5726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00034" y="1214422"/>
            <a:ext cx="821537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Bazı maddeleri tadına bakarak tanıyabiliriz.. Meyve ve sebzelerin tadını yiyerek anlayabiliriz. </a:t>
            </a:r>
          </a:p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Bazı maddeler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tatlı,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bazı maddeler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ekşi,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bazı maddeler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acı, 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bazı maddeler de </a:t>
            </a: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tuzlu</a:t>
            </a:r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olabilir.</a:t>
            </a:r>
            <a:r>
              <a:rPr lang="tr-T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tr-TR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İçinde ne olduğunu bilmediğiniz sıvıları kesinlikle koklamamalı ve tadına bakmamalıyız.</a:t>
            </a:r>
          </a:p>
          <a:p>
            <a:endParaRPr lang="tr-TR" sz="3200" b="1" i="1" dirty="0" smtClean="0">
              <a:latin typeface="Cambria" pitchFamily="18" charset="0"/>
              <a:cs typeface="Calibri" pitchFamily="34" charset="0"/>
            </a:endParaRPr>
          </a:p>
          <a:p>
            <a:endParaRPr lang="tr-TR" sz="3200" b="1" i="1" dirty="0"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9698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071942"/>
            <a:ext cx="3714777" cy="2576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785786" y="142852"/>
            <a:ext cx="7429552" cy="857256"/>
          </a:xfrm>
          <a:prstGeom prst="wedgeRectCallout">
            <a:avLst>
              <a:gd name="adj1" fmla="val -21022"/>
              <a:gd name="adj2" fmla="val 510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2571736" y="214290"/>
            <a:ext cx="3900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RENKLİ - RENKSİZ</a:t>
            </a:r>
            <a:endParaRPr lang="tr-TR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3 Dikdörtgen Belirtme Çizgisi"/>
          <p:cNvSpPr/>
          <p:nvPr/>
        </p:nvSpPr>
        <p:spPr>
          <a:xfrm>
            <a:off x="285720" y="1142984"/>
            <a:ext cx="8643998" cy="3571900"/>
          </a:xfrm>
          <a:prstGeom prst="wedgeRectCallout">
            <a:avLst>
              <a:gd name="adj1" fmla="val -490"/>
              <a:gd name="adj2" fmla="val 60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571472" y="1142984"/>
            <a:ext cx="81439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Gözümüzle maddelerin renkli ya da renksiz olduğunu algılarız. </a:t>
            </a:r>
          </a:p>
          <a:p>
            <a:r>
              <a:rPr lang="tr-TR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Cam, hava, su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gibi maddeler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renksizdir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.</a:t>
            </a:r>
            <a:r>
              <a:rPr lang="tr-T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tr-TR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Kalem, kapı ,ağaç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gibi maddeler ise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renklidir.</a:t>
            </a:r>
            <a:endParaRPr lang="tr-TR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30722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857628"/>
            <a:ext cx="3571900" cy="266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357158" y="428604"/>
            <a:ext cx="8429684" cy="2143140"/>
          </a:xfrm>
          <a:prstGeom prst="wedgeRectCallout">
            <a:avLst>
              <a:gd name="adj1" fmla="val -4145"/>
              <a:gd name="adj2" fmla="val 7169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714348" y="571480"/>
            <a:ext cx="7929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Maddeleri sadece renklerine göre ayıramayız. Beyaz renkteki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tuz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ve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şeker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 rengine göre ayırt edemeyiz.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31746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857496"/>
            <a:ext cx="5643602" cy="3662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357166"/>
            <a:ext cx="95726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/>
              <a:buChar char="v"/>
            </a:pP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Çevrede gördüğümüz, </a:t>
            </a:r>
          </a:p>
          <a:p>
            <a:pPr>
              <a:buFont typeface="Wingdings"/>
              <a:buChar char="v"/>
            </a:pP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Duyu organlarımızla algılayabildiğimiz, </a:t>
            </a:r>
          </a:p>
          <a:p>
            <a:pPr>
              <a:buFont typeface="Wingdings"/>
              <a:buChar char="v"/>
            </a:pP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Boşlukta yer kaplayan, </a:t>
            </a:r>
          </a:p>
          <a:p>
            <a:pPr>
              <a:buFont typeface="Wingdings"/>
              <a:buChar char="v"/>
            </a:pP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Canlı ve cansız varlıkların tümüne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 denir.</a:t>
            </a:r>
            <a:endParaRPr lang="tr-TR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4338" name="Picture 2" descr="HAREKETLİ ÖĞRETME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357562"/>
            <a:ext cx="2657475" cy="3333750"/>
          </a:xfrm>
          <a:prstGeom prst="rect">
            <a:avLst/>
          </a:prstGeom>
          <a:noFill/>
        </p:spPr>
      </p:pic>
      <p:sp>
        <p:nvSpPr>
          <p:cNvPr id="4" name="3 Dikdörtgen Belirtme Çizgisi"/>
          <p:cNvSpPr/>
          <p:nvPr/>
        </p:nvSpPr>
        <p:spPr>
          <a:xfrm>
            <a:off x="214282" y="214290"/>
            <a:ext cx="8786874" cy="3143272"/>
          </a:xfrm>
          <a:prstGeom prst="wedgeRectCallout">
            <a:avLst>
              <a:gd name="adj1" fmla="val -340"/>
              <a:gd name="adj2" fmla="val 5892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ÇİZGİ HAREKETLİ KAR YAĞIŞI GİFLERİ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571876"/>
          </a:xfrm>
          <a:prstGeom prst="rect">
            <a:avLst/>
          </a:prstGeom>
          <a:noFill/>
        </p:spPr>
      </p:pic>
      <p:sp>
        <p:nvSpPr>
          <p:cNvPr id="2" name="1 Dikdörtgen Belirtme Çizgisi"/>
          <p:cNvSpPr/>
          <p:nvPr/>
        </p:nvSpPr>
        <p:spPr>
          <a:xfrm>
            <a:off x="214282" y="3571876"/>
            <a:ext cx="4643470" cy="3071834"/>
          </a:xfrm>
          <a:prstGeom prst="wedgeRectCallout">
            <a:avLst>
              <a:gd name="adj1" fmla="val 84712"/>
              <a:gd name="adj2" fmla="val -234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3643314"/>
            <a:ext cx="58579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DERS BİTTİ.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BAŞKA BİR SLAYTTA GÖRÜŞMEK ÜZERE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Times New Roman" pitchFamily="18" charset="0"/>
              </a:rPr>
              <a:t>HOŞÇAKALINNNNNN.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JALE ÖĞRETMEN</a:t>
            </a: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000348"/>
            <a:ext cx="3097248" cy="385765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682718" y="3244334"/>
            <a:ext cx="1778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Eğitimhane</a:t>
            </a:r>
            <a:r>
              <a:rPr lang="tr-TR" smtClean="0"/>
              <a:t>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7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85720" y="428604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İnsanlar, hayvanlar, bitkiler, taş,toprak, hava, su, masa, sandalye, kalem, silgi, Güneş, Dünya, Ay ve yıldızların hepsi maddedir.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6 Dikdörtgen Belirtme Çizgisi"/>
          <p:cNvSpPr/>
          <p:nvPr/>
        </p:nvSpPr>
        <p:spPr>
          <a:xfrm>
            <a:off x="214282" y="357166"/>
            <a:ext cx="8715436" cy="2643206"/>
          </a:xfrm>
          <a:prstGeom prst="wedgeRectCallout">
            <a:avLst>
              <a:gd name="adj1" fmla="val -292"/>
              <a:gd name="adj2" fmla="val 678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372" name="Picture 12" descr="HAREKETLİ ÖĞRETME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7" y="3143248"/>
            <a:ext cx="3885911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AREKETLİ ÖĞRETME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1668313" cy="1857388"/>
          </a:xfrm>
          <a:prstGeom prst="rect">
            <a:avLst/>
          </a:prstGeom>
          <a:noFill/>
        </p:spPr>
      </p:pic>
      <p:pic>
        <p:nvPicPr>
          <p:cNvPr id="16390" name="Picture 6" descr="HAREKETLİ HAYVAN  GİFLERİ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0"/>
            <a:ext cx="2500330" cy="1705019"/>
          </a:xfrm>
          <a:prstGeom prst="rect">
            <a:avLst/>
          </a:prstGeom>
          <a:noFill/>
        </p:spPr>
      </p:pic>
      <p:pic>
        <p:nvPicPr>
          <p:cNvPr id="16392" name="Picture 8" descr="HAREKETLİ ELMA AĞACI GİFLERİ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0"/>
            <a:ext cx="2680762" cy="2714644"/>
          </a:xfrm>
          <a:prstGeom prst="rect">
            <a:avLst/>
          </a:prstGeom>
          <a:noFill/>
        </p:spPr>
      </p:pic>
      <p:pic>
        <p:nvPicPr>
          <p:cNvPr id="16396" name="Picture 12" descr="HAREKETLİ SANDALYE GİFLERİ ile ilgili görsel sonucu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214554"/>
            <a:ext cx="2071701" cy="2071702"/>
          </a:xfrm>
          <a:prstGeom prst="rect">
            <a:avLst/>
          </a:prstGeom>
          <a:noFill/>
        </p:spPr>
      </p:pic>
      <p:pic>
        <p:nvPicPr>
          <p:cNvPr id="16398" name="Picture 14" descr="HAREKETLİ KALEM GİFLERİ ile ilgili görsel sonucu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1571612"/>
            <a:ext cx="2714644" cy="2486614"/>
          </a:xfrm>
          <a:prstGeom prst="rect">
            <a:avLst/>
          </a:prstGeom>
          <a:noFill/>
        </p:spPr>
      </p:pic>
      <p:pic>
        <p:nvPicPr>
          <p:cNvPr id="16400" name="Picture 16" descr="HAREKETLİ DÜNYA GİFLERİ ile ilgili görsel sonucu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786058"/>
            <a:ext cx="1500198" cy="1500198"/>
          </a:xfrm>
          <a:prstGeom prst="rect">
            <a:avLst/>
          </a:prstGeom>
          <a:noFill/>
        </p:spPr>
      </p:pic>
      <p:pic>
        <p:nvPicPr>
          <p:cNvPr id="16402" name="Picture 18" descr="HAREKETLİ GÜNEŞ GİFLERİ ile ilgili görsel sonucu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2" y="3000372"/>
            <a:ext cx="1720297" cy="1852628"/>
          </a:xfrm>
          <a:prstGeom prst="rect">
            <a:avLst/>
          </a:prstGeom>
          <a:noFill/>
        </p:spPr>
      </p:pic>
      <p:pic>
        <p:nvPicPr>
          <p:cNvPr id="16404" name="Picture 20" descr="HAREKETLİ YILDIZ GİFLERİ ile ilgili görsel sonucu"/>
          <p:cNvPicPr>
            <a:picLocks noChangeAspect="1" noChangeArrowheads="1" noCrop="1"/>
          </p:cNvPicPr>
          <p:nvPr/>
        </p:nvPicPr>
        <p:blipFill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628" y="4572008"/>
            <a:ext cx="3071834" cy="2285992"/>
          </a:xfrm>
          <a:prstGeom prst="rect">
            <a:avLst/>
          </a:prstGeom>
          <a:noFill/>
        </p:spPr>
      </p:pic>
      <p:pic>
        <p:nvPicPr>
          <p:cNvPr id="16408" name="Picture 24" descr="HAREKETLİ SU GİFLERİ ile ilgili görsel sonucu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19" y="4286256"/>
            <a:ext cx="2295739" cy="2214578"/>
          </a:xfrm>
          <a:prstGeom prst="rect">
            <a:avLst/>
          </a:prstGeom>
          <a:noFill/>
        </p:spPr>
      </p:pic>
      <p:pic>
        <p:nvPicPr>
          <p:cNvPr id="16410" name="Picture 26" descr="HAREKETLİ HAVA GİFLERİ ile ilgili görsel sonucu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643174" y="4572008"/>
            <a:ext cx="1928826" cy="1928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428596" y="500042"/>
            <a:ext cx="8429684" cy="1643074"/>
          </a:xfrm>
          <a:prstGeom prst="wedgeRectCallout">
            <a:avLst>
              <a:gd name="adj1" fmla="val -433"/>
              <a:gd name="adj2" fmla="val 8818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56769" y="714356"/>
            <a:ext cx="90872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i="1" dirty="0" smtClean="0">
                <a:latin typeface="Cambria" pitchFamily="18" charset="0"/>
                <a:cs typeface="Calibri" pitchFamily="34" charset="0"/>
              </a:rPr>
              <a:t> </a:t>
            </a:r>
            <a:r>
              <a:rPr lang="tr-TR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MADDEYİ NİTELEYEN ÖZELLİKLER </a:t>
            </a:r>
          </a:p>
          <a:p>
            <a:pPr algn="ctr"/>
            <a:r>
              <a:rPr lang="tr-TR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NELERDİR?</a:t>
            </a:r>
            <a:endParaRPr lang="tr-TR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7412" name="Picture 4" descr="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1" y="2285992"/>
            <a:ext cx="4572007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357158" y="357166"/>
            <a:ext cx="8572560" cy="3786214"/>
          </a:xfrm>
          <a:prstGeom prst="wedgeRectCallout">
            <a:avLst>
              <a:gd name="adj1" fmla="val -320"/>
              <a:gd name="adj2" fmla="val 65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57158" y="285728"/>
            <a:ext cx="85725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Maddelerin özelliklerini ;</a:t>
            </a:r>
          </a:p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kimi zaman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görerek, </a:t>
            </a:r>
          </a:p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kimi zaman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dokunarak</a:t>
            </a: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, </a:t>
            </a:r>
          </a:p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kimi zaman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koklayarak, </a:t>
            </a:r>
          </a:p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kimi zaman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işiterek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, </a:t>
            </a:r>
          </a:p>
          <a:p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kimi zaman da</a:t>
            </a: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tadarak</a:t>
            </a: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algılayabiliriz. 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8434" name="Picture 2" descr="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000504"/>
            <a:ext cx="301011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285720" y="642918"/>
            <a:ext cx="8358246" cy="1571636"/>
          </a:xfrm>
          <a:prstGeom prst="wedgeRectCallout">
            <a:avLst>
              <a:gd name="adj1" fmla="val -30090"/>
              <a:gd name="adj2" fmla="val 991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57158" y="785794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Beş duyu organlarımızla maddelerin </a:t>
            </a:r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ÖZELLİKLERİNİ</a:t>
            </a:r>
            <a:r>
              <a:rPr lang="tr-T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anlayabiliriz. </a:t>
            </a:r>
          </a:p>
        </p:txBody>
      </p:sp>
      <p:pic>
        <p:nvPicPr>
          <p:cNvPr id="19466" name="Picture 10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292417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42910" y="285728"/>
            <a:ext cx="7858180" cy="57150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MADDEYİ NİTELEYEN ÖZELLİKLER</a:t>
            </a:r>
            <a:endParaRPr lang="tr-TR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642910" y="1142984"/>
            <a:ext cx="4500594" cy="571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Sertlik </a:t>
            </a:r>
            <a:r>
              <a:rPr lang="tr-TR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 </a:t>
            </a:r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Yumuşaklık</a:t>
            </a:r>
            <a:endParaRPr lang="tr-TR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571472" y="2000240"/>
            <a:ext cx="4500594" cy="571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Esneklik </a:t>
            </a:r>
            <a:r>
              <a:rPr lang="tr-TR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 </a:t>
            </a:r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Kırılganlık</a:t>
            </a:r>
            <a:endParaRPr lang="tr-TR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571472" y="2857496"/>
            <a:ext cx="4500594" cy="571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r-TR" sz="2400" dirty="0" smtClean="0"/>
          </a:p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Pürüzlü </a:t>
            </a:r>
            <a:r>
              <a:rPr lang="tr-T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- 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Pürüzsüz</a:t>
            </a:r>
            <a:r>
              <a:rPr lang="tr-TR" sz="3600" b="1" i="1" dirty="0">
                <a:latin typeface="Cambria" pitchFamily="18" charset="0"/>
                <a:cs typeface="Calibri" pitchFamily="34" charset="0"/>
              </a:rPr>
              <a:t/>
            </a:r>
            <a:br>
              <a:rPr lang="tr-TR" sz="3600" b="1" i="1" dirty="0">
                <a:latin typeface="Cambria" pitchFamily="18" charset="0"/>
                <a:cs typeface="Calibri" pitchFamily="34" charset="0"/>
              </a:rPr>
            </a:br>
            <a:endParaRPr lang="tr-TR" sz="3600" b="1" i="1" dirty="0">
              <a:solidFill>
                <a:srgbClr val="000000"/>
              </a:solidFill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500034" y="3714752"/>
            <a:ext cx="4500594" cy="571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Renksiz - Renksiz</a:t>
            </a:r>
            <a:endParaRPr lang="tr-TR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500034" y="4500570"/>
            <a:ext cx="4429156" cy="5778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Kokulu - </a:t>
            </a:r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Kokusuz</a:t>
            </a:r>
            <a:endParaRPr lang="tr-TR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428596" y="5357826"/>
            <a:ext cx="4429156" cy="571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Tat</a:t>
            </a:r>
            <a:endParaRPr lang="tr-TR" sz="36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0482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500306"/>
            <a:ext cx="2786082" cy="3658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 Belirtme Çizgisi"/>
          <p:cNvSpPr/>
          <p:nvPr/>
        </p:nvSpPr>
        <p:spPr>
          <a:xfrm>
            <a:off x="285720" y="214290"/>
            <a:ext cx="8572560" cy="3929090"/>
          </a:xfrm>
          <a:prstGeom prst="wedgeRectCallout">
            <a:avLst>
              <a:gd name="adj1" fmla="val -977"/>
              <a:gd name="adj2" fmla="val 5748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357158" y="214290"/>
            <a:ext cx="87868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Maddelerin;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/>
            </a:r>
            <a:b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</a:b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Renk ve şekillerini 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gözümüzle,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/>
            </a:r>
            <a:b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</a:b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Kokularını 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burnumuzla,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/>
            </a:r>
            <a:b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</a:b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Tatlarını 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dilimizle,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/>
            </a:r>
            <a:b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</a:b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Sertlik, yumuşaklık, pürüzlülük ve pürüzsüzlük gibi özelliklerini </a:t>
            </a:r>
            <a:r>
              <a:rPr lang="tr-TR" sz="3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derimiz </a:t>
            </a:r>
            <a:r>
              <a:rPr lang="tr-TR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yardımı ile algılarız</a:t>
            </a:r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.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1506" name="Picture 2" descr="ÇİZGİ HAREKETLİ İNSAN  GİFLERİ ile ilgili görsel sonucu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714752"/>
            <a:ext cx="239077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352</Words>
  <PresentationFormat>Ekran Gösterisi (4:3)</PresentationFormat>
  <Paragraphs>67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gümüş</cp:lastModifiedBy>
  <cp:revision>25</cp:revision>
  <dcterms:created xsi:type="dcterms:W3CDTF">2016-09-15T17:09:09Z</dcterms:created>
  <dcterms:modified xsi:type="dcterms:W3CDTF">2016-11-20T18:20:54Z</dcterms:modified>
  <cp:category>www.sorubak.com</cp:category>
</cp:coreProperties>
</file>