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72" r:id="rId4"/>
    <p:sldId id="271" r:id="rId5"/>
    <p:sldId id="270" r:id="rId6"/>
    <p:sldId id="269" r:id="rId7"/>
    <p:sldId id="268" r:id="rId8"/>
    <p:sldId id="267" r:id="rId9"/>
    <p:sldId id="266" r:id="rId10"/>
    <p:sldId id="265" r:id="rId11"/>
    <p:sldId id="273" r:id="rId12"/>
    <p:sldId id="264" r:id="rId13"/>
    <p:sldId id="263" r:id="rId14"/>
    <p:sldId id="262" r:id="rId15"/>
    <p:sldId id="275" r:id="rId16"/>
    <p:sldId id="276" r:id="rId17"/>
    <p:sldId id="261" r:id="rId18"/>
    <p:sldId id="260" r:id="rId19"/>
    <p:sldId id="259" r:id="rId20"/>
    <p:sldId id="286" r:id="rId21"/>
    <p:sldId id="285" r:id="rId22"/>
    <p:sldId id="284" r:id="rId23"/>
    <p:sldId id="283" r:id="rId24"/>
    <p:sldId id="287" r:id="rId25"/>
    <p:sldId id="288" r:id="rId26"/>
    <p:sldId id="282" r:id="rId27"/>
    <p:sldId id="281" r:id="rId28"/>
    <p:sldId id="280" r:id="rId29"/>
    <p:sldId id="279" r:id="rId30"/>
    <p:sldId id="278" r:id="rId31"/>
    <p:sldId id="277" r:id="rId32"/>
    <p:sldId id="291" r:id="rId33"/>
    <p:sldId id="297" r:id="rId34"/>
    <p:sldId id="298" r:id="rId35"/>
    <p:sldId id="299" r:id="rId36"/>
    <p:sldId id="296" r:id="rId37"/>
    <p:sldId id="295" r:id="rId38"/>
    <p:sldId id="294" r:id="rId39"/>
    <p:sldId id="292" r:id="rId40"/>
    <p:sldId id="302" r:id="rId41"/>
    <p:sldId id="307" r:id="rId42"/>
    <p:sldId id="301" r:id="rId43"/>
    <p:sldId id="308" r:id="rId44"/>
    <p:sldId id="309" r:id="rId45"/>
    <p:sldId id="290" r:id="rId46"/>
    <p:sldId id="303" r:id="rId47"/>
    <p:sldId id="289" r:id="rId48"/>
    <p:sldId id="258" r:id="rId4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1104" y="-7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29D9FA-EDB0-43C4-98AC-9D694DB7F31F}" type="datetimeFigureOut">
              <a:rPr lang="tr-TR" smtClean="0"/>
              <a:pPr/>
              <a:t>20.09.2016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5B9F48-3C00-43C1-8C2B-3FEA4228F4E7}" type="slidenum">
              <a:rPr lang="tr-TR" smtClean="0"/>
              <a:pPr/>
              <a:t>‹#›</a:t>
            </a:fld>
            <a:endParaRPr lang="tr-TR"/>
          </a:p>
        </p:txBody>
      </p:sp>
    </p:spTree>
    <p:extLst>
      <p:ext uri="{BB962C8B-B14F-4D97-AF65-F5344CB8AC3E}">
        <p14:creationId xmlns:p14="http://schemas.microsoft.com/office/powerpoint/2010/main" xmlns="" val="3420315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85B9F48-3C00-43C1-8C2B-3FEA4228F4E7}" type="slidenum">
              <a:rPr lang="tr-TR" smtClean="0"/>
              <a:pPr/>
              <a:t>48</a:t>
            </a:fld>
            <a:endParaRPr lang="tr-TR"/>
          </a:p>
        </p:txBody>
      </p:sp>
    </p:spTree>
    <p:extLst>
      <p:ext uri="{BB962C8B-B14F-4D97-AF65-F5344CB8AC3E}">
        <p14:creationId xmlns:p14="http://schemas.microsoft.com/office/powerpoint/2010/main" xmlns="" val="3057161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20.09.2016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4400">
        <p14:honeycomb/>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8" Type="http://schemas.openxmlformats.org/officeDocument/2006/relationships/audio" Target="../media/audio11.wav"/><Relationship Id="rId3" Type="http://schemas.openxmlformats.org/officeDocument/2006/relationships/image" Target="../media/image5.gif"/><Relationship Id="rId7" Type="http://schemas.openxmlformats.org/officeDocument/2006/relationships/image" Target="../media/image9.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gif"/><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0"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DUYU ORGANLAR-GÖREVLERİ SUNUSU</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336648395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hareketli göz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286000" cy="185492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hareketli göz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872" y="0"/>
            <a:ext cx="2286000" cy="185492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hareketli göz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00" y="0"/>
            <a:ext cx="2286000" cy="185492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Dikdörtgen 5"/>
          <p:cNvSpPr/>
          <p:nvPr/>
        </p:nvSpPr>
        <p:spPr>
          <a:xfrm>
            <a:off x="71500" y="1977523"/>
            <a:ext cx="8928992" cy="393954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Okuma ve yazma esnasında defter ve kitap ile aramızda 30 – 35 cm mesafe bırakmalıyız.</a:t>
            </a:r>
          </a:p>
        </p:txBody>
      </p:sp>
    </p:spTree>
    <p:extLst>
      <p:ext uri="{BB962C8B-B14F-4D97-AF65-F5344CB8AC3E}">
        <p14:creationId xmlns:p14="http://schemas.microsoft.com/office/powerpoint/2010/main" xmlns="" val="370511218"/>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6" presetClass="entr" presetSubtype="0" fill="hold" nodeType="clickEffect">
                                  <p:stCondLst>
                                    <p:cond delay="0"/>
                                  </p:stCondLst>
                                  <p:iterate type="lt">
                                    <p:tmPct val="10000"/>
                                  </p:iterate>
                                  <p:childTnLst>
                                    <p:set>
                                      <p:cBhvr>
                                        <p:cTn id="21" dur="1" fill="hold">
                                          <p:stCondLst>
                                            <p:cond delay="0"/>
                                          </p:stCondLst>
                                        </p:cTn>
                                        <p:tgtEl>
                                          <p:spTgt spid="6">
                                            <p:txEl>
                                              <p:pRg st="0" end="0"/>
                                            </p:txEl>
                                          </p:spTgt>
                                        </p:tgtEl>
                                        <p:attrNameLst>
                                          <p:attrName>style.visibility</p:attrName>
                                        </p:attrNameLst>
                                      </p:cBhvr>
                                      <p:to>
                                        <p:strVal val="visible"/>
                                      </p:to>
                                    </p:set>
                                    <p:anim by="(-#ppt_w*2)" calcmode="lin" valueType="num">
                                      <p:cBhvr rctx="PPT">
                                        <p:cTn id="22" dur="500" autoRev="1" fill="hold">
                                          <p:stCondLst>
                                            <p:cond delay="0"/>
                                          </p:stCondLst>
                                        </p:cTn>
                                        <p:tgtEl>
                                          <p:spTgt spid="6">
                                            <p:txEl>
                                              <p:pRg st="0" end="0"/>
                                            </p:txEl>
                                          </p:spTgt>
                                        </p:tgtEl>
                                        <p:attrNameLst>
                                          <p:attrName>ppt_w</p:attrName>
                                        </p:attrNameLst>
                                      </p:cBhvr>
                                    </p:anim>
                                    <p:anim by="(#ppt_w*0.50)" calcmode="lin" valueType="num">
                                      <p:cBhvr>
                                        <p:cTn id="23" dur="500" decel="50000" autoRev="1" fill="hold">
                                          <p:stCondLst>
                                            <p:cond delay="0"/>
                                          </p:stCondLst>
                                        </p:cTn>
                                        <p:tgtEl>
                                          <p:spTgt spid="6">
                                            <p:txEl>
                                              <p:pRg st="0" end="0"/>
                                            </p:txEl>
                                          </p:spTgt>
                                        </p:tgtEl>
                                        <p:attrNameLst>
                                          <p:attrName>ppt_x</p:attrName>
                                        </p:attrNameLst>
                                      </p:cBhvr>
                                    </p:anim>
                                    <p:anim from="(-#ppt_h/2)" to="(#ppt_y)" calcmode="lin" valueType="num">
                                      <p:cBhvr>
                                        <p:cTn id="24" dur="1000" fill="hold">
                                          <p:stCondLst>
                                            <p:cond delay="0"/>
                                          </p:stCondLst>
                                        </p:cTn>
                                        <p:tgtEl>
                                          <p:spTgt spid="6">
                                            <p:txEl>
                                              <p:pRg st="0" end="0"/>
                                            </p:txEl>
                                          </p:spTgt>
                                        </p:tgtEl>
                                        <p:attrNameLst>
                                          <p:attrName>ppt_y</p:attrName>
                                        </p:attrNameLst>
                                      </p:cBhvr>
                                    </p:anim>
                                    <p:animRot by="21600000">
                                      <p:cBhvr>
                                        <p:cTn id="2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 name="Picture 2" descr="http://www.delinetciler.org/resimler/2007/10/9236.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213285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Dikdörtgen 7"/>
          <p:cNvSpPr/>
          <p:nvPr/>
        </p:nvSpPr>
        <p:spPr>
          <a:xfrm>
            <a:off x="107504" y="2175655"/>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Gözlerimizi fazla ışıktan korumalıyız</a:t>
            </a:r>
            <a:r>
              <a:rPr lang="tr-TR" sz="5000" b="1" dirty="0" smtClean="0">
                <a:ln w="11430"/>
                <a:solidFill>
                  <a:srgbClr val="FFC000"/>
                </a:solidFill>
                <a:effectLst>
                  <a:outerShdw blurRad="50800" dist="39000" dir="5460000" algn="tl">
                    <a:srgbClr val="000000">
                      <a:alpha val="38000"/>
                    </a:srgbClr>
                  </a:outerShdw>
                </a:effectLst>
                <a:latin typeface="Rockwell Extra Bold" pitchFamily="18" charset="0"/>
              </a:rPr>
              <a:t>.</a:t>
            </a:r>
            <a:endParaRPr lang="tr-TR" sz="5000" b="1"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9" name="Dikdörtgen 8"/>
          <p:cNvSpPr/>
          <p:nvPr/>
        </p:nvSpPr>
        <p:spPr>
          <a:xfrm>
            <a:off x="89181" y="3645024"/>
            <a:ext cx="8928992" cy="317009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Beslenmemize dikkat etmeli, bol bol  </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havuç</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 </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süt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 ve </a:t>
            </a:r>
            <a:r>
              <a:rPr lang="tr-TR" sz="5000" b="1" dirty="0">
                <a:ln w="11430"/>
                <a:solidFill>
                  <a:schemeClr val="bg1"/>
                </a:solidFill>
                <a:effectLst>
                  <a:outerShdw blurRad="50800" dist="39000" dir="5460000" algn="tl">
                    <a:srgbClr val="000000">
                      <a:alpha val="38000"/>
                    </a:srgbClr>
                  </a:outerShdw>
                </a:effectLst>
                <a:latin typeface="Rockwell Extra Bold" pitchFamily="18" charset="0"/>
              </a:rPr>
              <a:t>balık</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 tüketmeliyiz.</a:t>
            </a:r>
          </a:p>
        </p:txBody>
      </p:sp>
    </p:spTree>
    <p:extLst>
      <p:ext uri="{BB962C8B-B14F-4D97-AF65-F5344CB8AC3E}">
        <p14:creationId xmlns:p14="http://schemas.microsoft.com/office/powerpoint/2010/main" xmlns="" val="332523588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8">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8">
                                            <p:txEl>
                                              <p:pRg st="0" end="0"/>
                                            </p:txEl>
                                          </p:spTgt>
                                        </p:tgtEl>
                                        <p:attrNameLst>
                                          <p:attrName>ppt_w</p:attrName>
                                        </p:attrNameLst>
                                      </p:cBhvr>
                                    </p:anim>
                                    <p:anim by="(#ppt_w*0.50)" calcmode="lin" valueType="num">
                                      <p:cBhvr>
                                        <p:cTn id="13" dur="500" decel="50000" autoRev="1" fill="hold">
                                          <p:stCondLst>
                                            <p:cond delay="0"/>
                                          </p:stCondLst>
                                        </p:cTn>
                                        <p:tgtEl>
                                          <p:spTgt spid="8">
                                            <p:txEl>
                                              <p:pRg st="0" end="0"/>
                                            </p:txEl>
                                          </p:spTgt>
                                        </p:tgtEl>
                                        <p:attrNameLst>
                                          <p:attrName>ppt_x</p:attrName>
                                        </p:attrNameLst>
                                      </p:cBhvr>
                                    </p:anim>
                                    <p:anim from="(-#ppt_h/2)" to="(#ppt_y)" calcmode="lin" valueType="num">
                                      <p:cBhvr>
                                        <p:cTn id="14" dur="1000" fill="hold">
                                          <p:stCondLst>
                                            <p:cond delay="0"/>
                                          </p:stCondLst>
                                        </p:cTn>
                                        <p:tgtEl>
                                          <p:spTgt spid="8">
                                            <p:txEl>
                                              <p:pRg st="0" end="0"/>
                                            </p:txEl>
                                          </p:spTgt>
                                        </p:tgtEl>
                                        <p:attrNameLst>
                                          <p:attrName>ppt_y</p:attrName>
                                        </p:attrNameLst>
                                      </p:cBhvr>
                                    </p:anim>
                                    <p:animRot by="21600000">
                                      <p:cBhvr>
                                        <p:cTn id="15" dur="1000" fill="hold">
                                          <p:stCondLst>
                                            <p:cond delay="0"/>
                                          </p:stCondLst>
                                        </p:cTn>
                                        <p:tgtEl>
                                          <p:spTgt spid="8">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9">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9">
                                            <p:txEl>
                                              <p:pRg st="0" end="0"/>
                                            </p:txEl>
                                          </p:spTgt>
                                        </p:tgtEl>
                                        <p:attrNameLst>
                                          <p:attrName>ppt_w</p:attrName>
                                        </p:attrNameLst>
                                      </p:cBhvr>
                                    </p:anim>
                                    <p:anim by="(#ppt_w*0.50)" calcmode="lin" valueType="num">
                                      <p:cBhvr>
                                        <p:cTn id="21" dur="500" decel="50000" autoRev="1" fill="hold">
                                          <p:stCondLst>
                                            <p:cond delay="0"/>
                                          </p:stCondLst>
                                        </p:cTn>
                                        <p:tgtEl>
                                          <p:spTgt spid="9">
                                            <p:txEl>
                                              <p:pRg st="0" end="0"/>
                                            </p:txEl>
                                          </p:spTgt>
                                        </p:tgtEl>
                                        <p:attrNameLst>
                                          <p:attrName>ppt_x</p:attrName>
                                        </p:attrNameLst>
                                      </p:cBhvr>
                                    </p:anim>
                                    <p:anim from="(-#ppt_h/2)" to="(#ppt_y)" calcmode="lin" valueType="num">
                                      <p:cBhvr>
                                        <p:cTn id="22" dur="1000" fill="hold">
                                          <p:stCondLst>
                                            <p:cond delay="0"/>
                                          </p:stCondLst>
                                        </p:cTn>
                                        <p:tgtEl>
                                          <p:spTgt spid="9">
                                            <p:txEl>
                                              <p:pRg st="0" end="0"/>
                                            </p:txEl>
                                          </p:spTgt>
                                        </p:tgtEl>
                                        <p:attrNameLst>
                                          <p:attrName>ppt_y</p:attrName>
                                        </p:attrNameLst>
                                      </p:cBhvr>
                                    </p:anim>
                                    <p:animRot by="21600000">
                                      <p:cBhvr>
                                        <p:cTn id="23"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descr="hareketli göz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642" y="11832"/>
            <a:ext cx="4559358" cy="2736304"/>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hareketli göz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1" y="11832"/>
            <a:ext cx="4577950" cy="27363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3284984"/>
            <a:ext cx="8928992" cy="317009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C000"/>
                </a:solidFill>
                <a:effectLst>
                  <a:outerShdw blurRad="50800" dist="39000" dir="5460000" algn="tl">
                    <a:srgbClr val="000000">
                      <a:alpha val="38000"/>
                    </a:srgbClr>
                  </a:outerShdw>
                </a:effectLst>
                <a:latin typeface="Rockwell Extra Bold" pitchFamily="18" charset="0"/>
              </a:rPr>
              <a:t>Bilgisayar ve televizyona yakından ve uzun süre bakmamalıyız.</a:t>
            </a:r>
            <a:endParaRPr lang="tr-TR" sz="5000" b="1"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2472201818"/>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hareketli göz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838" y="0"/>
            <a:ext cx="4622169" cy="2736304"/>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hareketli göz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4007" y="4259"/>
            <a:ext cx="4499993" cy="27363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25151" y="2780928"/>
            <a:ext cx="8928992"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Güneşe doğru çıplak gözle bakmamalıyız</a:t>
            </a:r>
            <a:r>
              <a:rPr lang="tr-TR" sz="5000" b="1" dirty="0" smtClean="0">
                <a:ln w="11430"/>
                <a:solidFill>
                  <a:srgbClr val="FFC000"/>
                </a:solidFill>
                <a:effectLst>
                  <a:outerShdw blurRad="50800" dist="39000" dir="5460000" algn="tl">
                    <a:srgbClr val="000000">
                      <a:alpha val="38000"/>
                    </a:srgbClr>
                  </a:outerShdw>
                </a:effectLst>
                <a:latin typeface="Rockwell Extra Bold" pitchFamily="18" charset="0"/>
              </a:rPr>
              <a:t>. </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Işığın az olduğu yerlerde okuma yapmamalıyız.</a:t>
            </a:r>
          </a:p>
          <a:p>
            <a:pPr algn="ctr"/>
            <a:endParaRPr lang="tr-TR" sz="5000" b="1"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218920169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00B0F0"/>
                </a:solidFill>
                <a:effectLst>
                  <a:outerShdw blurRad="50800" dist="39000" dir="5460000" algn="tl">
                    <a:srgbClr val="000000">
                      <a:alpha val="38000"/>
                    </a:srgbClr>
                  </a:outerShdw>
                </a:effectLst>
                <a:latin typeface="Rockwell Extra Bold" pitchFamily="18" charset="0"/>
              </a:rPr>
              <a:t>Kulağın görevleri nelerdir?</a:t>
            </a:r>
            <a:endParaRPr lang="tr-TR" sz="5000" b="1" dirty="0">
              <a:ln w="11430"/>
              <a:solidFill>
                <a:srgbClr val="00B0F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937735332"/>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Kulak işitme organımızdır. Dış ortamda olan sesleri sinirsel </a:t>
            </a:r>
            <a:r>
              <a:rPr lang="tr-TR" sz="5000" b="1" dirty="0" err="1">
                <a:ln w="11430"/>
                <a:solidFill>
                  <a:srgbClr val="00B0F0"/>
                </a:solidFill>
                <a:effectLst>
                  <a:outerShdw blurRad="50800" dist="39000" dir="5460000" algn="tl">
                    <a:srgbClr val="000000">
                      <a:alpha val="38000"/>
                    </a:srgbClr>
                  </a:outerShdw>
                </a:effectLst>
                <a:latin typeface="Rockwell Extra Bold" pitchFamily="18" charset="0"/>
              </a:rPr>
              <a:t>uyarımlara</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 çevirerek işitmek ve dengemizi sağlamaktadır.</a:t>
            </a:r>
          </a:p>
        </p:txBody>
      </p:sp>
    </p:spTree>
    <p:extLst>
      <p:ext uri="{BB962C8B-B14F-4D97-AF65-F5344CB8AC3E}">
        <p14:creationId xmlns:p14="http://schemas.microsoft.com/office/powerpoint/2010/main" xmlns="" val="2337199454"/>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Kulağın çok önemli iki görevi vardır. </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                                1</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 </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işitmeyi sağlamak. </a:t>
            </a:r>
            <a:r>
              <a:rPr lang="tr-TR" sz="5000" b="1" dirty="0" smtClean="0">
                <a:ln w="11430"/>
                <a:solidFill>
                  <a:srgbClr val="00B0F0"/>
                </a:solidFill>
                <a:effectLst>
                  <a:outerShdw blurRad="50800" dist="39000" dir="5460000" algn="tl">
                    <a:srgbClr val="000000">
                      <a:alpha val="38000"/>
                    </a:srgbClr>
                  </a:outerShdw>
                </a:effectLst>
                <a:latin typeface="Rockwell Extra Bold" pitchFamily="18" charset="0"/>
              </a:rPr>
              <a:t>                  </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2</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 </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Yarım daire kanalları ile vücut hareketlerinde dengeyi </a:t>
            </a:r>
            <a:r>
              <a:rPr lang="tr-TR" sz="5000" b="1" dirty="0" smtClean="0">
                <a:ln w="11430"/>
                <a:solidFill>
                  <a:srgbClr val="FFC000"/>
                </a:solidFill>
                <a:effectLst>
                  <a:outerShdw blurRad="50800" dist="39000" dir="5460000" algn="tl">
                    <a:srgbClr val="000000">
                      <a:alpha val="38000"/>
                    </a:srgbClr>
                  </a:outerShdw>
                </a:effectLst>
                <a:latin typeface="Rockwell Extra Bold" pitchFamily="18" charset="0"/>
              </a:rPr>
              <a:t>sağlamak</a:t>
            </a:r>
            <a:endParaRPr lang="tr-TR" sz="5000" b="1"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1865275877"/>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86177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KULAK SAĞLIĞIMIZ</a:t>
            </a:r>
          </a:p>
        </p:txBody>
      </p:sp>
    </p:spTree>
    <p:extLst>
      <p:ext uri="{BB962C8B-B14F-4D97-AF65-F5344CB8AC3E}">
        <p14:creationId xmlns:p14="http://schemas.microsoft.com/office/powerpoint/2010/main" xmlns="" val="312213905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images.clipartpanda.com/say-clipart-ear-clip-art-1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7200" b="1" dirty="0">
                <a:ln w="11430"/>
                <a:solidFill>
                  <a:srgbClr val="00B0F0"/>
                </a:solidFill>
                <a:effectLst>
                  <a:outerShdw blurRad="50800" dist="39000" dir="5460000" algn="tl">
                    <a:srgbClr val="000000">
                      <a:alpha val="38000"/>
                    </a:srgbClr>
                  </a:outerShdw>
                </a:effectLst>
                <a:latin typeface="Rockwell Extra Bold" pitchFamily="18" charset="0"/>
              </a:rPr>
              <a:t>Kulaklarımızı temiz tutmalıyız.</a:t>
            </a:r>
          </a:p>
        </p:txBody>
      </p:sp>
      <p:sp>
        <p:nvSpPr>
          <p:cNvPr id="6" name="Dikdörtgen 5"/>
          <p:cNvSpPr/>
          <p:nvPr/>
        </p:nvSpPr>
        <p:spPr>
          <a:xfrm>
            <a:off x="107504" y="3645024"/>
            <a:ext cx="8928992"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FFC000"/>
                </a:solidFill>
                <a:effectLst>
                  <a:outerShdw blurRad="50800" dist="39000" dir="5460000" algn="tl">
                    <a:srgbClr val="000000">
                      <a:alpha val="38000"/>
                    </a:srgbClr>
                  </a:outerShdw>
                </a:effectLst>
                <a:latin typeface="Rockwell Extra Bold" pitchFamily="18" charset="0"/>
              </a:rPr>
              <a:t>Kulaklarımızı dış darbelere karşı korumalıyız.</a:t>
            </a:r>
          </a:p>
        </p:txBody>
      </p:sp>
    </p:spTree>
    <p:extLst>
      <p:ext uri="{BB962C8B-B14F-4D97-AF65-F5344CB8AC3E}">
        <p14:creationId xmlns:p14="http://schemas.microsoft.com/office/powerpoint/2010/main" xmlns="" val="327884389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FFC000"/>
                </a:solidFill>
                <a:effectLst>
                  <a:outerShdw blurRad="50800" dist="39000" dir="5460000" algn="tl">
                    <a:srgbClr val="000000">
                      <a:alpha val="38000"/>
                    </a:srgbClr>
                  </a:outerShdw>
                </a:effectLst>
                <a:latin typeface="Rockwell Extra Bold" pitchFamily="18" charset="0"/>
              </a:rPr>
              <a:t>Sert cisimlerle kulağımızı </a:t>
            </a:r>
            <a:r>
              <a:rPr lang="tr-TR" sz="6000" b="1" dirty="0" smtClean="0">
                <a:ln w="11430"/>
                <a:solidFill>
                  <a:srgbClr val="FFC000"/>
                </a:solidFill>
                <a:effectLst>
                  <a:outerShdw blurRad="50800" dist="39000" dir="5460000" algn="tl">
                    <a:srgbClr val="000000">
                      <a:alpha val="38000"/>
                    </a:srgbClr>
                  </a:outerShdw>
                </a:effectLst>
                <a:latin typeface="Rockwell Extra Bold" pitchFamily="18" charset="0"/>
              </a:rPr>
              <a:t>karıştırmamalıyız.</a:t>
            </a:r>
            <a:endParaRPr lang="tr-TR" sz="6000" b="1"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20960" y="3311771"/>
            <a:ext cx="8928992"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00B0F0"/>
                </a:solidFill>
                <a:effectLst>
                  <a:outerShdw blurRad="50800" dist="39000" dir="5460000" algn="tl">
                    <a:srgbClr val="000000">
                      <a:alpha val="38000"/>
                    </a:srgbClr>
                  </a:outerShdw>
                </a:effectLst>
                <a:latin typeface="Rockwell Extra Bold" pitchFamily="18" charset="0"/>
              </a:rPr>
              <a:t>Yüksek sesli ortamlardan uzak durmalıyız.</a:t>
            </a:r>
          </a:p>
        </p:txBody>
      </p:sp>
    </p:spTree>
    <p:extLst>
      <p:ext uri="{BB962C8B-B14F-4D97-AF65-F5344CB8AC3E}">
        <p14:creationId xmlns:p14="http://schemas.microsoft.com/office/powerpoint/2010/main" xmlns="" val="19635365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komik kulak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107504" y="188640"/>
            <a:ext cx="8928992"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C000"/>
                </a:solidFill>
                <a:effectLst>
                  <a:outerShdw blurRad="50800" dist="39000" dir="5460000" algn="tl">
                    <a:srgbClr val="000000">
                      <a:alpha val="38000"/>
                    </a:srgbClr>
                  </a:outerShdw>
                </a:effectLst>
                <a:latin typeface="Rockwell Extra Bold" pitchFamily="18" charset="0"/>
              </a:rPr>
              <a:t>Sesleri duymazsak bu yaşamımızı nasıl etkiler?</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3947449568"/>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2">
                                            <p:txEl>
                                              <p:pRg st="0" end="0"/>
                                            </p:txEl>
                                          </p:spTgt>
                                        </p:tgtEl>
                                        <p:attrNameLst>
                                          <p:attrName>ppt_w</p:attrName>
                                        </p:attrNameLst>
                                      </p:cBhvr>
                                    </p:anim>
                                    <p:anim by="(#ppt_w*0.50)" calcmode="lin" valueType="num">
                                      <p:cBhvr>
                                        <p:cTn id="13" dur="500" decel="50000" autoRev="1" fill="hold">
                                          <p:stCondLst>
                                            <p:cond delay="0"/>
                                          </p:stCondLst>
                                        </p:cTn>
                                        <p:tgtEl>
                                          <p:spTgt spid="2">
                                            <p:txEl>
                                              <p:pRg st="0" end="0"/>
                                            </p:txEl>
                                          </p:spTgt>
                                        </p:tgtEl>
                                        <p:attrNameLst>
                                          <p:attrName>ppt_x</p:attrName>
                                        </p:attrNameLst>
                                      </p:cBhvr>
                                    </p:anim>
                                    <p:anim from="(-#ppt_h/2)" to="(#ppt_y)" calcmode="lin" valueType="num">
                                      <p:cBhvr>
                                        <p:cTn id="14" dur="1000" fill="hold">
                                          <p:stCondLst>
                                            <p:cond delay="0"/>
                                          </p:stCondLst>
                                        </p:cTn>
                                        <p:tgtEl>
                                          <p:spTgt spid="2">
                                            <p:txEl>
                                              <p:pRg st="0" end="0"/>
                                            </p:txEl>
                                          </p:spTgt>
                                        </p:tgtEl>
                                        <p:attrNameLst>
                                          <p:attrName>ppt_y</p:attrName>
                                        </p:attrNameLst>
                                      </p:cBhvr>
                                    </p:anim>
                                    <p:animRot by="21600000">
                                      <p:cBhvr>
                                        <p:cTn id="15" dur="1000" fill="hold">
                                          <p:stCondLst>
                                            <p:cond delay="0"/>
                                          </p:stCondLst>
                                        </p:cTn>
                                        <p:tgtEl>
                                          <p:spTgt spid="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38" y="0"/>
            <a:ext cx="4710878"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28390" y="0"/>
            <a:ext cx="441561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Dikdörtgen 6"/>
          <p:cNvSpPr/>
          <p:nvPr/>
        </p:nvSpPr>
        <p:spPr>
          <a:xfrm>
            <a:off x="107504" y="112383"/>
            <a:ext cx="8928992"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FFC000"/>
                </a:solidFill>
                <a:effectLst>
                  <a:outerShdw blurRad="50800" dist="39000" dir="5460000" algn="tl">
                    <a:srgbClr val="000000">
                      <a:alpha val="38000"/>
                    </a:srgbClr>
                  </a:outerShdw>
                </a:effectLst>
                <a:latin typeface="Rockwell Extra Bold" pitchFamily="18" charset="0"/>
              </a:rPr>
              <a:t>Soğuklara karşı kulağımızı korumalıyız</a:t>
            </a:r>
          </a:p>
        </p:txBody>
      </p:sp>
    </p:spTree>
    <p:extLst>
      <p:ext uri="{BB962C8B-B14F-4D97-AF65-F5344CB8AC3E}">
        <p14:creationId xmlns:p14="http://schemas.microsoft.com/office/powerpoint/2010/main" xmlns="" val="27382085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wheel(1)">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7">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7">
                                            <p:txEl>
                                              <p:pRg st="0" end="0"/>
                                            </p:txEl>
                                          </p:spTgt>
                                        </p:tgtEl>
                                        <p:attrNameLst>
                                          <p:attrName>ppt_w</p:attrName>
                                        </p:attrNameLst>
                                      </p:cBhvr>
                                    </p:anim>
                                    <p:anim by="(#ppt_w*0.50)" calcmode="lin" valueType="num">
                                      <p:cBhvr>
                                        <p:cTn id="18" dur="500" decel="50000" autoRev="1" fill="hold">
                                          <p:stCondLst>
                                            <p:cond delay="0"/>
                                          </p:stCondLst>
                                        </p:cTn>
                                        <p:tgtEl>
                                          <p:spTgt spid="7">
                                            <p:txEl>
                                              <p:pRg st="0" end="0"/>
                                            </p:txEl>
                                          </p:spTgt>
                                        </p:tgtEl>
                                        <p:attrNameLst>
                                          <p:attrName>ppt_x</p:attrName>
                                        </p:attrNameLst>
                                      </p:cBhvr>
                                    </p:anim>
                                    <p:anim from="(-#ppt_h/2)" to="(#ppt_y)" calcmode="lin" valueType="num">
                                      <p:cBhvr>
                                        <p:cTn id="19" dur="1000" fill="hold">
                                          <p:stCondLst>
                                            <p:cond delay="0"/>
                                          </p:stCondLst>
                                        </p:cTn>
                                        <p:tgtEl>
                                          <p:spTgt spid="7">
                                            <p:txEl>
                                              <p:pRg st="0" end="0"/>
                                            </p:txEl>
                                          </p:spTgt>
                                        </p:tgtEl>
                                        <p:attrNameLst>
                                          <p:attrName>ppt_y</p:attrName>
                                        </p:attrNameLst>
                                      </p:cBhvr>
                                    </p:anim>
                                    <p:animRot by="21600000">
                                      <p:cBhvr>
                                        <p:cTn id="20"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38" y="0"/>
            <a:ext cx="4710878"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28390" y="0"/>
            <a:ext cx="441561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4" name="Düz Bağlayıcı 3"/>
          <p:cNvCxnSpPr/>
          <p:nvPr/>
        </p:nvCxnSpPr>
        <p:spPr>
          <a:xfrm>
            <a:off x="4748606" y="404664"/>
            <a:ext cx="4215882" cy="6336704"/>
          </a:xfrm>
          <a:prstGeom prst="line">
            <a:avLst/>
          </a:prstGeom>
          <a:ln w="76200"/>
        </p:spPr>
        <p:style>
          <a:lnRef idx="3">
            <a:schemeClr val="accent2"/>
          </a:lnRef>
          <a:fillRef idx="0">
            <a:schemeClr val="accent2"/>
          </a:fillRef>
          <a:effectRef idx="2">
            <a:schemeClr val="accent2"/>
          </a:effectRef>
          <a:fontRef idx="minor">
            <a:schemeClr val="tx1"/>
          </a:fontRef>
        </p:style>
      </p:cxnSp>
      <p:cxnSp>
        <p:nvCxnSpPr>
          <p:cNvPr id="10" name="Düz Bağlayıcı 9"/>
          <p:cNvCxnSpPr/>
          <p:nvPr/>
        </p:nvCxnSpPr>
        <p:spPr>
          <a:xfrm flipH="1">
            <a:off x="5076056" y="260648"/>
            <a:ext cx="3744416" cy="6480720"/>
          </a:xfrm>
          <a:prstGeom prst="line">
            <a:avLst/>
          </a:prstGeom>
          <a:ln w="762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402863033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wheel(1)">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kulak görsel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FFC000"/>
                </a:solidFill>
                <a:effectLst>
                  <a:outerShdw blurRad="50800" dist="39000" dir="5460000" algn="tl">
                    <a:srgbClr val="000000">
                      <a:alpha val="38000"/>
                    </a:srgbClr>
                  </a:outerShdw>
                </a:effectLst>
                <a:latin typeface="Rockwell Extra Bold" pitchFamily="18" charset="0"/>
              </a:rPr>
              <a:t>Arkadaşlarımızın kulaklarına yüksek sesle bağırmamalıyız.</a:t>
            </a:r>
          </a:p>
        </p:txBody>
      </p:sp>
    </p:spTree>
    <p:extLst>
      <p:ext uri="{BB962C8B-B14F-4D97-AF65-F5344CB8AC3E}">
        <p14:creationId xmlns:p14="http://schemas.microsoft.com/office/powerpoint/2010/main" xmlns="" val="3347862316"/>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Burnumuzun görevleri nelerdir?</a:t>
            </a:r>
            <a:endParaRPr lang="tr-TR" sz="5000" b="1" dirty="0">
              <a:ln w="11430"/>
              <a:solidFill>
                <a:srgbClr val="FF0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41851" y="1628800"/>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50"/>
                </a:solidFill>
                <a:effectLst>
                  <a:outerShdw blurRad="50800" dist="39000" dir="5460000" algn="tl">
                    <a:srgbClr val="000000">
                      <a:alpha val="38000"/>
                    </a:srgbClr>
                  </a:outerShdw>
                </a:effectLst>
                <a:latin typeface="Rockwell Extra Bold" pitchFamily="18" charset="0"/>
              </a:rPr>
              <a:t>Alınan havanın nemlenmesini </a:t>
            </a:r>
            <a:r>
              <a:rPr lang="tr-TR" sz="5000" b="1" dirty="0" smtClean="0">
                <a:ln w="11430"/>
                <a:solidFill>
                  <a:srgbClr val="00B050"/>
                </a:solidFill>
                <a:effectLst>
                  <a:outerShdw blurRad="50800" dist="39000" dir="5460000" algn="tl">
                    <a:srgbClr val="000000">
                      <a:alpha val="38000"/>
                    </a:srgbClr>
                  </a:outerShdw>
                </a:effectLst>
                <a:latin typeface="Rockwell Extra Bold" pitchFamily="18" charset="0"/>
              </a:rPr>
              <a:t>sağlar.</a:t>
            </a:r>
            <a:endParaRPr lang="tr-TR" sz="5000" b="1" dirty="0">
              <a:ln w="11430"/>
              <a:solidFill>
                <a:srgbClr val="00B05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75726" y="3260016"/>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Koku almamız ile </a:t>
            </a:r>
            <a:r>
              <a:rPr lang="tr-TR" sz="5000" b="1" dirty="0" smtClean="0">
                <a:ln w="11430"/>
                <a:solidFill>
                  <a:srgbClr val="00B0F0"/>
                </a:solidFill>
                <a:effectLst>
                  <a:outerShdw blurRad="50800" dist="39000" dir="5460000" algn="tl">
                    <a:srgbClr val="000000">
                      <a:alpha val="38000"/>
                    </a:srgbClr>
                  </a:outerShdw>
                </a:effectLst>
                <a:latin typeface="Rockwell Extra Bold" pitchFamily="18" charset="0"/>
              </a:rPr>
              <a:t>görevlidir.</a:t>
            </a:r>
            <a:endParaRPr lang="tr-TR" sz="5000" b="1" dirty="0">
              <a:ln w="11430"/>
              <a:solidFill>
                <a:srgbClr val="00B0F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391016054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640175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00B050"/>
                </a:solidFill>
                <a:effectLst>
                  <a:outerShdw blurRad="50800" dist="39000" dir="5460000" algn="tl">
                    <a:srgbClr val="000000">
                      <a:alpha val="38000"/>
                    </a:srgbClr>
                  </a:outerShdw>
                </a:effectLst>
                <a:latin typeface="Rockwell Extra Bold" pitchFamily="18" charset="0"/>
              </a:rPr>
              <a:t>Nefes alınırken havadaki bakterileri filtreden geçirerek ciğerlerimize ulaştırır.</a:t>
            </a:r>
          </a:p>
          <a:p>
            <a:pPr algn="ctr"/>
            <a:endParaRPr lang="tr-TR" sz="5000" b="1" dirty="0">
              <a:ln w="11430"/>
              <a:solidFill>
                <a:srgbClr val="FF0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83832505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effectLst>
                  <a:outerShdw blurRad="50800" dist="39000" dir="5460000" algn="tl">
                    <a:srgbClr val="000000">
                      <a:alpha val="38000"/>
                    </a:srgbClr>
                  </a:outerShdw>
                </a:effectLst>
                <a:latin typeface="Rockwell Extra Bold" pitchFamily="18" charset="0"/>
              </a:rPr>
              <a:t>Ağızdan çıkan sesimizin daha düzgün çıkmasına yardımcı </a:t>
            </a:r>
            <a:r>
              <a:rPr lang="tr-TR" sz="6600" b="1" dirty="0" smtClean="0">
                <a:ln w="11430"/>
                <a:effectLst>
                  <a:outerShdw blurRad="50800" dist="39000" dir="5460000" algn="tl">
                    <a:srgbClr val="000000">
                      <a:alpha val="38000"/>
                    </a:srgbClr>
                  </a:outerShdw>
                </a:effectLst>
                <a:latin typeface="Rockwell Extra Bold" pitchFamily="18" charset="0"/>
              </a:rPr>
              <a:t>olmaktadır.</a:t>
            </a:r>
            <a:endParaRPr lang="tr-TR" sz="6600" b="1" dirty="0">
              <a:ln w="11430"/>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711571368"/>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86177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BURUN </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SAĞLIĞIMIZ</a:t>
            </a:r>
          </a:p>
        </p:txBody>
      </p:sp>
      <p:sp>
        <p:nvSpPr>
          <p:cNvPr id="5" name="Dikdörtgen 4"/>
          <p:cNvSpPr/>
          <p:nvPr/>
        </p:nvSpPr>
        <p:spPr>
          <a:xfrm>
            <a:off x="193304" y="974157"/>
            <a:ext cx="8928992"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8000" b="1" dirty="0">
                <a:ln w="11430"/>
                <a:solidFill>
                  <a:srgbClr val="FFC000"/>
                </a:solidFill>
                <a:effectLst>
                  <a:outerShdw blurRad="50800" dist="39000" dir="5460000" algn="tl">
                    <a:srgbClr val="000000">
                      <a:alpha val="38000"/>
                    </a:srgbClr>
                  </a:outerShdw>
                </a:effectLst>
                <a:latin typeface="Rockwell Extra Bold" pitchFamily="18" charset="0"/>
              </a:rPr>
              <a:t>Burun temizliğine dikkat etmeliyiz.</a:t>
            </a:r>
          </a:p>
        </p:txBody>
      </p:sp>
    </p:spTree>
    <p:extLst>
      <p:ext uri="{BB962C8B-B14F-4D97-AF65-F5344CB8AC3E}">
        <p14:creationId xmlns:p14="http://schemas.microsoft.com/office/powerpoint/2010/main" xmlns="" val="374648806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00B0F0"/>
                </a:solidFill>
                <a:effectLst>
                  <a:outerShdw blurRad="50800" dist="39000" dir="5460000" algn="tl">
                    <a:srgbClr val="000000">
                      <a:alpha val="38000"/>
                    </a:srgbClr>
                  </a:outerShdw>
                </a:effectLst>
                <a:latin typeface="Rockwell Extra Bold" pitchFamily="18" charset="0"/>
              </a:rPr>
              <a:t>Burnumuz tıkandığında burun temizliğini bol su ile yapmalıyız.</a:t>
            </a:r>
          </a:p>
        </p:txBody>
      </p:sp>
    </p:spTree>
    <p:extLst>
      <p:ext uri="{BB962C8B-B14F-4D97-AF65-F5344CB8AC3E}">
        <p14:creationId xmlns:p14="http://schemas.microsoft.com/office/powerpoint/2010/main" xmlns="" val="271417854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8520" y="4149080"/>
            <a:ext cx="8928992"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FFC000"/>
                </a:solidFill>
                <a:effectLst>
                  <a:outerShdw blurRad="50800" dist="39000" dir="5460000" algn="tl">
                    <a:srgbClr val="000000">
                      <a:alpha val="38000"/>
                    </a:srgbClr>
                  </a:outerShdw>
                </a:effectLst>
                <a:latin typeface="Rockwell Extra Bold" pitchFamily="18" charset="0"/>
              </a:rPr>
              <a:t>Burnumuzu karıştırmamalıyız.</a:t>
            </a:r>
          </a:p>
        </p:txBody>
      </p:sp>
    </p:spTree>
    <p:extLst>
      <p:ext uri="{BB962C8B-B14F-4D97-AF65-F5344CB8AC3E}">
        <p14:creationId xmlns:p14="http://schemas.microsoft.com/office/powerpoint/2010/main" xmlns="" val="190917821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descr="insan burnu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90802" y="116632"/>
            <a:ext cx="8928992" cy="313932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00B0F0"/>
                </a:solidFill>
                <a:effectLst>
                  <a:outerShdw blurRad="50800" dist="39000" dir="5460000" algn="tl">
                    <a:srgbClr val="000000">
                      <a:alpha val="38000"/>
                    </a:srgbClr>
                  </a:outerShdw>
                </a:effectLst>
                <a:latin typeface="Rockwell Extra Bold" pitchFamily="18" charset="0"/>
              </a:rPr>
              <a:t>Tozlu ortamlarda oynamamalıyız.</a:t>
            </a:r>
          </a:p>
        </p:txBody>
      </p:sp>
      <p:sp>
        <p:nvSpPr>
          <p:cNvPr id="5" name="Dikdörtgen 4"/>
          <p:cNvSpPr/>
          <p:nvPr/>
        </p:nvSpPr>
        <p:spPr>
          <a:xfrm>
            <a:off x="0" y="3140968"/>
            <a:ext cx="8928992"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FFC000"/>
                </a:solidFill>
                <a:effectLst>
                  <a:outerShdw blurRad="50800" dist="39000" dir="5460000" algn="tl">
                    <a:srgbClr val="000000">
                      <a:alpha val="38000"/>
                    </a:srgbClr>
                  </a:outerShdw>
                </a:effectLst>
                <a:latin typeface="Rockwell Extra Bold" pitchFamily="18" charset="0"/>
              </a:rPr>
              <a:t>Burun kıllarını koparmamalıyız.</a:t>
            </a:r>
          </a:p>
        </p:txBody>
      </p:sp>
    </p:spTree>
    <p:extLst>
      <p:ext uri="{BB962C8B-B14F-4D97-AF65-F5344CB8AC3E}">
        <p14:creationId xmlns:p14="http://schemas.microsoft.com/office/powerpoint/2010/main" xmlns="" val="904299372"/>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07504" y="188640"/>
            <a:ext cx="8928992"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00B0F0"/>
                </a:solidFill>
                <a:effectLst>
                  <a:outerShdw blurRad="50800" dist="39000" dir="5460000" algn="tl">
                    <a:srgbClr val="000000">
                      <a:alpha val="38000"/>
                    </a:srgbClr>
                  </a:outerShdw>
                </a:effectLst>
                <a:latin typeface="Rockwell Extra Bold" pitchFamily="18" charset="0"/>
              </a:rPr>
              <a:t>Dilinizde yara çıktığında ne gibi olumsuzluklar yaşarsınız?</a:t>
            </a:r>
            <a:endParaRPr lang="tr-TR" sz="4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1238876327"/>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ircle(in)">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descr="burun kanaması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90802" y="116632"/>
            <a:ext cx="8928992"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400" b="1" dirty="0">
                <a:ln w="11430"/>
                <a:solidFill>
                  <a:srgbClr val="00B0F0"/>
                </a:solidFill>
                <a:effectLst>
                  <a:outerShdw blurRad="50800" dist="39000" dir="5460000" algn="tl">
                    <a:srgbClr val="000000">
                      <a:alpha val="38000"/>
                    </a:srgbClr>
                  </a:outerShdw>
                </a:effectLst>
                <a:latin typeface="Rockwell Extra Bold" pitchFamily="18" charset="0"/>
              </a:rPr>
              <a:t>Burun kanamalarında burnumuzu sıkmalı üzerine buz koymalıyız.</a:t>
            </a:r>
          </a:p>
        </p:txBody>
      </p:sp>
    </p:spTree>
    <p:extLst>
      <p:ext uri="{BB962C8B-B14F-4D97-AF65-F5344CB8AC3E}">
        <p14:creationId xmlns:p14="http://schemas.microsoft.com/office/powerpoint/2010/main" xmlns="" val="2805641426"/>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107504" y="116632"/>
            <a:ext cx="8928992"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400" b="1" dirty="0">
                <a:ln w="11430"/>
                <a:solidFill>
                  <a:srgbClr val="FFC000"/>
                </a:solidFill>
                <a:effectLst>
                  <a:outerShdw blurRad="50800" dist="39000" dir="5460000" algn="tl">
                    <a:srgbClr val="000000">
                      <a:alpha val="38000"/>
                    </a:srgbClr>
                  </a:outerShdw>
                </a:effectLst>
                <a:latin typeface="Rockwell Extra Bold" pitchFamily="18" charset="0"/>
              </a:rPr>
              <a:t>Ne olduğunu bilmediğimiz maddeleri koklamamalıyız.</a:t>
            </a:r>
          </a:p>
        </p:txBody>
      </p:sp>
    </p:spTree>
    <p:extLst>
      <p:ext uri="{BB962C8B-B14F-4D97-AF65-F5344CB8AC3E}">
        <p14:creationId xmlns:p14="http://schemas.microsoft.com/office/powerpoint/2010/main" xmlns="" val="2182965426"/>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1.bp.blogspot.com/-YCQ6zL1E8ik/TwI3RtAC-FI/AAAAAAAABvQ/0GDzI5H9DzY/s1600/dil-9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Dilin görevleri nelerdir?</a:t>
            </a:r>
            <a:endParaRPr lang="tr-TR" sz="5000" b="1" dirty="0">
              <a:ln w="11430"/>
              <a:solidFill>
                <a:srgbClr val="FF0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78092591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1.bp.blogspot.com/-YCQ6zL1E8ik/TwI3RtAC-FI/AAAAAAAABvQ/0GDzI5H9DzY/s1600/dil-9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Boğazın tabanına bağlı olarak hareket edebilen, adaleden oluşmuş organ. </a:t>
            </a:r>
          </a:p>
          <a:p>
            <a:pPr algn="ct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En önemli görevleri, çiğnemeye yardımcı olmak, besini yutmak, tat almak ve konuşma işlevini sağlamaktır.</a:t>
            </a:r>
          </a:p>
        </p:txBody>
      </p:sp>
    </p:spTree>
    <p:extLst>
      <p:ext uri="{BB962C8B-B14F-4D97-AF65-F5344CB8AC3E}">
        <p14:creationId xmlns:p14="http://schemas.microsoft.com/office/powerpoint/2010/main" xmlns="" val="774294456"/>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1" end="1"/>
                                            </p:txEl>
                                          </p:spTgt>
                                        </p:tgtEl>
                                        <p:attrNameLst>
                                          <p:attrName>ppt_w</p:attrName>
                                        </p:attrNameLst>
                                      </p:cBhvr>
                                    </p:anim>
                                    <p:anim by="(#ppt_w*0.50)" calcmode="lin" valueType="num">
                                      <p:cBhvr>
                                        <p:cTn id="21" dur="500" decel="50000" autoRev="1" fill="hold">
                                          <p:stCondLst>
                                            <p:cond delay="0"/>
                                          </p:stCondLst>
                                        </p:cTn>
                                        <p:tgtEl>
                                          <p:spTgt spid="5">
                                            <p:txEl>
                                              <p:pRg st="1" end="1"/>
                                            </p:txEl>
                                          </p:spTgt>
                                        </p:tgtEl>
                                        <p:attrNameLst>
                                          <p:attrName>ppt_x</p:attrName>
                                        </p:attrNameLst>
                                      </p:cBhvr>
                                    </p:anim>
                                    <p:anim from="(-#ppt_h/2)" to="(#ppt_y)" calcmode="lin" valueType="num">
                                      <p:cBhvr>
                                        <p:cTn id="22" dur="1000" fill="hold">
                                          <p:stCondLst>
                                            <p:cond delay="0"/>
                                          </p:stCondLst>
                                        </p:cTn>
                                        <p:tgtEl>
                                          <p:spTgt spid="5">
                                            <p:txEl>
                                              <p:pRg st="1" end="1"/>
                                            </p:txEl>
                                          </p:spTgt>
                                        </p:tgtEl>
                                        <p:attrNameLst>
                                          <p:attrName>ppt_y</p:attrName>
                                        </p:attrNameLst>
                                      </p:cBhvr>
                                    </p:anim>
                                    <p:animRot by="21600000">
                                      <p:cBhvr>
                                        <p:cTn id="23"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1.bp.blogspot.com/-YCQ6zL1E8ik/TwI3RtAC-FI/AAAAAAAABvQ/0GDzI5H9DzY/s1600/dil-9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Tat alma kabarcıkları, dilin her iki yanında bulunur. Bunlara </a:t>
            </a:r>
            <a:r>
              <a:rPr lang="tr-TR" sz="5000" b="1" dirty="0" err="1">
                <a:ln w="11430"/>
                <a:solidFill>
                  <a:srgbClr val="FFC000"/>
                </a:solidFill>
                <a:effectLst>
                  <a:outerShdw blurRad="50800" dist="39000" dir="5460000" algn="tl">
                    <a:srgbClr val="000000">
                      <a:alpha val="38000"/>
                    </a:srgbClr>
                  </a:outerShdw>
                </a:effectLst>
                <a:latin typeface="Rockwell Extra Bold" pitchFamily="18" charset="0"/>
              </a:rPr>
              <a:t>papilla</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 da denir. Dilin üzerinde, ağzın bitiştiği yerde ve gırtlakta da bulunurlar.</a:t>
            </a:r>
          </a:p>
        </p:txBody>
      </p:sp>
    </p:spTree>
    <p:extLst>
      <p:ext uri="{BB962C8B-B14F-4D97-AF65-F5344CB8AC3E}">
        <p14:creationId xmlns:p14="http://schemas.microsoft.com/office/powerpoint/2010/main" xmlns="" val="41649897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1.bp.blogspot.com/-YCQ6zL1E8ik/TwI3RtAC-FI/AAAAAAAABvQ/0GDzI5H9DzY/s1600/dil-9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112383"/>
            <a:ext cx="8928992"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 İnce bir zar, dilin alt yüzeyini, ağzın tabanına bağlar. </a:t>
            </a:r>
            <a:r>
              <a:rPr lang="tr-TR" sz="5000" b="1" dirty="0" err="1">
                <a:ln w="11430"/>
                <a:solidFill>
                  <a:srgbClr val="FFC000"/>
                </a:solidFill>
                <a:effectLst>
                  <a:outerShdw blurRad="50800" dist="39000" dir="5460000" algn="tl">
                    <a:srgbClr val="000000">
                      <a:alpha val="38000"/>
                    </a:srgbClr>
                  </a:outerShdw>
                </a:effectLst>
                <a:latin typeface="Rockwell Extra Bold" pitchFamily="18" charset="0"/>
              </a:rPr>
              <a:t>Frenilum</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 da denen bu bağ bazen çok kısa olur ve peltek konuşmaya yol açar. </a:t>
            </a:r>
          </a:p>
        </p:txBody>
      </p:sp>
    </p:spTree>
    <p:extLst>
      <p:ext uri="{BB962C8B-B14F-4D97-AF65-F5344CB8AC3E}">
        <p14:creationId xmlns:p14="http://schemas.microsoft.com/office/powerpoint/2010/main" xmlns="" val="285360423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http://4.bp.blogspot.com/-uQX8ujKkr80/TwI2NSBNSoI/AAAAAAAABtw/bL7e3ZYuphM/s1600/dil-82.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7504" y="991060"/>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Ağız temizliğine  dikkat etmeliyiz.</a:t>
            </a:r>
          </a:p>
        </p:txBody>
      </p:sp>
    </p:spTree>
    <p:extLst>
      <p:ext uri="{BB962C8B-B14F-4D97-AF65-F5344CB8AC3E}">
        <p14:creationId xmlns:p14="http://schemas.microsoft.com/office/powerpoint/2010/main" xmlns="" val="3219288132"/>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http://1.bp.blogspot.com/-ijEYSclaCzo/TwI2GvtnVuI/AAAAAAAABsw/D-muN3xRu0g/s1600/dil-7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116632"/>
            <a:ext cx="6192688" cy="662473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000" b="1" dirty="0">
                <a:ln w="11430"/>
                <a:solidFill>
                  <a:srgbClr val="FFC000"/>
                </a:solidFill>
                <a:effectLst>
                  <a:outerShdw blurRad="50800" dist="39000" dir="5460000" algn="tl">
                    <a:srgbClr val="000000">
                      <a:alpha val="38000"/>
                    </a:srgbClr>
                  </a:outerShdw>
                </a:effectLst>
                <a:latin typeface="Rockwell Extra Bold" pitchFamily="18" charset="0"/>
              </a:rPr>
              <a:t>Dişlerimizi fırçalarken  dilimizi de arkadan öne doğru dikkatlice fırçalamalıyız.</a:t>
            </a:r>
          </a:p>
        </p:txBody>
      </p:sp>
    </p:spTree>
    <p:extLst>
      <p:ext uri="{BB962C8B-B14F-4D97-AF65-F5344CB8AC3E}">
        <p14:creationId xmlns:p14="http://schemas.microsoft.com/office/powerpoint/2010/main" xmlns="" val="349854028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http://2.bp.blogspot.com/-OgBEv2bnkYg/TwI1_8HVrhI/AAAAAAAABsQ/GQ7c0esF-Jc/s1600/dil-70.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00B0F0"/>
                </a:solidFill>
                <a:effectLst>
                  <a:outerShdw blurRad="50800" dist="39000" dir="5460000" algn="tl">
                    <a:srgbClr val="000000">
                      <a:alpha val="38000"/>
                    </a:srgbClr>
                  </a:outerShdw>
                </a:effectLst>
                <a:latin typeface="Rockwell Extra Bold" pitchFamily="18" charset="0"/>
              </a:rPr>
              <a:t>Dilimize zarar verecek bazı kimyasal maddelerden uzak durmalıyız.</a:t>
            </a:r>
          </a:p>
        </p:txBody>
      </p:sp>
    </p:spTree>
    <p:extLst>
      <p:ext uri="{BB962C8B-B14F-4D97-AF65-F5344CB8AC3E}">
        <p14:creationId xmlns:p14="http://schemas.microsoft.com/office/powerpoint/2010/main" xmlns="" val="218154767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107504" y="188640"/>
            <a:ext cx="8928992"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6600" b="1" dirty="0">
                <a:ln w="11430"/>
                <a:solidFill>
                  <a:srgbClr val="FFC000"/>
                </a:solidFill>
                <a:effectLst>
                  <a:outerShdw blurRad="50800" dist="39000" dir="5460000" algn="tl">
                    <a:srgbClr val="000000">
                      <a:alpha val="38000"/>
                    </a:srgbClr>
                  </a:outerShdw>
                </a:effectLst>
                <a:latin typeface="Rockwell Extra Bold" pitchFamily="18" charset="0"/>
              </a:rPr>
              <a:t>Aşırı sıcak veya soğuk yiyecekler yememeli ve içmemeliyiz.</a:t>
            </a:r>
          </a:p>
        </p:txBody>
      </p:sp>
    </p:spTree>
    <p:extLst>
      <p:ext uri="{BB962C8B-B14F-4D97-AF65-F5344CB8AC3E}">
        <p14:creationId xmlns:p14="http://schemas.microsoft.com/office/powerpoint/2010/main" xmlns="" val="296458276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07504" y="188640"/>
            <a:ext cx="8928992"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Duyu organı nedir?</a:t>
            </a:r>
            <a:endParaRPr lang="tr-TR" sz="4400" b="1" cap="none" spc="0" dirty="0">
              <a:ln w="11430"/>
              <a:solidFill>
                <a:srgbClr val="FF00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107504" y="1103178"/>
            <a:ext cx="8928992"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00B0F0"/>
                </a:solidFill>
                <a:effectLst>
                  <a:outerShdw blurRad="50800" dist="39000" dir="5460000" algn="tl">
                    <a:srgbClr val="000000">
                      <a:alpha val="38000"/>
                    </a:srgbClr>
                  </a:outerShdw>
                </a:effectLst>
                <a:latin typeface="Rockwell Extra Bold" pitchFamily="18" charset="0"/>
              </a:rPr>
              <a:t>İnsanların ve hayvanların, dış dünyanın uyaranlarını görme, işitme, koklama, dokunma ve tatma organlarıyla algılama yeteneği, </a:t>
            </a:r>
            <a:r>
              <a:rPr lang="tr-TR" sz="4400" b="1" dirty="0" smtClean="0">
                <a:ln w="11430"/>
                <a:solidFill>
                  <a:srgbClr val="00B0F0"/>
                </a:solidFill>
                <a:effectLst>
                  <a:outerShdw blurRad="50800" dist="39000" dir="5460000" algn="tl">
                    <a:srgbClr val="000000">
                      <a:alpha val="38000"/>
                    </a:srgbClr>
                  </a:outerShdw>
                </a:effectLst>
                <a:latin typeface="Rockwell Extra Bold" pitchFamily="18" charset="0"/>
              </a:rPr>
              <a:t>duyum.</a:t>
            </a:r>
            <a:endParaRPr lang="tr-TR" sz="4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69941490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circle(in)">
                                      <p:cBhvr>
                                        <p:cTn id="7" dur="20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insan deri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32994" y="3526"/>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Derinin görevleri nelerdir?</a:t>
            </a:r>
            <a:endParaRPr lang="tr-TR" sz="5000" b="1" dirty="0">
              <a:ln w="11430"/>
              <a:solidFill>
                <a:srgbClr val="FF0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33469" y="1484784"/>
            <a:ext cx="8928992"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Deri dokunma duyusu organıdır. Bütün vücudumuzu bir örtü gibi kaplar. Bu nedenle en büyük duyu organımızdır.</a:t>
            </a:r>
          </a:p>
        </p:txBody>
      </p:sp>
    </p:spTree>
    <p:extLst>
      <p:ext uri="{BB962C8B-B14F-4D97-AF65-F5344CB8AC3E}">
        <p14:creationId xmlns:p14="http://schemas.microsoft.com/office/powerpoint/2010/main" xmlns="" val="63912076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insan deri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0074" y="4327"/>
            <a:ext cx="9133926"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Bir maddenin sertliği, yumuşaklığı, pürüzlü olup olmadığı, sıcak ya da soğuk olduğu dokunma duyusu organımız olan deri ile anlaşılır. Çünkü derinin üzerinde basıncı, ağrıyı, sıcağı, soğuğu vb. duyuları algılayan almaçlar vardır.</a:t>
            </a:r>
          </a:p>
        </p:txBody>
      </p:sp>
    </p:spTree>
    <p:extLst>
      <p:ext uri="{BB962C8B-B14F-4D97-AF65-F5344CB8AC3E}">
        <p14:creationId xmlns:p14="http://schemas.microsoft.com/office/powerpoint/2010/main" xmlns="" val="4243344380"/>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insan deri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Derimiz, Vücuda şekil ve bütünlük kazandırmada etkilidir</a:t>
            </a:r>
            <a:r>
              <a:rPr lang="tr-TR" sz="4400" b="1" dirty="0" smtClean="0">
                <a:ln w="11430"/>
                <a:solidFill>
                  <a:srgbClr val="FFC000"/>
                </a:solidFill>
                <a:effectLst>
                  <a:outerShdw blurRad="50800" dist="39000" dir="5460000" algn="tl">
                    <a:srgbClr val="000000">
                      <a:alpha val="38000"/>
                    </a:srgbClr>
                  </a:outerShdw>
                </a:effectLst>
                <a:latin typeface="Rockwell Extra Bold" pitchFamily="18" charset="0"/>
              </a:rPr>
              <a:t>,</a:t>
            </a:r>
            <a:endParaRPr lang="tr-TR" sz="4400" b="1" dirty="0">
              <a:ln w="11430"/>
              <a:solidFill>
                <a:srgbClr val="FFC000"/>
              </a:solidFill>
              <a:effectLst>
                <a:outerShdw blurRad="50800" dist="39000" dir="5460000" algn="tl">
                  <a:srgbClr val="000000">
                    <a:alpha val="38000"/>
                  </a:srgbClr>
                </a:outerShdw>
              </a:effectLst>
              <a:latin typeface="Rockwell Extra Bold" pitchFamily="18" charset="0"/>
            </a:endParaRPr>
          </a:p>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smtClean="0">
                <a:ln w="11430"/>
                <a:solidFill>
                  <a:srgbClr val="00B0F0"/>
                </a:solidFill>
                <a:effectLst>
                  <a:outerShdw blurRad="50800" dist="39000" dir="5460000" algn="tl">
                    <a:srgbClr val="000000">
                      <a:alpha val="38000"/>
                    </a:srgbClr>
                  </a:outerShdw>
                </a:effectLst>
                <a:latin typeface="Rockwell Extra Bold" pitchFamily="18" charset="0"/>
              </a:rPr>
              <a:t>Derimiz</a:t>
            </a:r>
            <a:r>
              <a:rPr lang="tr-TR" sz="4400" b="1" dirty="0">
                <a:ln w="11430"/>
                <a:solidFill>
                  <a:srgbClr val="00B0F0"/>
                </a:solidFill>
                <a:effectLst>
                  <a:outerShdw blurRad="50800" dist="39000" dir="5460000" algn="tl">
                    <a:srgbClr val="000000">
                      <a:alpha val="38000"/>
                    </a:srgbClr>
                  </a:outerShdw>
                </a:effectLst>
                <a:latin typeface="Rockwell Extra Bold" pitchFamily="18" charset="0"/>
              </a:rPr>
              <a:t>, Mikropların vücuda girmesini önler</a:t>
            </a:r>
            <a:r>
              <a:rPr lang="tr-TR" sz="4400" b="1" dirty="0" smtClean="0">
                <a:ln w="11430"/>
                <a:solidFill>
                  <a:srgbClr val="00B0F0"/>
                </a:solidFill>
                <a:effectLst>
                  <a:outerShdw blurRad="50800" dist="39000" dir="5460000" algn="tl">
                    <a:srgbClr val="000000">
                      <a:alpha val="38000"/>
                    </a:srgbClr>
                  </a:outerShdw>
                </a:effectLst>
                <a:latin typeface="Rockwell Extra Bold" pitchFamily="18" charset="0"/>
              </a:rPr>
              <a:t>,</a:t>
            </a:r>
            <a:endParaRPr lang="tr-TR" sz="4400" b="1" dirty="0">
              <a:ln w="11430"/>
              <a:solidFill>
                <a:srgbClr val="00B0F0"/>
              </a:solidFill>
              <a:effectLst>
                <a:outerShdw blurRad="50800" dist="39000" dir="5460000" algn="tl">
                  <a:srgbClr val="000000">
                    <a:alpha val="38000"/>
                  </a:srgbClr>
                </a:outerShdw>
              </a:effectLst>
              <a:latin typeface="Rockwell Extra Bold" pitchFamily="18" charset="0"/>
            </a:endParaRPr>
          </a:p>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smtClean="0">
                <a:ln w="11430"/>
                <a:solidFill>
                  <a:schemeClr val="bg1"/>
                </a:solidFill>
                <a:effectLst>
                  <a:outerShdw blurRad="50800" dist="39000" dir="5460000" algn="tl">
                    <a:srgbClr val="000000">
                      <a:alpha val="38000"/>
                    </a:srgbClr>
                  </a:outerShdw>
                </a:effectLst>
                <a:latin typeface="Rockwell Extra Bold" pitchFamily="18" charset="0"/>
              </a:rPr>
              <a:t>Derimiz</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 altındaki vücut yapılarını dış etkilerden korur,</a:t>
            </a:r>
          </a:p>
        </p:txBody>
      </p:sp>
    </p:spTree>
    <p:extLst>
      <p:ext uri="{BB962C8B-B14F-4D97-AF65-F5344CB8AC3E}">
        <p14:creationId xmlns:p14="http://schemas.microsoft.com/office/powerpoint/2010/main" xmlns="" val="118840161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4">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4">
                                            <p:txEl>
                                              <p:pRg st="2" end="2"/>
                                            </p:txEl>
                                          </p:spTgt>
                                        </p:tgtEl>
                                        <p:attrNameLst>
                                          <p:attrName>ppt_w</p:attrName>
                                        </p:attrNameLst>
                                      </p:cBhvr>
                                    </p:anim>
                                    <p:anim by="(#ppt_w*0.50)" calcmode="lin" valueType="num">
                                      <p:cBhvr>
                                        <p:cTn id="29" dur="500" decel="50000" autoRev="1" fill="hold">
                                          <p:stCondLst>
                                            <p:cond delay="0"/>
                                          </p:stCondLst>
                                        </p:cTn>
                                        <p:tgtEl>
                                          <p:spTgt spid="4">
                                            <p:txEl>
                                              <p:pRg st="2" end="2"/>
                                            </p:txEl>
                                          </p:spTgt>
                                        </p:tgtEl>
                                        <p:attrNameLst>
                                          <p:attrName>ppt_x</p:attrName>
                                        </p:attrNameLst>
                                      </p:cBhvr>
                                    </p:anim>
                                    <p:anim from="(-#ppt_h/2)" to="(#ppt_y)" calcmode="lin" valueType="num">
                                      <p:cBhvr>
                                        <p:cTn id="30" dur="1000" fill="hold">
                                          <p:stCondLst>
                                            <p:cond delay="0"/>
                                          </p:stCondLst>
                                        </p:cTn>
                                        <p:tgtEl>
                                          <p:spTgt spid="4">
                                            <p:txEl>
                                              <p:pRg st="2" end="2"/>
                                            </p:txEl>
                                          </p:spTgt>
                                        </p:tgtEl>
                                        <p:attrNameLst>
                                          <p:attrName>ppt_y</p:attrName>
                                        </p:attrNameLst>
                                      </p:cBhvr>
                                    </p:anim>
                                    <p:animRot by="21600000">
                                      <p:cBhvr>
                                        <p:cTn id="31" dur="1000" fill="hold">
                                          <p:stCondLst>
                                            <p:cond delay="0"/>
                                          </p:stCondLst>
                                        </p:cTn>
                                        <p:tgtEl>
                                          <p:spTgt spid="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insan deri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Derimizdeki, özel renk hücreleri vücudu güneşin zararlı etkilerinden korur</a:t>
            </a:r>
            <a:r>
              <a:rPr lang="tr-TR" sz="4800" b="1" dirty="0" smtClean="0">
                <a:ln w="11430"/>
                <a:solidFill>
                  <a:srgbClr val="FFC000"/>
                </a:solidFill>
                <a:effectLst>
                  <a:outerShdw blurRad="50800" dist="39000" dir="5460000" algn="tl">
                    <a:srgbClr val="000000">
                      <a:alpha val="38000"/>
                    </a:srgbClr>
                  </a:outerShdw>
                </a:effectLst>
                <a:latin typeface="Rockwell Extra Bold" pitchFamily="18" charset="0"/>
              </a:rPr>
              <a:t>,</a:t>
            </a:r>
            <a:endParaRPr lang="tr-TR" sz="4800" b="1" dirty="0">
              <a:ln w="11430"/>
              <a:solidFill>
                <a:srgbClr val="FFC000"/>
              </a:solidFill>
              <a:effectLst>
                <a:outerShdw blurRad="50800" dist="39000" dir="5460000" algn="tl">
                  <a:srgbClr val="000000">
                    <a:alpha val="38000"/>
                  </a:srgbClr>
                </a:outerShdw>
              </a:effectLst>
              <a:latin typeface="Rockwell Extra Bold" pitchFamily="18" charset="0"/>
            </a:endParaRPr>
          </a:p>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800" b="1" dirty="0" smtClean="0">
                <a:ln w="11430"/>
                <a:solidFill>
                  <a:srgbClr val="00B0F0"/>
                </a:solidFill>
                <a:effectLst>
                  <a:outerShdw blurRad="50800" dist="39000" dir="5460000" algn="tl">
                    <a:srgbClr val="000000">
                      <a:alpha val="38000"/>
                    </a:srgbClr>
                  </a:outerShdw>
                </a:effectLst>
                <a:latin typeface="Rockwell Extra Bold" pitchFamily="18" charset="0"/>
              </a:rPr>
              <a:t>Derimiz</a:t>
            </a:r>
            <a:r>
              <a:rPr lang="tr-TR" sz="4800" b="1" dirty="0">
                <a:ln w="11430"/>
                <a:solidFill>
                  <a:srgbClr val="00B0F0"/>
                </a:solidFill>
                <a:effectLst>
                  <a:outerShdw blurRad="50800" dist="39000" dir="5460000" algn="tl">
                    <a:srgbClr val="000000">
                      <a:alpha val="38000"/>
                    </a:srgbClr>
                  </a:outerShdw>
                </a:effectLst>
                <a:latin typeface="Rockwell Extra Bold" pitchFamily="18" charset="0"/>
              </a:rPr>
              <a:t>, vücudun aşırı su kaybetmesini önler</a:t>
            </a:r>
            <a:r>
              <a:rPr lang="tr-TR" sz="4800" b="1" dirty="0" smtClean="0">
                <a:ln w="11430"/>
                <a:solidFill>
                  <a:srgbClr val="00B0F0"/>
                </a:solidFill>
                <a:effectLst>
                  <a:outerShdw blurRad="50800" dist="39000" dir="5460000" algn="tl">
                    <a:srgbClr val="000000">
                      <a:alpha val="38000"/>
                    </a:srgbClr>
                  </a:outerShdw>
                </a:effectLst>
                <a:latin typeface="Rockwell Extra Bold" pitchFamily="18" charset="0"/>
              </a:rPr>
              <a:t>,</a:t>
            </a:r>
            <a:endParaRPr lang="tr-TR" sz="4800" b="1" dirty="0">
              <a:ln w="11430"/>
              <a:solidFill>
                <a:srgbClr val="00B0F0"/>
              </a:solidFill>
              <a:effectLst>
                <a:outerShdw blurRad="50800" dist="39000" dir="5460000" algn="tl">
                  <a:srgbClr val="000000">
                    <a:alpha val="38000"/>
                  </a:srgbClr>
                </a:outerShdw>
              </a:effectLst>
              <a:latin typeface="Rockwell Extra Bold" pitchFamily="18" charset="0"/>
            </a:endParaRPr>
          </a:p>
          <a:p>
            <a:pPr algn="ctr"/>
            <a:r>
              <a:rPr lang="tr-TR" sz="4800" b="1" dirty="0" smtClean="0">
                <a:ln w="11430"/>
                <a:solidFill>
                  <a:srgbClr val="00B0F0"/>
                </a:solidFill>
                <a:effectLst>
                  <a:outerShdw blurRad="50800" dist="39000" dir="5460000" algn="tl">
                    <a:srgbClr val="000000">
                      <a:alpha val="38000"/>
                    </a:srgbClr>
                  </a:outerShdw>
                </a:effectLst>
                <a:latin typeface="Rockwell Extra Bold" pitchFamily="18" charset="0"/>
              </a:rPr>
              <a:t>kalmasına </a:t>
            </a:r>
            <a:r>
              <a:rPr lang="tr-TR" sz="4800" b="1" dirty="0">
                <a:ln w="11430"/>
                <a:solidFill>
                  <a:srgbClr val="00B0F0"/>
                </a:solidFill>
                <a:effectLst>
                  <a:outerShdw blurRad="50800" dist="39000" dir="5460000" algn="tl">
                    <a:srgbClr val="000000">
                      <a:alpha val="38000"/>
                    </a:srgbClr>
                  </a:outerShdw>
                </a:effectLst>
                <a:latin typeface="Rockwell Extra Bold" pitchFamily="18" charset="0"/>
              </a:rPr>
              <a:t>yardımcı olur.</a:t>
            </a:r>
          </a:p>
        </p:txBody>
      </p:sp>
    </p:spTree>
    <p:extLst>
      <p:ext uri="{BB962C8B-B14F-4D97-AF65-F5344CB8AC3E}">
        <p14:creationId xmlns:p14="http://schemas.microsoft.com/office/powerpoint/2010/main" xmlns="" val="4223945033"/>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4">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4">
                                            <p:txEl>
                                              <p:pRg st="2" end="2"/>
                                            </p:txEl>
                                          </p:spTgt>
                                        </p:tgtEl>
                                        <p:attrNameLst>
                                          <p:attrName>ppt_w</p:attrName>
                                        </p:attrNameLst>
                                      </p:cBhvr>
                                    </p:anim>
                                    <p:anim by="(#ppt_w*0.50)" calcmode="lin" valueType="num">
                                      <p:cBhvr>
                                        <p:cTn id="29" dur="500" decel="50000" autoRev="1" fill="hold">
                                          <p:stCondLst>
                                            <p:cond delay="0"/>
                                          </p:stCondLst>
                                        </p:cTn>
                                        <p:tgtEl>
                                          <p:spTgt spid="4">
                                            <p:txEl>
                                              <p:pRg st="2" end="2"/>
                                            </p:txEl>
                                          </p:spTgt>
                                        </p:tgtEl>
                                        <p:attrNameLst>
                                          <p:attrName>ppt_x</p:attrName>
                                        </p:attrNameLst>
                                      </p:cBhvr>
                                    </p:anim>
                                    <p:anim from="(-#ppt_h/2)" to="(#ppt_y)" calcmode="lin" valueType="num">
                                      <p:cBhvr>
                                        <p:cTn id="30" dur="1000" fill="hold">
                                          <p:stCondLst>
                                            <p:cond delay="0"/>
                                          </p:stCondLst>
                                        </p:cTn>
                                        <p:tgtEl>
                                          <p:spTgt spid="4">
                                            <p:txEl>
                                              <p:pRg st="2" end="2"/>
                                            </p:txEl>
                                          </p:spTgt>
                                        </p:tgtEl>
                                        <p:attrNameLst>
                                          <p:attrName>ppt_y</p:attrName>
                                        </p:attrNameLst>
                                      </p:cBhvr>
                                    </p:anim>
                                    <p:animRot by="21600000">
                                      <p:cBhvr>
                                        <p:cTn id="31" dur="1000" fill="hold">
                                          <p:stCondLst>
                                            <p:cond delay="0"/>
                                          </p:stCondLst>
                                        </p:cTn>
                                        <p:tgtEl>
                                          <p:spTgt spid="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insan deri resim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4800" b="1" dirty="0" smtClean="0">
                <a:ln w="11430"/>
                <a:solidFill>
                  <a:srgbClr val="FFC000"/>
                </a:solidFill>
                <a:effectLst>
                  <a:outerShdw blurRad="50800" dist="39000" dir="5460000" algn="tl">
                    <a:srgbClr val="000000">
                      <a:alpha val="38000"/>
                    </a:srgbClr>
                  </a:outerShdw>
                </a:effectLst>
                <a:latin typeface="Rockwell Extra Bold" pitchFamily="18" charset="0"/>
              </a:rPr>
              <a:t>Derimiz</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 ter bezleri yardımıyla boşaltıma yardımcı olur</a:t>
            </a:r>
            <a:r>
              <a:rPr lang="tr-TR" sz="4800" b="1" dirty="0" smtClean="0">
                <a:ln w="11430"/>
                <a:solidFill>
                  <a:srgbClr val="FFC000"/>
                </a:solidFill>
                <a:effectLst>
                  <a:outerShdw blurRad="50800" dist="39000" dir="5460000" algn="tl">
                    <a:srgbClr val="000000">
                      <a:alpha val="38000"/>
                    </a:srgbClr>
                  </a:outerShdw>
                </a:effectLst>
                <a:latin typeface="Rockwell Extra Bold" pitchFamily="18" charset="0"/>
              </a:rPr>
              <a:t>,</a:t>
            </a:r>
            <a:endParaRPr lang="tr-TR" sz="4800" b="1" dirty="0">
              <a:ln w="11430"/>
              <a:solidFill>
                <a:srgbClr val="FFC000"/>
              </a:solidFill>
              <a:effectLst>
                <a:outerShdw blurRad="50800" dist="39000" dir="5460000" algn="tl">
                  <a:srgbClr val="000000">
                    <a:alpha val="38000"/>
                  </a:srgbClr>
                </a:outerShdw>
              </a:effectLst>
              <a:latin typeface="Rockwell Extra Bold" pitchFamily="18" charset="0"/>
            </a:endParaRPr>
          </a:p>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800" b="1" dirty="0" smtClean="0">
                <a:ln w="11430"/>
                <a:solidFill>
                  <a:srgbClr val="00B0F0"/>
                </a:solidFill>
                <a:effectLst>
                  <a:outerShdw blurRad="50800" dist="39000" dir="5460000" algn="tl">
                    <a:srgbClr val="000000">
                      <a:alpha val="38000"/>
                    </a:srgbClr>
                  </a:outerShdw>
                </a:effectLst>
                <a:latin typeface="Rockwell Extra Bold" pitchFamily="18" charset="0"/>
              </a:rPr>
              <a:t>Yağ </a:t>
            </a:r>
            <a:r>
              <a:rPr lang="tr-TR" sz="4800" b="1" dirty="0">
                <a:ln w="11430"/>
                <a:solidFill>
                  <a:srgbClr val="00B0F0"/>
                </a:solidFill>
                <a:effectLst>
                  <a:outerShdw blurRad="50800" dist="39000" dir="5460000" algn="tl">
                    <a:srgbClr val="000000">
                      <a:alpha val="38000"/>
                    </a:srgbClr>
                  </a:outerShdw>
                </a:effectLst>
                <a:latin typeface="Rockwell Extra Bold" pitchFamily="18" charset="0"/>
              </a:rPr>
              <a:t>bezleri, ter bezleri ve kan damarları aracılığıyla vücut sıcaklığının sabit kalmasına yardımcı olur.</a:t>
            </a:r>
          </a:p>
        </p:txBody>
      </p:sp>
    </p:spTree>
    <p:extLst>
      <p:ext uri="{BB962C8B-B14F-4D97-AF65-F5344CB8AC3E}">
        <p14:creationId xmlns:p14="http://schemas.microsoft.com/office/powerpoint/2010/main" xmlns="" val="3190409859"/>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http://www.bilgiustam.com/resimler/2011/10/672-finger-300x22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2383"/>
            <a:ext cx="8928992" cy="86177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0000"/>
                </a:solidFill>
                <a:effectLst>
                  <a:outerShdw blurRad="50800" dist="39000" dir="5460000" algn="tl">
                    <a:srgbClr val="000000">
                      <a:alpha val="38000"/>
                    </a:srgbClr>
                  </a:outerShdw>
                </a:effectLst>
                <a:latin typeface="Rockwell Extra Bold" pitchFamily="18" charset="0"/>
              </a:rPr>
              <a:t>DERİ </a:t>
            </a:r>
            <a:r>
              <a:rPr lang="tr-TR" sz="5000" b="1" dirty="0">
                <a:ln w="11430"/>
                <a:solidFill>
                  <a:srgbClr val="FF0000"/>
                </a:solidFill>
                <a:effectLst>
                  <a:outerShdw blurRad="50800" dist="39000" dir="5460000" algn="tl">
                    <a:srgbClr val="000000">
                      <a:alpha val="38000"/>
                    </a:srgbClr>
                  </a:outerShdw>
                </a:effectLst>
                <a:latin typeface="Rockwell Extra Bold" pitchFamily="18" charset="0"/>
              </a:rPr>
              <a:t>SAĞLIĞIMIZ</a:t>
            </a:r>
          </a:p>
        </p:txBody>
      </p:sp>
      <p:sp>
        <p:nvSpPr>
          <p:cNvPr id="5" name="Dikdörtgen 4"/>
          <p:cNvSpPr/>
          <p:nvPr/>
        </p:nvSpPr>
        <p:spPr>
          <a:xfrm>
            <a:off x="121770" y="974157"/>
            <a:ext cx="8928992" cy="240065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Vücudumuzu temiz tutup sık sık banyo yapmalıyız.</a:t>
            </a:r>
          </a:p>
        </p:txBody>
      </p:sp>
    </p:spTree>
    <p:extLst>
      <p:ext uri="{BB962C8B-B14F-4D97-AF65-F5344CB8AC3E}">
        <p14:creationId xmlns:p14="http://schemas.microsoft.com/office/powerpoint/2010/main" xmlns="" val="3660012711"/>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107504" y="112383"/>
            <a:ext cx="8928992" cy="240065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Derilerimizi ezilme, kesilme ve yanıklara karşı korumalıyız.</a:t>
            </a:r>
          </a:p>
        </p:txBody>
      </p:sp>
    </p:spTree>
    <p:extLst>
      <p:ext uri="{BB962C8B-B14F-4D97-AF65-F5344CB8AC3E}">
        <p14:creationId xmlns:p14="http://schemas.microsoft.com/office/powerpoint/2010/main" xmlns="" val="266905899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107504" y="112383"/>
            <a:ext cx="8928992" cy="393954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Bol bol su içmeliyiz. güneşli ortamlarda korunmalı şapka takmalı güneş kremi kullanmalıyız.</a:t>
            </a:r>
          </a:p>
        </p:txBody>
      </p:sp>
    </p:spTree>
    <p:extLst>
      <p:ext uri="{BB962C8B-B14F-4D97-AF65-F5344CB8AC3E}">
        <p14:creationId xmlns:p14="http://schemas.microsoft.com/office/powerpoint/2010/main" xmlns="" val="1400917016"/>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0"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DUYU ORGANLAR-GÖREVLERİ SUNUSU</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1442253664"/>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descr="HAREKETLİ DUYU ORGANLARI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7630296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88640"/>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00B0F0"/>
                </a:solidFill>
                <a:effectLst>
                  <a:outerShdw blurRad="50800" dist="39000" dir="5460000" algn="tl">
                    <a:srgbClr val="000000">
                      <a:alpha val="38000"/>
                    </a:srgbClr>
                  </a:outerShdw>
                </a:effectLst>
                <a:latin typeface="Rockwell Extra Bold" pitchFamily="18" charset="0"/>
              </a:rPr>
              <a:t>Duyu organları hangileridir?</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pic>
        <p:nvPicPr>
          <p:cNvPr id="5" name="Picture 2" descr="http://www.wonder-tree.com/Eyewrksm.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1844824"/>
            <a:ext cx="2736304" cy="1941497"/>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6" descr="http://st.depositphotos.com/1024768/2955/v/950/depositphotos_29551385-Ear-clip-art-cartoon-illustration.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7944" y="1993101"/>
            <a:ext cx="2520280" cy="193995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http://3.bp.blogspot.com/-N77v1yME92w/U1wa9W8dFBI/AAAAAAAACxI/dX0-Ma6AapI/s1600/tikali+burun.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1623" y="3566282"/>
            <a:ext cx="2854361" cy="238299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http://2.bp.blogspot.com/-FwPz1G1OOxk/TwIwnKPSQUI/AAAAAAAABl4/QKtdahARGAw/s1600/dil-19.gif"/>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804248" y="1993101"/>
            <a:ext cx="2134402" cy="226565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ttp://www.playcast.ru/uploads/2015/06/11/13935484.gif"/>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151585" y="4149080"/>
            <a:ext cx="2352997" cy="22624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5224053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8"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descr="hareketli göz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285487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areketli göz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4509120"/>
            <a:ext cx="2555776" cy="2335847"/>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hareketli göz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88224" y="4509119"/>
            <a:ext cx="2555776" cy="2335847"/>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47869" y="2978561"/>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00B0F0"/>
                </a:solidFill>
                <a:effectLst>
                  <a:outerShdw blurRad="50800" dist="39000" dir="5460000" algn="tl">
                    <a:srgbClr val="000000">
                      <a:alpha val="38000"/>
                    </a:srgbClr>
                  </a:outerShdw>
                </a:effectLst>
                <a:latin typeface="Rockwell Extra Bold" pitchFamily="18" charset="0"/>
              </a:rPr>
              <a:t>Gözün görevleri nelerdir?</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3169494757"/>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circle(in)">
                                      <p:cBhvr>
                                        <p:cTn id="12" dur="20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6" presetClass="entr" presetSubtype="0" fill="hold" nodeType="clickEffect">
                                  <p:stCondLst>
                                    <p:cond delay="0"/>
                                  </p:stCondLst>
                                  <p:iterate type="lt">
                                    <p:tmPct val="10000"/>
                                  </p:iterate>
                                  <p:childTnLst>
                                    <p:set>
                                      <p:cBhvr>
                                        <p:cTn id="21" dur="1" fill="hold">
                                          <p:stCondLst>
                                            <p:cond delay="0"/>
                                          </p:stCondLst>
                                        </p:cTn>
                                        <p:tgtEl>
                                          <p:spTgt spid="7">
                                            <p:txEl>
                                              <p:pRg st="0" end="0"/>
                                            </p:txEl>
                                          </p:spTgt>
                                        </p:tgtEl>
                                        <p:attrNameLst>
                                          <p:attrName>style.visibility</p:attrName>
                                        </p:attrNameLst>
                                      </p:cBhvr>
                                      <p:to>
                                        <p:strVal val="visible"/>
                                      </p:to>
                                    </p:set>
                                    <p:anim by="(-#ppt_w*2)" calcmode="lin" valueType="num">
                                      <p:cBhvr rctx="PPT">
                                        <p:cTn id="22" dur="500" autoRev="1" fill="hold">
                                          <p:stCondLst>
                                            <p:cond delay="0"/>
                                          </p:stCondLst>
                                        </p:cTn>
                                        <p:tgtEl>
                                          <p:spTgt spid="7">
                                            <p:txEl>
                                              <p:pRg st="0" end="0"/>
                                            </p:txEl>
                                          </p:spTgt>
                                        </p:tgtEl>
                                        <p:attrNameLst>
                                          <p:attrName>ppt_w</p:attrName>
                                        </p:attrNameLst>
                                      </p:cBhvr>
                                    </p:anim>
                                    <p:anim by="(#ppt_w*0.50)" calcmode="lin" valueType="num">
                                      <p:cBhvr>
                                        <p:cTn id="23" dur="500" decel="50000" autoRev="1" fill="hold">
                                          <p:stCondLst>
                                            <p:cond delay="0"/>
                                          </p:stCondLst>
                                        </p:cTn>
                                        <p:tgtEl>
                                          <p:spTgt spid="7">
                                            <p:txEl>
                                              <p:pRg st="0" end="0"/>
                                            </p:txEl>
                                          </p:spTgt>
                                        </p:tgtEl>
                                        <p:attrNameLst>
                                          <p:attrName>ppt_x</p:attrName>
                                        </p:attrNameLst>
                                      </p:cBhvr>
                                    </p:anim>
                                    <p:anim from="(-#ppt_h/2)" to="(#ppt_y)" calcmode="lin" valueType="num">
                                      <p:cBhvr>
                                        <p:cTn id="24" dur="1000" fill="hold">
                                          <p:stCondLst>
                                            <p:cond delay="0"/>
                                          </p:stCondLst>
                                        </p:cTn>
                                        <p:tgtEl>
                                          <p:spTgt spid="7">
                                            <p:txEl>
                                              <p:pRg st="0" end="0"/>
                                            </p:txEl>
                                          </p:spTgt>
                                        </p:tgtEl>
                                        <p:attrNameLst>
                                          <p:attrName>ppt_y</p:attrName>
                                        </p:attrNameLst>
                                      </p:cBhvr>
                                    </p:anim>
                                    <p:animRot by="21600000">
                                      <p:cBhvr>
                                        <p:cTn id="25"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hareketli göz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0" y="188640"/>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Rockwell Extra Bold" pitchFamily="18" charset="0"/>
              </a:rPr>
              <a:t>Göz sağlığımızı nasıl korumalıyız?</a:t>
            </a:r>
            <a:endParaRPr lang="tr-TR" sz="5400" b="1" cap="none" spc="0" dirty="0">
              <a:ln w="11430"/>
              <a:solidFill>
                <a:srgbClr val="C00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p14="http://schemas.microsoft.com/office/powerpoint/2010/main" xmlns="" val="194941994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www.wonder-tree.com/Eyewrksm.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7624" y="44624"/>
            <a:ext cx="6696744" cy="2810062"/>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71500" y="1977523"/>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smtClean="0">
                <a:ln w="11430"/>
                <a:solidFill>
                  <a:srgbClr val="FFC000"/>
                </a:solidFill>
                <a:effectLst>
                  <a:outerShdw blurRad="50800" dist="39000" dir="5460000" algn="tl">
                    <a:srgbClr val="000000">
                      <a:alpha val="38000"/>
                    </a:srgbClr>
                  </a:outerShdw>
                </a:effectLst>
                <a:latin typeface="Rockwell Extra Bold" pitchFamily="18" charset="0"/>
              </a:rPr>
              <a:t>Her </a:t>
            </a:r>
            <a:r>
              <a:rPr lang="tr-TR" sz="5000" b="1" dirty="0">
                <a:ln w="11430"/>
                <a:solidFill>
                  <a:srgbClr val="FFC000"/>
                </a:solidFill>
                <a:effectLst>
                  <a:outerShdw blurRad="50800" dist="39000" dir="5460000" algn="tl">
                    <a:srgbClr val="000000">
                      <a:alpha val="38000"/>
                    </a:srgbClr>
                  </a:outerShdw>
                </a:effectLst>
                <a:latin typeface="Rockwell Extra Bold" pitchFamily="18" charset="0"/>
              </a:rPr>
              <a:t>sabah yüzümüzü yıkamalıyız.</a:t>
            </a:r>
          </a:p>
        </p:txBody>
      </p:sp>
      <p:sp>
        <p:nvSpPr>
          <p:cNvPr id="6" name="Dikdörtgen 5"/>
          <p:cNvSpPr/>
          <p:nvPr/>
        </p:nvSpPr>
        <p:spPr>
          <a:xfrm>
            <a:off x="71500" y="3801005"/>
            <a:ext cx="8928992" cy="163121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smtClean="0">
                <a:ln w="11430"/>
                <a:solidFill>
                  <a:srgbClr val="C00000"/>
                </a:solidFill>
                <a:effectLst>
                  <a:outerShdw blurRad="50800" dist="39000" dir="5460000" algn="tl">
                    <a:srgbClr val="000000">
                      <a:alpha val="38000"/>
                    </a:srgbClr>
                  </a:outerShdw>
                </a:effectLst>
                <a:latin typeface="Rockwell Extra Bold" pitchFamily="18" charset="0"/>
              </a:rPr>
              <a:t>*</a:t>
            </a: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Tozlu ortamlarda</a:t>
            </a:r>
          </a:p>
          <a:p>
            <a:pPr algn="ctr"/>
            <a:r>
              <a:rPr lang="tr-TR" sz="5000" b="1" dirty="0">
                <a:ln w="11430"/>
                <a:solidFill>
                  <a:srgbClr val="00B0F0"/>
                </a:solidFill>
                <a:effectLst>
                  <a:outerShdw blurRad="50800" dist="39000" dir="5460000" algn="tl">
                    <a:srgbClr val="000000">
                      <a:alpha val="38000"/>
                    </a:srgbClr>
                  </a:outerShdw>
                </a:effectLst>
                <a:latin typeface="Rockwell Extra Bold" pitchFamily="18" charset="0"/>
              </a:rPr>
              <a:t>bulunmamalıyız.</a:t>
            </a:r>
          </a:p>
        </p:txBody>
      </p:sp>
    </p:spTree>
    <p:extLst>
      <p:ext uri="{BB962C8B-B14F-4D97-AF65-F5344CB8AC3E}">
        <p14:creationId xmlns:p14="http://schemas.microsoft.com/office/powerpoint/2010/main" xmlns="" val="3076436105"/>
      </p:ext>
    </p:extLst>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1" end="1"/>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1" end="1"/>
                                            </p:txEl>
                                          </p:spTgt>
                                        </p:tgtEl>
                                        <p:attrNameLst>
                                          <p:attrName>ppt_w</p:attrName>
                                        </p:attrNameLst>
                                      </p:cBhvr>
                                    </p:anim>
                                    <p:anim by="(#ppt_w*0.50)" calcmode="lin" valueType="num">
                                      <p:cBhvr>
                                        <p:cTn id="29" dur="500" decel="50000" autoRev="1" fill="hold">
                                          <p:stCondLst>
                                            <p:cond delay="0"/>
                                          </p:stCondLst>
                                        </p:cTn>
                                        <p:tgtEl>
                                          <p:spTgt spid="6">
                                            <p:txEl>
                                              <p:pRg st="1" end="1"/>
                                            </p:txEl>
                                          </p:spTgt>
                                        </p:tgtEl>
                                        <p:attrNameLst>
                                          <p:attrName>ppt_x</p:attrName>
                                        </p:attrNameLst>
                                      </p:cBhvr>
                                    </p:anim>
                                    <p:anim from="(-#ppt_h/2)" to="(#ppt_y)" calcmode="lin" valueType="num">
                                      <p:cBhvr>
                                        <p:cTn id="30" dur="1000" fill="hold">
                                          <p:stCondLst>
                                            <p:cond delay="0"/>
                                          </p:stCondLst>
                                        </p:cTn>
                                        <p:tgtEl>
                                          <p:spTgt spid="6">
                                            <p:txEl>
                                              <p:pRg st="1" end="1"/>
                                            </p:txEl>
                                          </p:spTgt>
                                        </p:tgtEl>
                                        <p:attrNameLst>
                                          <p:attrName>ppt_y</p:attrName>
                                        </p:attrNameLst>
                                      </p:cBhvr>
                                    </p:anim>
                                    <p:animRot by="21600000">
                                      <p:cBhvr>
                                        <p:cTn id="31" dur="1000" fill="hold">
                                          <p:stCondLst>
                                            <p:cond delay="0"/>
                                          </p:stCondLst>
                                        </p:cTn>
                                        <p:tgtEl>
                                          <p:spTgt spid="6">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632</Words>
  <Application>Microsoft Office PowerPoint</Application>
  <PresentationFormat>Ekran Gösterisi (4:3)</PresentationFormat>
  <Paragraphs>71</Paragraphs>
  <Slides>48</Slides>
  <Notes>1</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Mustafa</cp:lastModifiedBy>
  <cp:revision>21</cp:revision>
  <dcterms:created xsi:type="dcterms:W3CDTF">2016-09-19T10:44:02Z</dcterms:created>
  <dcterms:modified xsi:type="dcterms:W3CDTF">2016-09-20T06:56:55Z</dcterms:modified>
</cp:coreProperties>
</file>