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73" r:id="rId3"/>
    <p:sldId id="274" r:id="rId4"/>
    <p:sldId id="275" r:id="rId5"/>
    <p:sldId id="276" r:id="rId6"/>
    <p:sldId id="279" r:id="rId7"/>
    <p:sldId id="277" r:id="rId8"/>
    <p:sldId id="278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6" r:id="rId23"/>
    <p:sldId id="297" r:id="rId24"/>
    <p:sldId id="293" r:id="rId25"/>
    <p:sldId id="295" r:id="rId26"/>
    <p:sldId id="294" r:id="rId27"/>
    <p:sldId id="272" r:id="rId28"/>
    <p:sldId id="298" r:id="rId29"/>
    <p:sldId id="299" r:id="rId30"/>
    <p:sldId id="300" r:id="rId31"/>
    <p:sldId id="301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04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C5F27-8CB9-4727-8BF7-68780F87C909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2A103C-168A-4E52-98C1-8587080408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5342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A103C-168A-4E52-98C1-858708040871}" type="slidenum">
              <a:rPr lang="tr-TR" smtClean="0"/>
              <a:pPr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4063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19.09.2016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uyu organları hareketli gifle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652"/>
            <a:ext cx="9144000" cy="7286652"/>
          </a:xfrm>
          <a:prstGeom prst="rect">
            <a:avLst/>
          </a:prstGeom>
          <a:noFill/>
        </p:spPr>
      </p:pic>
      <p:sp>
        <p:nvSpPr>
          <p:cNvPr id="2" name="1 Dikdörtgen"/>
          <p:cNvSpPr/>
          <p:nvPr/>
        </p:nvSpPr>
        <p:spPr>
          <a:xfrm>
            <a:off x="642910" y="5934670"/>
            <a:ext cx="75724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5400" b="1" i="1" dirty="0" smtClean="0">
                <a:latin typeface="Cambria" pitchFamily="18" charset="0"/>
              </a:rPr>
              <a:t>DUYU ORGANLARIMIZ</a:t>
            </a:r>
            <a:endParaRPr lang="tr-TR" sz="5400" b="1" i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kulağın yapısı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fenokulu.net/kulakdetayli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9429784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KULAK SAĞLIĞINI KORUMAK İÇİN;</a:t>
            </a:r>
            <a:endParaRPr kumimoji="0" lang="tr-TR" sz="36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Kulaklarımızı temiz tutmalıyız.</a:t>
            </a:r>
            <a:endParaRPr kumimoji="0" lang="tr-TR" sz="3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Kulaklarımızı dış darbelere karşı korumalıyız.</a:t>
            </a:r>
            <a:endParaRPr kumimoji="0" lang="tr-TR" sz="3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Sert cisimlerle kulağımızı karıştırmamalıyız</a:t>
            </a:r>
            <a:endParaRPr kumimoji="0" lang="tr-TR" sz="3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Soğuklara karşı kulağımızı korumalıyız.</a:t>
            </a:r>
            <a:endParaRPr kumimoji="0" lang="tr-TR" sz="3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Yüksek sesli ortamlardan uzak durmalıyız.</a:t>
            </a:r>
            <a:endParaRPr kumimoji="0" lang="tr-TR" sz="3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3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Arkadaşlarımızın kulaklarına yüksek sesle bağırmamalıyız.</a:t>
            </a:r>
            <a:endParaRPr kumimoji="0" lang="tr-TR" sz="3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26627" name="Picture 3" descr="hareketli 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7819" y="1571612"/>
            <a:ext cx="3536181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kulak sağlığı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571876"/>
            <a:ext cx="5286412" cy="2857500"/>
          </a:xfrm>
          <a:prstGeom prst="rect">
            <a:avLst/>
          </a:prstGeom>
          <a:noFill/>
        </p:spPr>
      </p:pic>
      <p:pic>
        <p:nvPicPr>
          <p:cNvPr id="27654" name="Picture 6" descr="kulak sağlığı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429000"/>
            <a:ext cx="2762250" cy="2838450"/>
          </a:xfrm>
          <a:prstGeom prst="rect">
            <a:avLst/>
          </a:prstGeom>
          <a:noFill/>
        </p:spPr>
      </p:pic>
      <p:pic>
        <p:nvPicPr>
          <p:cNvPr id="27658" name="Picture 10" descr="kulak sağlığı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85728"/>
            <a:ext cx="2762250" cy="2838450"/>
          </a:xfrm>
          <a:prstGeom prst="rect">
            <a:avLst/>
          </a:prstGeom>
          <a:noFill/>
        </p:spPr>
      </p:pic>
      <p:pic>
        <p:nvPicPr>
          <p:cNvPr id="27660" name="Picture 12" descr="kulak sağlığı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85728"/>
            <a:ext cx="2762250" cy="2928958"/>
          </a:xfrm>
          <a:prstGeom prst="rect">
            <a:avLst/>
          </a:prstGeom>
          <a:noFill/>
        </p:spPr>
      </p:pic>
      <p:pic>
        <p:nvPicPr>
          <p:cNvPr id="27662" name="Picture 14" descr="kulak sağlığı ile ilgili g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357166"/>
            <a:ext cx="2857520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85728"/>
            <a:ext cx="84504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sz="4000" b="1" i="1" dirty="0" smtClean="0">
                <a:solidFill>
                  <a:srgbClr val="FF0000"/>
                </a:solidFill>
                <a:latin typeface="Cambria" pitchFamily="18" charset="0"/>
              </a:rPr>
              <a:t>BURUN (KOKU ALMA DUYU ORGANI)</a:t>
            </a:r>
            <a:endParaRPr lang="tr-TR" sz="4000" b="1" i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928670"/>
            <a:ext cx="93583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</a:t>
            </a:r>
            <a:r>
              <a:rPr lang="tr-TR" sz="4000" i="1" dirty="0" smtClean="0">
                <a:latin typeface="Cambria" pitchFamily="18" charset="0"/>
                <a:sym typeface="Wingdings"/>
              </a:rPr>
              <a:t> </a:t>
            </a:r>
            <a:r>
              <a:rPr lang="tr-TR" sz="4000" i="1" dirty="0" smtClean="0">
                <a:solidFill>
                  <a:srgbClr val="FF0000"/>
                </a:solidFill>
                <a:latin typeface="Cambria" pitchFamily="18" charset="0"/>
              </a:rPr>
              <a:t>Koku alma </a:t>
            </a:r>
            <a:r>
              <a:rPr lang="tr-TR" sz="4000" i="1" dirty="0" smtClean="0">
                <a:latin typeface="Cambria" pitchFamily="18" charset="0"/>
              </a:rPr>
              <a:t>organımızdır. 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</a:t>
            </a:r>
            <a:r>
              <a:rPr lang="tr-TR" sz="4000" i="1" dirty="0" smtClean="0">
                <a:latin typeface="Cambria" pitchFamily="18" charset="0"/>
              </a:rPr>
              <a:t>Etrafımızdaki kokuları burnumuzla hissederiz. 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 </a:t>
            </a:r>
            <a:r>
              <a:rPr lang="tr-TR" sz="4000" i="1" dirty="0" smtClean="0">
                <a:latin typeface="Cambria" pitchFamily="18" charset="0"/>
              </a:rPr>
              <a:t>Ayrıca </a:t>
            </a:r>
            <a:r>
              <a:rPr lang="tr-TR" sz="4000" i="1" dirty="0" smtClean="0">
                <a:solidFill>
                  <a:srgbClr val="FF0000"/>
                </a:solidFill>
                <a:latin typeface="Cambria" pitchFamily="18" charset="0"/>
              </a:rPr>
              <a:t>nefes alıp vermede </a:t>
            </a:r>
            <a:r>
              <a:rPr lang="tr-TR" sz="4000" i="1" dirty="0" smtClean="0">
                <a:latin typeface="Cambria" pitchFamily="18" charset="0"/>
              </a:rPr>
              <a:t>görevlidir.</a:t>
            </a:r>
            <a:endParaRPr lang="tr-TR" sz="4000" dirty="0">
              <a:latin typeface="Cambria" pitchFamily="18" charset="0"/>
            </a:endParaRPr>
          </a:p>
        </p:txBody>
      </p:sp>
      <p:pic>
        <p:nvPicPr>
          <p:cNvPr id="28674" name="Picture 2" descr="burun gifler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714752"/>
            <a:ext cx="2247900" cy="2857520"/>
          </a:xfrm>
          <a:prstGeom prst="rect">
            <a:avLst/>
          </a:prstGeom>
          <a:noFill/>
        </p:spPr>
      </p:pic>
      <p:pic>
        <p:nvPicPr>
          <p:cNvPr id="28676" name="Picture 4" descr="burun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571876"/>
            <a:ext cx="4153405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burun gifler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57166"/>
            <a:ext cx="2571768" cy="2714644"/>
          </a:xfrm>
          <a:prstGeom prst="rect">
            <a:avLst/>
          </a:prstGeom>
          <a:noFill/>
        </p:spPr>
      </p:pic>
      <p:pic>
        <p:nvPicPr>
          <p:cNvPr id="29700" name="Picture 4" descr="burun gifleri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2690822" cy="2690822"/>
          </a:xfrm>
          <a:prstGeom prst="rect">
            <a:avLst/>
          </a:prstGeom>
          <a:noFill/>
        </p:spPr>
      </p:pic>
      <p:pic>
        <p:nvPicPr>
          <p:cNvPr id="29702" name="Picture 6" descr="burun gifler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57166"/>
            <a:ext cx="2786082" cy="2786082"/>
          </a:xfrm>
          <a:prstGeom prst="rect">
            <a:avLst/>
          </a:prstGeom>
          <a:noFill/>
        </p:spPr>
      </p:pic>
      <p:pic>
        <p:nvPicPr>
          <p:cNvPr id="29704" name="Picture 8" descr="burun gifleri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286124"/>
            <a:ext cx="2714644" cy="2952751"/>
          </a:xfrm>
          <a:prstGeom prst="rect">
            <a:avLst/>
          </a:prstGeom>
          <a:noFill/>
        </p:spPr>
      </p:pic>
      <p:pic>
        <p:nvPicPr>
          <p:cNvPr id="29706" name="Picture 10" descr="hareketli yemek  gifleri ile ilgili görsel sonucu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3429000"/>
            <a:ext cx="2882805" cy="2714644"/>
          </a:xfrm>
          <a:prstGeom prst="rect">
            <a:avLst/>
          </a:prstGeom>
          <a:noFill/>
        </p:spPr>
      </p:pic>
      <p:pic>
        <p:nvPicPr>
          <p:cNvPr id="29708" name="Picture 12" descr="kötü koku   gifleri ile ilgili görsel sonuc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3500438"/>
            <a:ext cx="2500330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burnun yapısı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6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fenokulu.net/burunresi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482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BURUN SAĞLIĞINI KORUMAK İÇİN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Burun temizliğine dikkat etmeliyiz.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Burun temizliğini bol su ile yapmalıyız.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Tozlu ortamlarda oynamamalıyız.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Burun kıllarını koparmamalıyız.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Ne olduğunu bilmediğimiz maddeleri koklamamalıyız.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Burun kanamalarında burnumuzu sıkmalı üzerine buz koymalıyız.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Burnumuzu karıştırmamalıyız.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Calibri" pitchFamily="34" charset="0"/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285852" y="285728"/>
            <a:ext cx="71309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000" b="1" i="1" dirty="0" smtClean="0">
                <a:solidFill>
                  <a:srgbClr val="FF0000"/>
                </a:solidFill>
                <a:latin typeface="Cambria" pitchFamily="18" charset="0"/>
              </a:rPr>
              <a:t>DİL (TAT ALMA DUYU ORGANI)</a:t>
            </a:r>
            <a:endParaRPr lang="tr-TR" sz="4000" i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4282" y="857232"/>
            <a:ext cx="892971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</a:t>
            </a:r>
            <a:r>
              <a:rPr lang="tr-TR" sz="4000" i="1" dirty="0" smtClean="0">
                <a:latin typeface="Cambria" pitchFamily="18" charset="0"/>
              </a:rPr>
              <a:t>Yiyeceklerin tadını almamızı sağlar. 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 </a:t>
            </a:r>
            <a:r>
              <a:rPr lang="tr-TR" sz="4000" i="1" dirty="0" smtClean="0">
                <a:latin typeface="Cambria" pitchFamily="18" charset="0"/>
              </a:rPr>
              <a:t>Dil sayesinde acıyı, şekeri, tatlıyı, ekşiyi tuzlu maddeleri algılayabiliriz. 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 </a:t>
            </a:r>
            <a:r>
              <a:rPr lang="tr-TR" sz="4000" i="1" dirty="0" smtClean="0">
                <a:latin typeface="Cambria" pitchFamily="18" charset="0"/>
              </a:rPr>
              <a:t>Dil Yutkunma, çiğneme ve içmeye yardım eder. 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 </a:t>
            </a:r>
            <a:r>
              <a:rPr lang="tr-TR" sz="4000" i="1" dirty="0" smtClean="0">
                <a:latin typeface="Cambria" pitchFamily="18" charset="0"/>
              </a:rPr>
              <a:t>Aynı zamanda konuşmamızda da önemli rol oynar.</a:t>
            </a:r>
            <a:endParaRPr lang="tr-TR" sz="4000" dirty="0">
              <a:latin typeface="Cambria" pitchFamily="18" charset="0"/>
            </a:endParaRPr>
          </a:p>
        </p:txBody>
      </p:sp>
      <p:pic>
        <p:nvPicPr>
          <p:cNvPr id="4" name="Picture 10" descr="dil-hareketli-resim-001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4429132"/>
            <a:ext cx="2952750" cy="2257426"/>
          </a:xfrm>
          <a:prstGeom prst="rect">
            <a:avLst/>
          </a:prstGeom>
          <a:noFill/>
        </p:spPr>
      </p:pic>
      <p:pic>
        <p:nvPicPr>
          <p:cNvPr id="34818" name="Picture 2" descr="hareketli dil gifleri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5214950"/>
            <a:ext cx="2000264" cy="1500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14290"/>
            <a:ext cx="892971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i="1" dirty="0" smtClean="0">
                <a:latin typeface="Cambria" pitchFamily="18" charset="0"/>
              </a:rPr>
              <a:t>Çevreden gelen uyarıları (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ışık, ses, koku, tat, sıcaklık, soğukluk, dokunma</a:t>
            </a:r>
            <a:r>
              <a:rPr lang="tr-TR" sz="4000" i="1" dirty="0" smtClean="0">
                <a:latin typeface="Cambria" pitchFamily="18" charset="0"/>
              </a:rPr>
              <a:t>) algılayan organlara 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duyu organı </a:t>
            </a:r>
            <a:r>
              <a:rPr lang="tr-TR" sz="4000" i="1" dirty="0" smtClean="0">
                <a:latin typeface="Cambria" pitchFamily="18" charset="0"/>
              </a:rPr>
              <a:t>denir. İnsanlarda </a:t>
            </a:r>
          </a:p>
          <a:p>
            <a:r>
              <a:rPr lang="tr-TR" sz="4000" b="1" i="1" dirty="0" smtClean="0">
                <a:latin typeface="Cambria" pitchFamily="18" charset="0"/>
                <a:sym typeface="Wingdings"/>
              </a:rPr>
              <a:t> 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göz</a:t>
            </a:r>
            <a:r>
              <a:rPr lang="tr-TR" sz="4000" b="1" i="1" dirty="0" smtClean="0">
                <a:latin typeface="Cambria" pitchFamily="18" charset="0"/>
              </a:rPr>
              <a:t> </a:t>
            </a:r>
            <a:r>
              <a:rPr lang="tr-TR" sz="4000" i="1" dirty="0" smtClean="0">
                <a:latin typeface="Cambria" pitchFamily="18" charset="0"/>
              </a:rPr>
              <a:t>(görme duyu organı), </a:t>
            </a:r>
          </a:p>
          <a:p>
            <a:r>
              <a:rPr lang="tr-TR" sz="4000" b="1" i="1" dirty="0" smtClean="0">
                <a:latin typeface="Cambria" pitchFamily="18" charset="0"/>
                <a:sym typeface="Wingdings"/>
              </a:rPr>
              <a:t> 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kulak</a:t>
            </a:r>
            <a:r>
              <a:rPr lang="tr-TR" sz="4000" i="1" dirty="0" smtClean="0">
                <a:latin typeface="Cambria" pitchFamily="18" charset="0"/>
              </a:rPr>
              <a:t> (işitme duyu organı), </a:t>
            </a:r>
          </a:p>
          <a:p>
            <a:r>
              <a:rPr lang="tr-TR" sz="4000" b="1" i="1" dirty="0" smtClean="0">
                <a:latin typeface="Cambria" pitchFamily="18" charset="0"/>
                <a:sym typeface="Wingdings"/>
              </a:rPr>
              <a:t> 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burun</a:t>
            </a:r>
            <a:r>
              <a:rPr lang="tr-TR" sz="4000" i="1" dirty="0" smtClean="0">
                <a:latin typeface="Cambria" pitchFamily="18" charset="0"/>
              </a:rPr>
              <a:t> (koku alma duyu organı),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tr-TR" sz="4000" b="1" i="1" dirty="0" smtClean="0">
                <a:latin typeface="Cambria" pitchFamily="18" charset="0"/>
                <a:sym typeface="Wingdings"/>
              </a:rPr>
              <a:t> 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dil </a:t>
            </a:r>
            <a:r>
              <a:rPr lang="tr-TR" sz="4000" i="1" dirty="0" smtClean="0">
                <a:latin typeface="Cambria" pitchFamily="18" charset="0"/>
              </a:rPr>
              <a:t>(tat alma duyu organı) ve </a:t>
            </a:r>
          </a:p>
          <a:p>
            <a:r>
              <a:rPr lang="tr-TR" sz="4000" b="1" i="1" dirty="0" smtClean="0">
                <a:latin typeface="Cambria" pitchFamily="18" charset="0"/>
                <a:sym typeface="Wingdings"/>
              </a:rPr>
              <a:t> 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deri </a:t>
            </a:r>
            <a:r>
              <a:rPr lang="tr-TR" sz="4000" i="1" dirty="0" smtClean="0">
                <a:latin typeface="Cambria" pitchFamily="18" charset="0"/>
              </a:rPr>
              <a:t>(dokunma, hissetme duyu organı) olarak beş duyu organı bulunur.</a:t>
            </a:r>
            <a:endParaRPr lang="tr-TR" sz="4000" i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0011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i="1" dirty="0" smtClean="0">
                <a:latin typeface="Cambria" pitchFamily="18" charset="0"/>
              </a:rPr>
              <a:t>Dilin her tarafı her tadı aynı derecede algılayamaz.</a:t>
            </a:r>
            <a:br>
              <a:rPr lang="tr-TR" sz="4000" i="1" dirty="0" smtClean="0">
                <a:latin typeface="Cambria" pitchFamily="18" charset="0"/>
              </a:rPr>
            </a:br>
            <a:r>
              <a:rPr lang="tr-TR" sz="4000" i="1" dirty="0" smtClean="0">
                <a:solidFill>
                  <a:srgbClr val="FF0000"/>
                </a:solidFill>
                <a:latin typeface="Cambria" pitchFamily="18" charset="0"/>
              </a:rPr>
              <a:t>• </a:t>
            </a:r>
            <a:r>
              <a:rPr lang="tr-TR" sz="4000" i="1" dirty="0" smtClean="0">
                <a:latin typeface="Cambria" pitchFamily="18" charset="0"/>
              </a:rPr>
              <a:t>Dilin </a:t>
            </a:r>
            <a:r>
              <a:rPr lang="tr-TR" sz="4000" i="1" dirty="0" smtClean="0">
                <a:solidFill>
                  <a:srgbClr val="FF0000"/>
                </a:solidFill>
                <a:latin typeface="Cambria" pitchFamily="18" charset="0"/>
              </a:rPr>
              <a:t>uç tarafı </a:t>
            </a:r>
            <a:r>
              <a:rPr lang="tr-TR" sz="4000" b="1" i="1" dirty="0" smtClean="0">
                <a:solidFill>
                  <a:srgbClr val="002060"/>
                </a:solidFill>
                <a:latin typeface="Cambria" pitchFamily="18" charset="0"/>
              </a:rPr>
              <a:t>tatlıyı,</a:t>
            </a:r>
            <a:r>
              <a:rPr lang="tr-TR" sz="4000" i="1" dirty="0" smtClean="0">
                <a:latin typeface="Cambria" pitchFamily="18" charset="0"/>
              </a:rPr>
              <a:t> </a:t>
            </a:r>
            <a:br>
              <a:rPr lang="tr-TR" sz="4000" i="1" dirty="0" smtClean="0">
                <a:latin typeface="Cambria" pitchFamily="18" charset="0"/>
              </a:rPr>
            </a:br>
            <a:r>
              <a:rPr lang="tr-TR" sz="4000" i="1" dirty="0" smtClean="0">
                <a:solidFill>
                  <a:srgbClr val="FF0000"/>
                </a:solidFill>
                <a:latin typeface="Cambria" pitchFamily="18" charset="0"/>
              </a:rPr>
              <a:t>• </a:t>
            </a:r>
            <a:r>
              <a:rPr lang="tr-TR" sz="4000" i="1" dirty="0" smtClean="0">
                <a:latin typeface="Cambria" pitchFamily="18" charset="0"/>
              </a:rPr>
              <a:t>Dilin </a:t>
            </a:r>
            <a:r>
              <a:rPr lang="tr-TR" sz="4000" i="1" dirty="0" smtClean="0">
                <a:solidFill>
                  <a:srgbClr val="FF0000"/>
                </a:solidFill>
                <a:latin typeface="Cambria" pitchFamily="18" charset="0"/>
              </a:rPr>
              <a:t>ön yan kenarları </a:t>
            </a:r>
            <a:r>
              <a:rPr lang="tr-TR" sz="4000" b="1" i="1" dirty="0" smtClean="0">
                <a:solidFill>
                  <a:srgbClr val="002060"/>
                </a:solidFill>
                <a:latin typeface="Cambria" pitchFamily="18" charset="0"/>
              </a:rPr>
              <a:t>tuzluyu,</a:t>
            </a:r>
            <a:r>
              <a:rPr lang="tr-TR" sz="4000" i="1" dirty="0" smtClean="0">
                <a:latin typeface="Cambria" pitchFamily="18" charset="0"/>
              </a:rPr>
              <a:t/>
            </a:r>
            <a:br>
              <a:rPr lang="tr-TR" sz="4000" i="1" dirty="0" smtClean="0">
                <a:latin typeface="Cambria" pitchFamily="18" charset="0"/>
              </a:rPr>
            </a:br>
            <a:r>
              <a:rPr lang="tr-TR" sz="4000" i="1" dirty="0" smtClean="0">
                <a:solidFill>
                  <a:srgbClr val="FF0000"/>
                </a:solidFill>
                <a:latin typeface="Cambria" pitchFamily="18" charset="0"/>
              </a:rPr>
              <a:t>•</a:t>
            </a:r>
            <a:r>
              <a:rPr lang="tr-TR" sz="4000" i="1" dirty="0" smtClean="0">
                <a:latin typeface="Cambria" pitchFamily="18" charset="0"/>
              </a:rPr>
              <a:t> Dilin </a:t>
            </a:r>
            <a:r>
              <a:rPr lang="tr-TR" sz="4000" i="1" dirty="0" smtClean="0">
                <a:solidFill>
                  <a:srgbClr val="FF0000"/>
                </a:solidFill>
                <a:latin typeface="Cambria" pitchFamily="18" charset="0"/>
              </a:rPr>
              <a:t>arka yan kenarları </a:t>
            </a:r>
            <a:r>
              <a:rPr lang="tr-TR" sz="4000" b="1" i="1" dirty="0" smtClean="0">
                <a:solidFill>
                  <a:srgbClr val="002060"/>
                </a:solidFill>
                <a:latin typeface="Cambria" pitchFamily="18" charset="0"/>
              </a:rPr>
              <a:t>ekşiyi,</a:t>
            </a:r>
            <a:r>
              <a:rPr lang="tr-TR" sz="4000" i="1" dirty="0" smtClean="0">
                <a:latin typeface="Cambria" pitchFamily="18" charset="0"/>
              </a:rPr>
              <a:t/>
            </a:r>
            <a:br>
              <a:rPr lang="tr-TR" sz="4000" i="1" dirty="0" smtClean="0">
                <a:latin typeface="Cambria" pitchFamily="18" charset="0"/>
              </a:rPr>
            </a:br>
            <a:r>
              <a:rPr lang="tr-TR" sz="4000" i="1" dirty="0" smtClean="0">
                <a:solidFill>
                  <a:srgbClr val="FF0000"/>
                </a:solidFill>
                <a:latin typeface="Cambria" pitchFamily="18" charset="0"/>
              </a:rPr>
              <a:t>• </a:t>
            </a:r>
            <a:r>
              <a:rPr lang="tr-TR" sz="4000" i="1" dirty="0" smtClean="0">
                <a:latin typeface="Cambria" pitchFamily="18" charset="0"/>
              </a:rPr>
              <a:t>Dilin </a:t>
            </a:r>
            <a:r>
              <a:rPr lang="tr-TR" sz="4000" i="1" dirty="0" smtClean="0">
                <a:solidFill>
                  <a:srgbClr val="FF0000"/>
                </a:solidFill>
                <a:latin typeface="Cambria" pitchFamily="18" charset="0"/>
              </a:rPr>
              <a:t>arka tarafı </a:t>
            </a:r>
            <a:r>
              <a:rPr lang="tr-TR" sz="4000" b="1" i="1" dirty="0" smtClean="0">
                <a:solidFill>
                  <a:srgbClr val="002060"/>
                </a:solidFill>
                <a:latin typeface="Cambria" pitchFamily="18" charset="0"/>
              </a:rPr>
              <a:t>acıyı</a:t>
            </a:r>
            <a:r>
              <a:rPr lang="tr-TR" sz="4000" i="1" dirty="0" smtClean="0">
                <a:latin typeface="Cambria" pitchFamily="18" charset="0"/>
              </a:rPr>
              <a:t> daha iyi algılar.</a:t>
            </a:r>
            <a:endParaRPr lang="tr-TR" sz="4000" i="1" dirty="0">
              <a:latin typeface="Cambria" pitchFamily="18" charset="0"/>
            </a:endParaRPr>
          </a:p>
        </p:txBody>
      </p:sp>
      <p:pic>
        <p:nvPicPr>
          <p:cNvPr id="33796" name="Picture 4" descr="hareketli dil gifler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214818"/>
            <a:ext cx="2500330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ilin anatomik yapısı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NASIL TAT ALIRIZ?</a:t>
            </a:r>
            <a:endParaRPr lang="tr-TR" sz="4000" i="1" dirty="0" smtClean="0">
              <a:solidFill>
                <a:srgbClr val="FF0000"/>
              </a:solidFill>
              <a:latin typeface="Cambria" pitchFamily="18" charset="0"/>
            </a:endParaRP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1. </a:t>
            </a:r>
            <a:r>
              <a:rPr lang="tr-TR" sz="4000" i="1" dirty="0" smtClean="0">
                <a:latin typeface="Cambria" pitchFamily="18" charset="0"/>
              </a:rPr>
              <a:t>Yiyeceği ağzımıza atarız.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2. </a:t>
            </a:r>
            <a:r>
              <a:rPr lang="tr-TR" sz="4000" i="1" dirty="0" smtClean="0">
                <a:latin typeface="Cambria" pitchFamily="18" charset="0"/>
              </a:rPr>
              <a:t>Yiyecekteki maddeler tükürükte çözünür.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3. </a:t>
            </a:r>
            <a:r>
              <a:rPr lang="tr-TR" sz="4000" i="1" dirty="0" smtClean="0">
                <a:latin typeface="Cambria" pitchFamily="18" charset="0"/>
              </a:rPr>
              <a:t>Çözünen maddeler tat alma tomurcukları tarafından algılanır.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4. </a:t>
            </a:r>
            <a:r>
              <a:rPr lang="tr-TR" sz="4000" i="1" dirty="0" smtClean="0">
                <a:latin typeface="Cambria" pitchFamily="18" charset="0"/>
              </a:rPr>
              <a:t>Bilgiler tat alma sinirlerine iletilir.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5. </a:t>
            </a:r>
            <a:r>
              <a:rPr lang="tr-TR" sz="4000" i="1" dirty="0" smtClean="0">
                <a:latin typeface="Cambria" pitchFamily="18" charset="0"/>
              </a:rPr>
              <a:t>Tat alma sinirleri beyindeki tat alma merkezine taşınır.</a:t>
            </a:r>
            <a:endParaRPr lang="tr-TR" sz="4000" i="1" dirty="0">
              <a:latin typeface="Cambria" pitchFamily="18" charset="0"/>
            </a:endParaRPr>
          </a:p>
        </p:txBody>
      </p:sp>
      <p:pic>
        <p:nvPicPr>
          <p:cNvPr id="40962" name="Picture 2" descr="dil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928670"/>
            <a:ext cx="1643065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karmabilgi.net/images/nasil-tat-aliri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dilin yapısı 7. sını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6868" name="Picture 4" descr="dilin yapısı 7. sınıf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il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857232"/>
            <a:ext cx="91440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DİL SAĞLIĞIMIZI KORUMAK İÇİN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Ağız temizliğine dikkat etmeliyiz.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Aşırı sıcak veya soğuk yiyecekler yememeli ve içmemeliyiz.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Dişlerimizi fırçalarken dilimizi de arkadan öne doğru dikkatlice fırçalamalıyız</a:t>
            </a:r>
            <a:r>
              <a:rPr kumimoji="0" lang="tr-TR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.</a:t>
            </a:r>
            <a:endParaRPr kumimoji="0" lang="tr-TR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37891" name="Picture 3" descr="dil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572008"/>
            <a:ext cx="3714750" cy="1266826"/>
          </a:xfrm>
          <a:prstGeom prst="rect">
            <a:avLst/>
          </a:prstGeom>
          <a:noFill/>
        </p:spPr>
      </p:pic>
      <p:pic>
        <p:nvPicPr>
          <p:cNvPr id="37893" name="Picture 5" descr="dil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286256"/>
            <a:ext cx="2488422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0" y="0"/>
            <a:ext cx="8406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b="1" i="1" dirty="0" smtClean="0">
                <a:latin typeface="Cambria" pitchFamily="18" charset="0"/>
              </a:rPr>
              <a:t> </a:t>
            </a:r>
            <a:r>
              <a:rPr lang="tr-TR" sz="3200" b="1" i="1" dirty="0" smtClean="0">
                <a:solidFill>
                  <a:srgbClr val="FF0000"/>
                </a:solidFill>
                <a:latin typeface="Cambria" pitchFamily="18" charset="0"/>
              </a:rPr>
              <a:t>DERİ (DOKUNMA; HİSSETME DUYU ORGANI) </a:t>
            </a:r>
            <a:endParaRPr lang="tr-TR" sz="3200" i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4282" y="642918"/>
            <a:ext cx="892971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</a:t>
            </a:r>
            <a:r>
              <a:rPr lang="tr-TR" sz="4000" i="1" dirty="0" smtClean="0">
                <a:latin typeface="Cambria" pitchFamily="18" charset="0"/>
              </a:rPr>
              <a:t>Deri vücudumuzu kaplayan bir yapıya sahiptir. 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 </a:t>
            </a:r>
            <a:r>
              <a:rPr lang="tr-TR" sz="4000" i="1" dirty="0" smtClean="0">
                <a:latin typeface="Cambria" pitchFamily="18" charset="0"/>
              </a:rPr>
              <a:t>Vücudu dıştan gelen mikroplara ve darbelere karşı korur. 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 </a:t>
            </a:r>
            <a:r>
              <a:rPr lang="tr-TR" sz="4000" i="1" dirty="0" smtClean="0">
                <a:latin typeface="Cambria" pitchFamily="18" charset="0"/>
              </a:rPr>
              <a:t>Soğuk-sıcak, can acısı, sertlik-  yumuşaklık vb. dokunma duyularının alınmasını sağlar.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</a:t>
            </a:r>
            <a:r>
              <a:rPr lang="tr-TR" sz="4000" i="1" dirty="0" smtClean="0">
                <a:latin typeface="Cambria" pitchFamily="18" charset="0"/>
              </a:rPr>
              <a:t> Zararlı maddeleri ter yolu ile deriden dışarı taşır.</a:t>
            </a:r>
            <a:endParaRPr lang="tr-TR" sz="40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://image.shutterstock.com/z/stock-vector-male-female-and-child-body-shapes-814576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4810" cy="7286652"/>
          </a:xfrm>
          <a:prstGeom prst="rect">
            <a:avLst/>
          </a:prstGeom>
          <a:noFill/>
        </p:spPr>
      </p:pic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4214810" y="0"/>
            <a:ext cx="592935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Vücudumuzun tama-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mı deriyle kaplıdır.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547813" algn="l"/>
              </a:tabLst>
            </a:pP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ea typeface="Times New Roman" pitchFamily="18" charset="0"/>
                <a:cs typeface="Calibri" pitchFamily="34" charset="0"/>
                <a:sym typeface="Wingdings"/>
              </a:rPr>
              <a:t>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Eğer derimiz olma-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547813" algn="l"/>
              </a:tabLst>
            </a:pP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saydı bütün kemikleri-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547813" algn="l"/>
              </a:tabLst>
            </a:pPr>
            <a:r>
              <a:rPr kumimoji="0" lang="tr-TR" sz="4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miz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ve iç organlarımız görünürdü.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boş insan vücudu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30" cy="6858000"/>
          </a:xfrm>
          <a:prstGeom prst="rect">
            <a:avLst/>
          </a:prstGeom>
          <a:noFill/>
        </p:spPr>
      </p:pic>
      <p:pic>
        <p:nvPicPr>
          <p:cNvPr id="43012" name="Picture 4" descr="boş insan vücudu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0"/>
            <a:ext cx="46434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GÖZ (GÖRME DUYU ORGANI) </a:t>
            </a:r>
            <a:r>
              <a:rPr lang="tr-TR" sz="4000" i="1" dirty="0" smtClean="0">
                <a:latin typeface="Cambria" pitchFamily="18" charset="0"/>
              </a:rPr>
              <a:t/>
            </a:r>
            <a:br>
              <a:rPr lang="tr-TR" sz="4000" i="1" dirty="0" smtClean="0">
                <a:latin typeface="Cambria" pitchFamily="18" charset="0"/>
              </a:rPr>
            </a:br>
            <a:endParaRPr lang="tr-TR" sz="4000" i="1" dirty="0">
              <a:latin typeface="Cambria" pitchFamily="18" charset="0"/>
            </a:endParaRPr>
          </a:p>
        </p:txBody>
      </p:sp>
      <p:pic>
        <p:nvPicPr>
          <p:cNvPr id="1028" name="Picture 4" descr="hareketli göz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642918"/>
            <a:ext cx="892971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i="1" dirty="0" smtClean="0">
                <a:latin typeface="Cambria" pitchFamily="18" charset="0"/>
              </a:rPr>
              <a:t>Çevredeki varlıkları, onların hareketini, rengini şeklini kısaca birçok özelliğini görmemizi sağlar. 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</a:t>
            </a:r>
            <a:r>
              <a:rPr lang="tr-TR" sz="4000" i="1" dirty="0" smtClean="0">
                <a:latin typeface="Cambria" pitchFamily="18" charset="0"/>
              </a:rPr>
              <a:t>Gözler başımızın önündeki iki çukurda yer alır, iki tanedir. 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 </a:t>
            </a:r>
            <a:r>
              <a:rPr lang="tr-TR" sz="4000" i="1" dirty="0" smtClean="0">
                <a:latin typeface="Cambria" pitchFamily="18" charset="0"/>
              </a:rPr>
              <a:t>Gözlerimizi kaşlar, kirpikler ve göz kapakları korur.</a:t>
            </a:r>
            <a:endParaRPr lang="tr-TR" sz="40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91440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Calibri" pitchFamily="34" charset="0"/>
              </a:rPr>
              <a:t>DERİ SAĞLIĞIMIZI KORUMAK İÇİN    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Calibri" pitchFamily="34" charset="0"/>
              </a:rPr>
              <a:t>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Calibri" pitchFamily="34" charset="0"/>
              </a:rPr>
              <a:t>Vücudumuzu temiz tutup sık sık banyo yapmalıyız.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Calibri" pitchFamily="34" charset="0"/>
              </a:rPr>
              <a:t> Derilerimizi ezilme, kesilme ve yanıklara karşı korumalıyız.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Calibri" pitchFamily="34" charset="0"/>
              </a:rPr>
              <a:t> Bol bol su içmeliyiz 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Calibri" pitchFamily="34" charset="0"/>
              </a:rPr>
              <a:t> Güneşli ortamlarda korunmalı şapka takmalı güneş kremi kullanmalıyız.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Çamaşır suyu, asit, deterjan gibi kimyasal maddelere dokunmamalıyız.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Calibri" pitchFamily="34" charset="0"/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komik hareketli insan vücudu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928802"/>
            <a:ext cx="4929198" cy="4929198"/>
          </a:xfrm>
          <a:prstGeom prst="rect">
            <a:avLst/>
          </a:prstGeom>
          <a:noFill/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2571736" y="357166"/>
            <a:ext cx="63579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Calibri" pitchFamily="34" charset="0"/>
              </a:rPr>
              <a:t>DERS BİTTİ ÇOCUKLAR,</a:t>
            </a:r>
            <a:endParaRPr kumimoji="0" lang="tr-TR" sz="4000" b="1" i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Calibri" pitchFamily="34" charset="0"/>
              </a:rPr>
              <a:t>HOŞÇAKALIN</a:t>
            </a:r>
            <a:endParaRPr kumimoji="0" lang="tr-TR" sz="4000" b="1" i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  <a:ea typeface="Times New Roman" pitchFamily="18" charset="0"/>
                <a:cs typeface="Calibri" pitchFamily="34" charset="0"/>
              </a:rPr>
              <a:t>JALE İPEK</a:t>
            </a:r>
            <a:endParaRPr kumimoji="0" lang="tr-TR" sz="4000" b="1" i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goz-hareketli-resim-030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286256"/>
            <a:ext cx="3214710" cy="1857388"/>
          </a:xfrm>
          <a:prstGeom prst="rect">
            <a:avLst/>
          </a:prstGeom>
          <a:noFill/>
        </p:spPr>
      </p:pic>
      <p:pic>
        <p:nvPicPr>
          <p:cNvPr id="5" name="Picture 2" descr="goz-hareketli-resim-007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714884"/>
            <a:ext cx="4214842" cy="1857388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14282" y="214290"/>
            <a:ext cx="914406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Gözümüzün görebilmesi için 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ışık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olmalıdır.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547813" algn="l"/>
              </a:tabLst>
            </a:pP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ea typeface="Times New Roman" pitchFamily="18" charset="0"/>
                <a:cs typeface="Calibri" pitchFamily="34" charset="0"/>
                <a:sym typeface="Wingdings"/>
              </a:rPr>
              <a:t>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Işık olmadığı zaman çevremizdeki varlıkları göremeyiz.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547813" algn="l"/>
              </a:tabLst>
            </a:pP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ea typeface="Times New Roman" pitchFamily="18" charset="0"/>
                <a:cs typeface="Calibri" pitchFamily="34" charset="0"/>
                <a:sym typeface="Wingdings"/>
              </a:rPr>
              <a:t>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Gündüz 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güneş ışığı</a:t>
            </a:r>
            <a:r>
              <a:rPr lang="tr-TR" sz="4000" i="1" dirty="0" smtClean="0">
                <a:latin typeface="Cambria" pitchFamily="18" charset="0"/>
                <a:ea typeface="Times New Roman" pitchFamily="18" charset="0"/>
                <a:cs typeface="Calibri" pitchFamily="34" charset="0"/>
              </a:rPr>
              <a:t> ile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547813" algn="l"/>
              </a:tabLst>
            </a:pP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ea typeface="Times New Roman" pitchFamily="18" charset="0"/>
                <a:cs typeface="Calibri" pitchFamily="34" charset="0"/>
                <a:sym typeface="Wingdings"/>
              </a:rPr>
              <a:t> </a:t>
            </a:r>
            <a:r>
              <a:rPr lang="tr-TR" sz="4000" i="1" dirty="0" smtClean="0">
                <a:latin typeface="Cambria" pitchFamily="18" charset="0"/>
                <a:ea typeface="Times New Roman" pitchFamily="18" charset="0"/>
                <a:cs typeface="Calibri" pitchFamily="34" charset="0"/>
              </a:rPr>
              <a:t>G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eceleri ise </a:t>
            </a: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elektrik ışığı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yardımıyla görüyoruz.</a:t>
            </a:r>
            <a:endParaRPr kumimoji="0" lang="tr-TR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özün yapısı slayt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enokulu.net/gozdeyayli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GÖZ SAĞLIĞINI KORUMAK İÇİN; </a:t>
            </a:r>
            <a:endParaRPr kumimoji="0" lang="tr-TR" sz="3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3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Her sabah yüzümüzü yıkamalıyız.</a:t>
            </a:r>
            <a:endParaRPr kumimoji="0" lang="tr-TR" sz="3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Tozlu ortamlarda bulunmamalıyız.</a:t>
            </a:r>
            <a:endParaRPr kumimoji="0" lang="tr-TR" sz="3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3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Okuma ve yazma esnasında defter ve kitap ile aramızda 30 – 35 cm mesafe bırakmalıyız.</a:t>
            </a:r>
            <a:endParaRPr kumimoji="0" lang="tr-TR" sz="3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Gözlerimizi fazla ışıktan korumalıyız.</a:t>
            </a:r>
            <a:endParaRPr kumimoji="0" lang="tr-TR" sz="3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3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Beslenmemize dikkat etmeli, bol bol</a:t>
            </a:r>
            <a:r>
              <a:rPr kumimoji="0" lang="tr-TR" sz="3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  havuç, süt ve balık tüketmeliyiz.</a:t>
            </a:r>
            <a:endParaRPr kumimoji="0" lang="tr-TR" sz="3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Televizyona yakından bakmamalıyız.</a:t>
            </a:r>
            <a:endParaRPr kumimoji="0" lang="tr-TR" sz="3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Bilgisayarda fazla zaman harcamamalıyız.</a:t>
            </a:r>
            <a:endParaRPr kumimoji="0" lang="tr-TR" sz="3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547813" algn="l"/>
              </a:tabLst>
            </a:pP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Güneşe doğru çıplak gözle bakmamalıyız.</a:t>
            </a:r>
            <a:endParaRPr kumimoji="0" lang="tr-TR" sz="3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47813" algn="l"/>
              </a:tabLst>
            </a:pP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 pitchFamily="2" charset="2"/>
              </a:rPr>
              <a:t></a:t>
            </a:r>
            <a:r>
              <a:rPr kumimoji="0" lang="tr-TR" sz="3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tr-TR" sz="3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Işığın az olduğu yerlerde okuma yapmamalıyız.</a:t>
            </a:r>
            <a:endParaRPr kumimoji="0" lang="tr-TR" sz="3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20483" name="Picture 3" descr="göz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67349">
            <a:off x="5170727" y="3072543"/>
            <a:ext cx="4143401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1538" y="214290"/>
            <a:ext cx="7373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KULAK (İŞİTME DUYU ORGANI) </a:t>
            </a:r>
            <a:endParaRPr lang="tr-TR" sz="4000" i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928670"/>
            <a:ext cx="936775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/>
              </a:rPr>
              <a:t>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  <a:sym typeface="Wingdings"/>
              </a:rPr>
              <a:t>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Duymamıza yardımcı olur.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ea typeface="Times New Roman" pitchFamily="18" charset="0"/>
                <a:cs typeface="Calibri" pitchFamily="34" charset="0"/>
                <a:sym typeface="Wingdings"/>
              </a:rPr>
              <a:t>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Kulağımızla çevremizdeki sesleri işitiriz.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ea typeface="Times New Roman" pitchFamily="18" charset="0"/>
                <a:cs typeface="Calibri" pitchFamily="34" charset="0"/>
                <a:sym typeface="Wingdings"/>
              </a:rPr>
              <a:t> </a:t>
            </a: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Kafamızın iki tarafına yapışık şekilde iki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Calibri" pitchFamily="34" charset="0"/>
              </a:rPr>
              <a:t>tanedir.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57158" y="3429000"/>
            <a:ext cx="84296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ea typeface="Times New Roman" pitchFamily="18" charset="0"/>
                <a:cs typeface="Calibri" pitchFamily="34" charset="0"/>
                <a:sym typeface="Wingdings"/>
              </a:rPr>
              <a:t> </a:t>
            </a:r>
            <a:r>
              <a:rPr lang="tr-TR" sz="4000" i="1" dirty="0" smtClean="0">
                <a:latin typeface="Cambria" pitchFamily="18" charset="0"/>
              </a:rPr>
              <a:t>Kulak dıştan içe doğru 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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dış kulak</a:t>
            </a:r>
            <a:r>
              <a:rPr lang="tr-TR" sz="4000" b="1" i="1" dirty="0" smtClean="0">
                <a:latin typeface="Cambria" pitchFamily="18" charset="0"/>
              </a:rPr>
              <a:t>, 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 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orta kulak </a:t>
            </a:r>
            <a:r>
              <a:rPr lang="tr-TR" sz="4000" i="1" dirty="0" smtClean="0">
                <a:latin typeface="Cambria" pitchFamily="18" charset="0"/>
              </a:rPr>
              <a:t>ve </a:t>
            </a:r>
          </a:p>
          <a:p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  <a:sym typeface="Wingdings"/>
              </a:rPr>
              <a:t> 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iç kulak </a:t>
            </a:r>
          </a:p>
          <a:p>
            <a:r>
              <a:rPr lang="tr-TR" sz="4000" i="1" dirty="0" smtClean="0">
                <a:latin typeface="Cambria" pitchFamily="18" charset="0"/>
              </a:rPr>
              <a:t>olmak üzere </a:t>
            </a:r>
            <a:r>
              <a:rPr lang="tr-TR" sz="4000" b="1" i="1" dirty="0" smtClean="0">
                <a:solidFill>
                  <a:srgbClr val="FF0000"/>
                </a:solidFill>
                <a:latin typeface="Cambria" pitchFamily="18" charset="0"/>
              </a:rPr>
              <a:t>üç</a:t>
            </a:r>
            <a:r>
              <a:rPr lang="tr-TR" sz="4000" i="1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tr-TR" sz="4000" i="1" dirty="0" smtClean="0">
                <a:latin typeface="Cambria" pitchFamily="18" charset="0"/>
              </a:rPr>
              <a:t>bölümden oluşur.</a:t>
            </a:r>
            <a:endParaRPr lang="tr-TR" sz="4000" i="1" dirty="0">
              <a:latin typeface="Cambria" pitchFamily="18" charset="0"/>
            </a:endParaRPr>
          </a:p>
        </p:txBody>
      </p:sp>
      <p:pic>
        <p:nvPicPr>
          <p:cNvPr id="21507" name="Picture 3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857496"/>
            <a:ext cx="2928958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505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kulak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285728"/>
            <a:ext cx="3333750" cy="3057526"/>
          </a:xfrm>
          <a:prstGeom prst="rect">
            <a:avLst/>
          </a:prstGeom>
          <a:noFill/>
        </p:spPr>
      </p:pic>
      <p:pic>
        <p:nvPicPr>
          <p:cNvPr id="23556" name="Picture 4" descr="kulak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0"/>
            <a:ext cx="2924175" cy="3333750"/>
          </a:xfrm>
          <a:prstGeom prst="rect">
            <a:avLst/>
          </a:prstGeom>
          <a:noFill/>
        </p:spPr>
      </p:pic>
      <p:pic>
        <p:nvPicPr>
          <p:cNvPr id="23558" name="Picture 6" descr="kulak gifleri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480" y="785794"/>
            <a:ext cx="2857520" cy="2143140"/>
          </a:xfrm>
          <a:prstGeom prst="rect">
            <a:avLst/>
          </a:prstGeom>
          <a:noFill/>
        </p:spPr>
      </p:pic>
      <p:pic>
        <p:nvPicPr>
          <p:cNvPr id="23566" name="Picture 14" descr="çalar saat gifleri ile ilgili görsel sonucu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714752"/>
            <a:ext cx="2762269" cy="2071702"/>
          </a:xfrm>
          <a:prstGeom prst="rect">
            <a:avLst/>
          </a:prstGeom>
          <a:noFill/>
        </p:spPr>
      </p:pic>
      <p:pic>
        <p:nvPicPr>
          <p:cNvPr id="23568" name="Picture 16" descr="hareketli zil   gifleri ile ilgili görsel sonucu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3571876"/>
            <a:ext cx="1928826" cy="2143142"/>
          </a:xfrm>
          <a:prstGeom prst="rect">
            <a:avLst/>
          </a:prstGeom>
          <a:noFill/>
        </p:spPr>
      </p:pic>
      <p:pic>
        <p:nvPicPr>
          <p:cNvPr id="23570" name="Picture 18" descr="hareketli ağlayan bebek gifleri ile ilgili görsel sonucu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3643314"/>
            <a:ext cx="2800350" cy="2447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641</Words>
  <Application>Microsoft Office PowerPoint</Application>
  <PresentationFormat>Ekran Gösterisi (4:3)</PresentationFormat>
  <Paragraphs>89</Paragraphs>
  <Slides>31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toshiba</dc:creator>
  <cp:lastModifiedBy>Mustafa</cp:lastModifiedBy>
  <cp:revision>47</cp:revision>
  <dcterms:created xsi:type="dcterms:W3CDTF">2016-09-15T17:09:09Z</dcterms:created>
  <dcterms:modified xsi:type="dcterms:W3CDTF">2016-09-19T07:29:57Z</dcterms:modified>
</cp:coreProperties>
</file>