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60" r:id="rId4"/>
    <p:sldId id="261" r:id="rId5"/>
    <p:sldId id="258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74564-69AE-4D4B-9B87-6756CAE716C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BC87E-67B1-4EB4-B4E4-356BB7B6779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BC87E-67B1-4EB4-B4E4-356BB7B67797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ikdörtgen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ikdörtgen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Dikdörtgen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Dikdörtgen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Dikdörtgen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Dikdörtgen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Dikdörtgen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Dikdörtgen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Dikdörtgen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ikdörtgen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Dikdörtgen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ikdörtgen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ikdörtgen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Dikdörtgen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Dikdörtgen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ikdörtgen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İçerik Yer Tutucusu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İçerik Yer Tutucusu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Dikdörtgen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ikdörtgen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Dikdörtgen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Dikdörtgen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ikdörtgen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İçerik Yer Tutucusu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İçerik Yer Tutucusu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Başlık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Dikdörtgen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Dikdörtgen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Dikdörtgen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ikdörtgen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Dikdörtgen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ikdörtgen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Dikdörtgen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ikdörtgen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Dikdörtgen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Dikdörtgen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ikdörtgen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İçerik Yer Tutucusu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Dikdörtgen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üz Bağlayıcı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ikdörtgen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ikdörtgen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Dikdörtgen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Dikdörtgen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ikdörtgen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Dikdörtgen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ikdörtgen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ikdörtgen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ikdörtgen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Dikdörtgen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05.04.2015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Dikdörtgen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TÜRK DIŞ POLİTİKASI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492896"/>
            <a:ext cx="6840760" cy="34901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73052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60648"/>
            <a:ext cx="8784976" cy="6048672"/>
          </a:xfrm>
          <a:prstGeom prst="rect">
            <a:avLst/>
          </a:prstGeom>
        </p:spPr>
      </p:pic>
      <p:sp>
        <p:nvSpPr>
          <p:cNvPr id="4" name="Yuvarlatılmış Dikdörtgen 3"/>
          <p:cNvSpPr/>
          <p:nvPr/>
        </p:nvSpPr>
        <p:spPr>
          <a:xfrm>
            <a:off x="2555776" y="332656"/>
            <a:ext cx="4320480" cy="6480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MUSUL SORUNU</a:t>
            </a:r>
            <a:endParaRPr lang="tr-TR" sz="2400" b="1" dirty="0"/>
          </a:p>
        </p:txBody>
      </p:sp>
      <p:sp>
        <p:nvSpPr>
          <p:cNvPr id="5" name="Yuvarlatılmış Dikdörtgen 4"/>
          <p:cNvSpPr/>
          <p:nvPr/>
        </p:nvSpPr>
        <p:spPr>
          <a:xfrm>
            <a:off x="683568" y="1196752"/>
            <a:ext cx="7488832" cy="42484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§"/>
            </a:pPr>
            <a:r>
              <a:rPr lang="tr-TR" sz="2400" b="1" dirty="0"/>
              <a:t>Kurtuluş Savaşı’nın kazanılmasından sonra toplanan Lozan Konferansı’nda Türk heyeti, Musul’daki nüfusun çoğunluğunu Türklerin oluşturduğunu ortaya koyarak bölgenin Türkiye’ye bırakılması gerektiğini söyledi. </a:t>
            </a:r>
            <a:endParaRPr lang="tr-TR" sz="2400" b="1" dirty="0" smtClean="0"/>
          </a:p>
          <a:p>
            <a:pPr marL="285750" indent="-285750">
              <a:buFont typeface="Wingdings" pitchFamily="2" charset="2"/>
              <a:buChar char="§"/>
            </a:pPr>
            <a:endParaRPr lang="tr-TR" sz="2400" b="1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tr-TR" sz="2400" b="1" dirty="0" smtClean="0"/>
              <a:t>İngilizler </a:t>
            </a:r>
            <a:r>
              <a:rPr lang="tr-TR" sz="2400" b="1" dirty="0"/>
              <a:t>ise bölgenin, sömürgeleri durumundaki Irak’a ait olduğunu iddia ettiler.</a:t>
            </a:r>
          </a:p>
        </p:txBody>
      </p:sp>
    </p:spTree>
    <p:extLst>
      <p:ext uri="{BB962C8B-B14F-4D97-AF65-F5344CB8AC3E}">
        <p14:creationId xmlns="" xmlns:p14="http://schemas.microsoft.com/office/powerpoint/2010/main" val="32945916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60649"/>
            <a:ext cx="8731781" cy="626469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Yuvarlatılmış Dikdörtgen 2"/>
          <p:cNvSpPr/>
          <p:nvPr/>
        </p:nvSpPr>
        <p:spPr>
          <a:xfrm>
            <a:off x="899592" y="836711"/>
            <a:ext cx="6768752" cy="255628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r>
              <a:rPr lang="tr-TR" sz="2400" b="1" dirty="0" smtClean="0"/>
              <a:t>Milletler cemiyetinde  Türkiye  bölgede halk oylaması yapılmasında ısrar etti.</a:t>
            </a:r>
          </a:p>
          <a:p>
            <a:endParaRPr lang="tr-TR" sz="2400" b="1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tr-TR" sz="2400" b="1" dirty="0" smtClean="0"/>
              <a:t>Ancak görüşmelerde İngiltere  lehine  karar çıktı.</a:t>
            </a:r>
            <a:endParaRPr lang="tr-TR" sz="2400" b="1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1187624" y="3717032"/>
            <a:ext cx="6624736" cy="187220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§"/>
            </a:pPr>
            <a:r>
              <a:rPr lang="tr-TR" sz="2400" b="1" dirty="0" smtClean="0"/>
              <a:t>İngiltere, Türkiye’nin bölgede askeri hareket düzenlemesini önlemek için Şeyh  Sait İsyanı’ </a:t>
            </a:r>
            <a:r>
              <a:rPr lang="tr-TR" sz="2400" b="1" dirty="0" err="1" smtClean="0"/>
              <a:t>nı</a:t>
            </a:r>
            <a:r>
              <a:rPr lang="tr-TR" sz="2400" b="1" dirty="0" smtClean="0"/>
              <a:t> desteklemiştir.</a:t>
            </a:r>
            <a:endParaRPr lang="tr-TR" sz="2400" b="1" dirty="0"/>
          </a:p>
        </p:txBody>
      </p:sp>
    </p:spTree>
    <p:extLst>
      <p:ext uri="{BB962C8B-B14F-4D97-AF65-F5344CB8AC3E}">
        <p14:creationId xmlns="" xmlns:p14="http://schemas.microsoft.com/office/powerpoint/2010/main" val="34558460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8503527" cy="6457183"/>
          </a:xfrm>
          <a:prstGeom prst="rect">
            <a:avLst/>
          </a:prstGeom>
        </p:spPr>
      </p:pic>
      <p:sp>
        <p:nvSpPr>
          <p:cNvPr id="3" name="Sağ Ok 2"/>
          <p:cNvSpPr/>
          <p:nvPr/>
        </p:nvSpPr>
        <p:spPr>
          <a:xfrm>
            <a:off x="609745" y="188640"/>
            <a:ext cx="7272808" cy="1440160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Sonuçta Türkiye 5 Haziran 1926’da ile İngiltere ANKARA ANTLAŞMASI’NI imzalamak zorunda kalmıştır.</a:t>
            </a:r>
            <a:endParaRPr lang="tr-TR" b="1" dirty="0"/>
          </a:p>
        </p:txBody>
      </p:sp>
      <p:sp>
        <p:nvSpPr>
          <p:cNvPr id="4" name="Sağ Ok 3"/>
          <p:cNvSpPr/>
          <p:nvPr/>
        </p:nvSpPr>
        <p:spPr>
          <a:xfrm>
            <a:off x="611560" y="1700808"/>
            <a:ext cx="7272808" cy="1224136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ANTLAŞMA YA GÖRE</a:t>
            </a:r>
            <a:endParaRPr lang="tr-TR" b="1" dirty="0"/>
          </a:p>
        </p:txBody>
      </p:sp>
      <p:sp>
        <p:nvSpPr>
          <p:cNvPr id="5" name="Sağ Ok 4"/>
          <p:cNvSpPr/>
          <p:nvPr/>
        </p:nvSpPr>
        <p:spPr>
          <a:xfrm>
            <a:off x="583214" y="2924944"/>
            <a:ext cx="7272808" cy="1296144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Musul ve çevresi İngiliz  sömürgesi  olan Irak’a bırakıldı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6" name="Sağ Ok 5"/>
          <p:cNvSpPr/>
          <p:nvPr/>
        </p:nvSpPr>
        <p:spPr>
          <a:xfrm>
            <a:off x="646481" y="3933056"/>
            <a:ext cx="7272808" cy="18002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Musul petrollerinden % 10 </a:t>
            </a:r>
            <a:r>
              <a:rPr lang="tr-TR" b="1" dirty="0" err="1" smtClean="0"/>
              <a:t>luk</a:t>
            </a:r>
            <a:r>
              <a:rPr lang="tr-TR" b="1" dirty="0" smtClean="0"/>
              <a:t> bir payın 25 yıl süreyle Türkiye’ye verilmesi kabul edildi.(Daha sonra bu paya karşılık bir defaya mahsus 500 </a:t>
            </a:r>
            <a:r>
              <a:rPr lang="tr-TR" b="1" dirty="0"/>
              <a:t>b</a:t>
            </a:r>
            <a:r>
              <a:rPr lang="tr-TR" b="1" dirty="0" smtClean="0"/>
              <a:t>in sterlin alındı.</a:t>
            </a:r>
            <a:endParaRPr lang="tr-TR" b="1" dirty="0"/>
          </a:p>
        </p:txBody>
      </p:sp>
      <p:sp>
        <p:nvSpPr>
          <p:cNvPr id="7" name="Yuvarlatılmış Dikdörtgen 6"/>
          <p:cNvSpPr/>
          <p:nvPr/>
        </p:nvSpPr>
        <p:spPr>
          <a:xfrm>
            <a:off x="646481" y="5517232"/>
            <a:ext cx="6157767" cy="57606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NOT. Türkiye Irak sınırı çizildi. Ancak </a:t>
            </a:r>
            <a:r>
              <a:rPr lang="tr-TR" b="1" dirty="0" err="1" smtClean="0"/>
              <a:t>Mısak</a:t>
            </a:r>
            <a:r>
              <a:rPr lang="tr-TR" b="1" dirty="0" smtClean="0"/>
              <a:t>-ı Milliden taviz verilmiş oldu</a:t>
            </a:r>
            <a:endParaRPr lang="tr-TR" b="1" dirty="0"/>
          </a:p>
        </p:txBody>
      </p:sp>
    </p:spTree>
    <p:extLst>
      <p:ext uri="{BB962C8B-B14F-4D97-AF65-F5344CB8AC3E}">
        <p14:creationId xmlns="" xmlns:p14="http://schemas.microsoft.com/office/powerpoint/2010/main" val="40123630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68950"/>
            <a:ext cx="8758447" cy="6500410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2195736" y="260648"/>
            <a:ext cx="46805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TÜRK-YUNAN  MUBADELESİ</a:t>
            </a:r>
            <a:endParaRPr lang="tr-TR" sz="2400" b="1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755576" y="1628800"/>
            <a:ext cx="7488832" cy="15121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Lozan Antlaşmasına  göre Türkiye ve Yunanistan’ın ülkelerindeki Türk ve Rumları karşılıklı olarak zorunlu göçe tabi tutmasına  NÜFUS MÜBADELESİ  denir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5" name="Yuvarlatılmış Dikdörtgen 4"/>
          <p:cNvSpPr/>
          <p:nvPr/>
        </p:nvSpPr>
        <p:spPr>
          <a:xfrm>
            <a:off x="755576" y="3645024"/>
            <a:ext cx="7416824" cy="20882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b="1" dirty="0" smtClean="0"/>
              <a:t>Mübadelenin uygulanması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tr-TR" sz="2000" b="1" dirty="0" smtClean="0"/>
              <a:t>Türkiye’de İstanbul ,Gökçeada ve Bozcaada’da oturan Rumlar </a:t>
            </a:r>
            <a:r>
              <a:rPr lang="tr-TR" sz="2000" b="1" dirty="0" err="1" smtClean="0"/>
              <a:t>etabli</a:t>
            </a:r>
            <a:r>
              <a:rPr lang="tr-TR" sz="2000" b="1" dirty="0" smtClean="0"/>
              <a:t> ( yerleşik) sayılarak göç ettirilmemiştir.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tr-TR" sz="2000" b="1" dirty="0" smtClean="0"/>
              <a:t>Yunanistan’da ise ,Batı Trakya Türkleri mübadeleden muaf tutularak </a:t>
            </a:r>
            <a:r>
              <a:rPr lang="tr-TR" sz="2000" b="1" dirty="0" err="1" smtClean="0"/>
              <a:t>etabli</a:t>
            </a:r>
            <a:r>
              <a:rPr lang="tr-TR" sz="2000" b="1" dirty="0" smtClean="0"/>
              <a:t>(yerleşik) sayılmıştır.</a:t>
            </a:r>
            <a:endParaRPr lang="tr-TR" sz="2000" b="1" dirty="0"/>
          </a:p>
        </p:txBody>
      </p:sp>
    </p:spTree>
    <p:extLst>
      <p:ext uri="{BB962C8B-B14F-4D97-AF65-F5344CB8AC3E}">
        <p14:creationId xmlns="" xmlns:p14="http://schemas.microsoft.com/office/powerpoint/2010/main" val="36238425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856984" cy="6552728"/>
          </a:xfrm>
          <a:prstGeom prst="rect">
            <a:avLst/>
          </a:prstGeom>
        </p:spPr>
      </p:pic>
      <p:sp>
        <p:nvSpPr>
          <p:cNvPr id="4" name="Yuvarlatılmış Dikdörtgen 3"/>
          <p:cNvSpPr/>
          <p:nvPr/>
        </p:nvSpPr>
        <p:spPr>
          <a:xfrm>
            <a:off x="2051720" y="476672"/>
            <a:ext cx="5040560" cy="7920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MONTRÖ  BOĞAZLAR  SÖZLEŞMESİ</a:t>
            </a:r>
            <a:endParaRPr lang="tr-TR" sz="2000" b="1" dirty="0"/>
          </a:p>
        </p:txBody>
      </p:sp>
      <p:sp>
        <p:nvSpPr>
          <p:cNvPr id="5" name="Yuvarlatılmış Dikdörtgen 4"/>
          <p:cNvSpPr/>
          <p:nvPr/>
        </p:nvSpPr>
        <p:spPr>
          <a:xfrm>
            <a:off x="755576" y="1772816"/>
            <a:ext cx="7560840" cy="13681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b="1" dirty="0" err="1" smtClean="0"/>
              <a:t>II.Dünya</a:t>
            </a:r>
            <a:r>
              <a:rPr lang="tr-TR" b="1" dirty="0" smtClean="0"/>
              <a:t> Savaşı öncesinde Türkiye’nin güvenlik  endişesi nedeniyle Milletler Cemiyetine başvurmasıyla İsviçre’nin Montrö kentinde bir konferans toplanmıştır.</a:t>
            </a:r>
            <a:endParaRPr lang="tr-TR" b="1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9233262"/>
              </p:ext>
            </p:extLst>
          </p:nvPr>
        </p:nvGraphicFramePr>
        <p:xfrm>
          <a:off x="179512" y="3392996"/>
          <a:ext cx="8712968" cy="275646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76264"/>
                <a:gridCol w="6336704"/>
              </a:tblGrid>
              <a:tr h="59685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MONTRÖ BOGAZLAR SÖZLEŞMESİ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05139">
                <a:tc>
                  <a:txBody>
                    <a:bodyPr/>
                    <a:lstStyle/>
                    <a:p>
                      <a:r>
                        <a:rPr lang="tr-TR" b="1" dirty="0" smtClean="0"/>
                        <a:t>Antlaşma Tarihi</a:t>
                      </a:r>
                      <a:endParaRPr lang="tr-TR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20 Temmuz 1936</a:t>
                      </a:r>
                      <a:endParaRPr lang="tr-TR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05139">
                <a:tc>
                  <a:txBody>
                    <a:bodyPr/>
                    <a:lstStyle/>
                    <a:p>
                      <a:r>
                        <a:rPr lang="tr-TR" b="1" dirty="0" smtClean="0"/>
                        <a:t>Antlaşmanın yapıldığı yer.</a:t>
                      </a:r>
                      <a:endParaRPr lang="tr-TR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İsviçre’nin Montrö şehri</a:t>
                      </a:r>
                      <a:endParaRPr lang="tr-TR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605139">
                <a:tc>
                  <a:txBody>
                    <a:bodyPr/>
                    <a:lstStyle/>
                    <a:p>
                      <a:r>
                        <a:rPr lang="tr-TR" b="1" dirty="0" smtClean="0"/>
                        <a:t>Antlaşmaya katılan devletler.</a:t>
                      </a:r>
                      <a:endParaRPr lang="tr-TR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Türkiye, Fransa, Bulgaristan,</a:t>
                      </a:r>
                      <a:r>
                        <a:rPr lang="tr-TR" b="1" baseline="0" dirty="0" smtClean="0"/>
                        <a:t> </a:t>
                      </a:r>
                      <a:r>
                        <a:rPr lang="tr-TR" b="1" baseline="0" dirty="0" err="1" smtClean="0"/>
                        <a:t>İngiltere,Japonya,Romanya,SSCB,Yugoslavya,Yunanistan</a:t>
                      </a:r>
                      <a:endParaRPr lang="tr-TR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975585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856984" cy="6408712"/>
          </a:xfrm>
          <a:prstGeom prst="rect">
            <a:avLst/>
          </a:prstGeom>
        </p:spPr>
      </p:pic>
      <p:sp>
        <p:nvSpPr>
          <p:cNvPr id="3" name="Sağ Ok 2"/>
          <p:cNvSpPr/>
          <p:nvPr/>
        </p:nvSpPr>
        <p:spPr>
          <a:xfrm>
            <a:off x="4405917" y="332656"/>
            <a:ext cx="4608512" cy="122413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Montrö Boğazlar Sözleşmesine göre</a:t>
            </a:r>
            <a:endParaRPr lang="tr-TR" sz="2000" b="1" dirty="0"/>
          </a:p>
        </p:txBody>
      </p:sp>
      <p:sp>
        <p:nvSpPr>
          <p:cNvPr id="4" name="Sağ Ok 3"/>
          <p:cNvSpPr/>
          <p:nvPr/>
        </p:nvSpPr>
        <p:spPr>
          <a:xfrm>
            <a:off x="467544" y="1844824"/>
            <a:ext cx="8352928" cy="122413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1-Boğazlar Komisyonu kaldırıldı ve Boğazların savunulması Türkiye’ye bırakıldı.</a:t>
            </a:r>
            <a:endParaRPr lang="tr-TR" b="1" dirty="0"/>
          </a:p>
        </p:txBody>
      </p:sp>
      <p:sp>
        <p:nvSpPr>
          <p:cNvPr id="5" name="Sağ Ok 4"/>
          <p:cNvSpPr/>
          <p:nvPr/>
        </p:nvSpPr>
        <p:spPr>
          <a:xfrm>
            <a:off x="367190" y="3645024"/>
            <a:ext cx="8352928" cy="122413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2- Boğazlardan geçiş , Karadeniz’e kıyısı olan devletlerin güvenliğini tehdit etmeyecek şekilde düzenlendi.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Sağ Ok 5"/>
          <p:cNvSpPr/>
          <p:nvPr/>
        </p:nvSpPr>
        <p:spPr>
          <a:xfrm>
            <a:off x="431540" y="5229200"/>
            <a:ext cx="8352928" cy="122413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3-Ticaret gemilerine tam bir geçiş  serbestliği tanındı., savaş gemilerinin geçişi  ise sözleşme hükümleri ile sınırlandırıldı.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74454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12968" cy="6480720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3635896" y="476672"/>
            <a:ext cx="2304256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UYARI</a:t>
            </a:r>
            <a:endParaRPr lang="tr-TR" sz="2800" b="1" dirty="0"/>
          </a:p>
        </p:txBody>
      </p:sp>
      <p:sp>
        <p:nvSpPr>
          <p:cNvPr id="4" name="Sağ Ok 3"/>
          <p:cNvSpPr/>
          <p:nvPr/>
        </p:nvSpPr>
        <p:spPr>
          <a:xfrm>
            <a:off x="539552" y="1916832"/>
            <a:ext cx="7848872" cy="2376264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Montrö Sözleşmesi 20 yıllık bir süre için imzalanmıştır. Ancak bu sürenin dolmasından 2 yıl öncesine kadar taraflardan biri sözleşme maddelerinin değiştirilmesi için talepte bulunmazsa sözleşme yürürlükte kalacaktı.</a:t>
            </a:r>
            <a:endParaRPr lang="tr-TR" b="1" dirty="0"/>
          </a:p>
        </p:txBody>
      </p:sp>
      <p:sp>
        <p:nvSpPr>
          <p:cNvPr id="5" name="Sağ Ok 4"/>
          <p:cNvSpPr/>
          <p:nvPr/>
        </p:nvSpPr>
        <p:spPr>
          <a:xfrm>
            <a:off x="539552" y="4581128"/>
            <a:ext cx="7848872" cy="2088232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1956 yılında sözleşmenin süresi dolduğu halde hiçbir ülke </a:t>
            </a:r>
            <a:r>
              <a:rPr lang="tr-TR" b="1" dirty="0" err="1" smtClean="0"/>
              <a:t>sözlemenin</a:t>
            </a:r>
            <a:r>
              <a:rPr lang="tr-TR" b="1" dirty="0" smtClean="0"/>
              <a:t> değiştirilmesi için talepte bulunmadığından sözleşme günümüzde de geçerliliğini sürdürebilmektedir.</a:t>
            </a:r>
            <a:endParaRPr lang="tr-TR" b="1" dirty="0"/>
          </a:p>
        </p:txBody>
      </p:sp>
    </p:spTree>
    <p:extLst>
      <p:ext uri="{BB962C8B-B14F-4D97-AF65-F5344CB8AC3E}">
        <p14:creationId xmlns="" xmlns:p14="http://schemas.microsoft.com/office/powerpoint/2010/main" val="3463478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5853"/>
            <a:ext cx="8856984" cy="6345897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1475656" y="476672"/>
            <a:ext cx="6264696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TÜRKİYE  MİLLETLER CEMİYETİNDE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971600" y="1628800"/>
            <a:ext cx="7128792" cy="864096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Milletler cemiyeti, Birinci Dünya Savaşı sonrası, dünya siyasetine yön veren büyük devletler tarafından 10 Ocak 1920’de CENEVRE’DE kurulmuştur.</a:t>
            </a:r>
            <a:endParaRPr lang="tr-TR" b="1" dirty="0"/>
          </a:p>
        </p:txBody>
      </p:sp>
      <p:sp>
        <p:nvSpPr>
          <p:cNvPr id="5" name="Yuvarlatılmış Dikdörtgen 4"/>
          <p:cNvSpPr/>
          <p:nvPr/>
        </p:nvSpPr>
        <p:spPr>
          <a:xfrm>
            <a:off x="971600" y="2924944"/>
            <a:ext cx="712879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TÜRKİYENİNİN CEMİYETE KATILMA SÜRECİ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971600" y="4077072"/>
            <a:ext cx="7128792" cy="136815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Türkiye,» Musul Meselesinde» taraflı davrandığı için 1932 yılına kadar Cemiyete girmek istememiştir. Ancak;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90908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1078"/>
            <a:ext cx="8640960" cy="61206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Sağ Ok 3"/>
          <p:cNvSpPr/>
          <p:nvPr/>
        </p:nvSpPr>
        <p:spPr>
          <a:xfrm>
            <a:off x="671718" y="908720"/>
            <a:ext cx="7356666" cy="144016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tr-TR" b="1" dirty="0" smtClean="0">
                <a:solidFill>
                  <a:schemeClr val="tx1"/>
                </a:solidFill>
              </a:rPr>
              <a:t>Almanya ve İtalya’nın saldırgan bir tutum izlemesi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Sağ Ok 4"/>
          <p:cNvSpPr/>
          <p:nvPr/>
        </p:nvSpPr>
        <p:spPr>
          <a:xfrm>
            <a:off x="671718" y="2636912"/>
            <a:ext cx="7200800" cy="18002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tr-TR" b="1" dirty="0" smtClean="0">
                <a:solidFill>
                  <a:schemeClr val="tx1"/>
                </a:solidFill>
              </a:rPr>
              <a:t>Türkiye’nin uluslar arası alanda söz sahibi olmak ve saygınlığını artırmak istemesi , cemiyete üye olunmasında etkili olmuştur.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Sağ Ok 5"/>
          <p:cNvSpPr/>
          <p:nvPr/>
        </p:nvSpPr>
        <p:spPr>
          <a:xfrm>
            <a:off x="671718" y="4437112"/>
            <a:ext cx="7200800" cy="180020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tr-TR" b="1" dirty="0" smtClean="0">
                <a:solidFill>
                  <a:schemeClr val="tx1"/>
                </a:solidFill>
              </a:rPr>
              <a:t>Türkiye; Atatürk’ün « Davet edilirsek katılırız» şartı üzerine, İspanya’nın teklifi, Yunanistan’ın desteği ile Cemiyete katıldı.(1932)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39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352928" cy="6408711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1907704" y="404664"/>
            <a:ext cx="5832648" cy="72008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KOMŞULARIMIZLA İŞ BİRLİĞİ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2051720" y="1340768"/>
            <a:ext cx="5256584" cy="7200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BALKAN ANTANTI( 1934)</a:t>
            </a:r>
            <a:endParaRPr lang="tr-TR" sz="2400" b="1" dirty="0"/>
          </a:p>
        </p:txBody>
      </p:sp>
      <p:sp>
        <p:nvSpPr>
          <p:cNvPr id="5" name="Sağ Ok 4"/>
          <p:cNvSpPr/>
          <p:nvPr/>
        </p:nvSpPr>
        <p:spPr>
          <a:xfrm>
            <a:off x="970693" y="2060848"/>
            <a:ext cx="7272808" cy="1044115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Antant, 9 Şubat 1934 tarihinde Atina’da imzalandı.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6" name="Sağ Ok 5"/>
          <p:cNvSpPr/>
          <p:nvPr/>
        </p:nvSpPr>
        <p:spPr>
          <a:xfrm>
            <a:off x="967245" y="3093022"/>
            <a:ext cx="7272808" cy="1044115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İmzalayan Devletler TÜRKİYE,YUNANİSTAN,YUGOSLAVYA,ROMANYA’DIR.</a:t>
            </a:r>
            <a:endParaRPr lang="tr-TR" b="1" dirty="0"/>
          </a:p>
        </p:txBody>
      </p:sp>
      <p:sp>
        <p:nvSpPr>
          <p:cNvPr id="7" name="Sağ Ok 6"/>
          <p:cNvSpPr/>
          <p:nvPr/>
        </p:nvSpPr>
        <p:spPr>
          <a:xfrm>
            <a:off x="943908" y="4137137"/>
            <a:ext cx="7272808" cy="1044115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Antanta göre Balkan ülkeleri birbirinin varlığına saygı gösterecekti</a:t>
            </a:r>
            <a:endParaRPr lang="tr-TR" b="1" dirty="0"/>
          </a:p>
        </p:txBody>
      </p:sp>
      <p:sp>
        <p:nvSpPr>
          <p:cNvPr id="8" name="Sağ Ok 7"/>
          <p:cNvSpPr/>
          <p:nvPr/>
        </p:nvSpPr>
        <p:spPr>
          <a:xfrm>
            <a:off x="943908" y="5421142"/>
            <a:ext cx="7272808" cy="1044115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Böylece Balkan ülkeleri sınırlarını karşılıklı olarak güvence altına almış oldular</a:t>
            </a:r>
            <a:endParaRPr lang="tr-TR" b="1" dirty="0"/>
          </a:p>
        </p:txBody>
      </p:sp>
      <p:sp>
        <p:nvSpPr>
          <p:cNvPr id="9" name="Yatay Kaydırma 8"/>
          <p:cNvSpPr/>
          <p:nvPr/>
        </p:nvSpPr>
        <p:spPr>
          <a:xfrm>
            <a:off x="1619672" y="2060848"/>
            <a:ext cx="5472608" cy="1944216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/>
              <a:t>NOT:Türkiye</a:t>
            </a:r>
            <a:r>
              <a:rPr lang="tr-TR" sz="2000" b="1" dirty="0" smtClean="0"/>
              <a:t> Balkan Antantı ile batı sınırını güvence altına almıştır.</a:t>
            </a:r>
            <a:endParaRPr lang="tr-TR" sz="2000" b="1" dirty="0"/>
          </a:p>
        </p:txBody>
      </p:sp>
    </p:spTree>
    <p:extLst>
      <p:ext uri="{BB962C8B-B14F-4D97-AF65-F5344CB8AC3E}">
        <p14:creationId xmlns="" xmlns:p14="http://schemas.microsoft.com/office/powerpoint/2010/main" val="15038070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18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6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62" tmFilter="0, 0; 0.125,0.2665; 0.25,0.4; 0.375,0.465; 0.5,0.5;  0.625,0.535; 0.75,0.6; 0.875,0.7335; 1,1">
                                          <p:stCondLst>
                                            <p:cond delay="11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81" tmFilter="0, 0; 0.125,0.2665; 0.25,0.4; 0.375,0.465; 0.5,0.5;  0.625,0.535; 0.75,0.6; 0.875,0.7335; 1,1">
                                          <p:stCondLst>
                                            <p:cond delay="23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87" tmFilter="0, 0; 0.125,0.2665; 0.25,0.4; 0.375,0.465; 0.5,0.5;  0.625,0.535; 0.75,0.6; 0.875,0.7335; 1,1">
                                          <p:stCondLst>
                                            <p:cond delay="28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46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290" decel="50000">
                                          <p:stCondLst>
                                            <p:cond delay="118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46">
                                          <p:stCondLst>
                                            <p:cond delay="22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290" decel="50000">
                                          <p:stCondLst>
                                            <p:cond delay="23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46">
                                          <p:stCondLst>
                                            <p:cond delay="287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290" decel="50000">
                                          <p:stCondLst>
                                            <p:cond delay="291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46">
                                          <p:stCondLst>
                                            <p:cond delay="31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290" decel="50000">
                                          <p:stCondLst>
                                            <p:cond delay="32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971600" y="332656"/>
            <a:ext cx="7704856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Türkiye’nin uluslar arası ilişkilerinin temelini LOZAN BARIŞ NTLAŞMASI oluşturmuştur. Atatürk Dönemi Türk dış politikası şu temel esaslara dayanır.</a:t>
            </a:r>
            <a:endParaRPr lang="tr-TR" sz="2000" b="1" dirty="0"/>
          </a:p>
        </p:txBody>
      </p:sp>
      <p:sp>
        <p:nvSpPr>
          <p:cNvPr id="3" name="7-Noktalı Yıldız 2"/>
          <p:cNvSpPr/>
          <p:nvPr/>
        </p:nvSpPr>
        <p:spPr>
          <a:xfrm>
            <a:off x="323528" y="2276872"/>
            <a:ext cx="3096344" cy="2088232"/>
          </a:xfrm>
          <a:prstGeom prst="star7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BARIŞÇIDIR</a:t>
            </a:r>
            <a:endParaRPr lang="tr-TR" b="1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4139952" y="2420888"/>
            <a:ext cx="4536504" cy="23042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Türkiye, Atatürk’ün « Yurtta barış, dünyada barış» ilkesi çerçevesinde, devletler arası sonuçların çözümünde eşitliğe dayana dostluklar ve ittifaklar kurmayı amaçlar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611560" y="4869160"/>
            <a:ext cx="8064896" cy="151216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Atatürk’e göre «Barış milletleri refah ve mutluluğa eriştiren en   iyi yoldur.</a:t>
            </a:r>
            <a:endParaRPr lang="tr-TR" sz="2400" b="1" dirty="0"/>
          </a:p>
        </p:txBody>
      </p:sp>
    </p:spTree>
    <p:extLst>
      <p:ext uri="{BB962C8B-B14F-4D97-AF65-F5344CB8AC3E}">
        <p14:creationId xmlns="" xmlns:p14="http://schemas.microsoft.com/office/powerpoint/2010/main" val="10596704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712968" cy="6154645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2411760" y="495237"/>
            <a:ext cx="4392488" cy="7200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SADABAT  PAKTI. ( 1937)</a:t>
            </a:r>
            <a:endParaRPr lang="tr-TR" sz="2400" b="1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611560" y="1628800"/>
            <a:ext cx="8064896" cy="7200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II. Dünya Savaşı öncesinde İtalya’nın Habeşistan’a saldırması üzerine;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Yuvarlatılmış Dikdörtgen 4"/>
          <p:cNvSpPr/>
          <p:nvPr/>
        </p:nvSpPr>
        <p:spPr>
          <a:xfrm>
            <a:off x="611560" y="2582521"/>
            <a:ext cx="8064896" cy="7200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TÜRKİYE ,İRAN, AFGANİSTAN, IRAK tarafından kurulan </a:t>
            </a:r>
            <a:r>
              <a:rPr lang="tr-TR" b="1" dirty="0" err="1" smtClean="0">
                <a:solidFill>
                  <a:schemeClr val="tx1"/>
                </a:solidFill>
              </a:rPr>
              <a:t>örgütür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633808" y="3501008"/>
            <a:ext cx="8064896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Pakta göre: Devletler birbirinin  iç işlerine karışmayacaklar.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631812" y="4365104"/>
            <a:ext cx="8064896" cy="72008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Ortak çıkarlarını ilgilendiren konularda birbirlerine danışacaklar.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575556" y="5373216"/>
            <a:ext cx="8064896" cy="72008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Birbirlerine karşı saldırıda bulunmayacaklardı.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Yatay Kaydırma 8"/>
          <p:cNvSpPr/>
          <p:nvPr/>
        </p:nvSpPr>
        <p:spPr>
          <a:xfrm>
            <a:off x="2555776" y="2348880"/>
            <a:ext cx="4464496" cy="2304256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NOT: Türkiye, </a:t>
            </a:r>
            <a:r>
              <a:rPr lang="tr-TR" sz="2000" b="1" dirty="0" err="1" smtClean="0">
                <a:solidFill>
                  <a:schemeClr val="tx1"/>
                </a:solidFill>
              </a:rPr>
              <a:t>Sadabat</a:t>
            </a:r>
            <a:r>
              <a:rPr lang="tr-TR" sz="2000" b="1" dirty="0" smtClean="0">
                <a:solidFill>
                  <a:schemeClr val="tx1"/>
                </a:solidFill>
              </a:rPr>
              <a:t> Paktı ile doğu sınırını güvence altına almıştır.</a:t>
            </a:r>
            <a:endParaRPr lang="tr-TR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12432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32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7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77" tmFilter="0, 0; 0.125,0.2665; 0.25,0.4; 0.375,0.465; 0.5,0.5;  0.625,0.535; 0.75,0.6; 0.875,0.7335; 1,1">
                                          <p:stCondLst>
                                            <p:cond delay="157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88" tmFilter="0, 0; 0.125,0.2665; 0.25,0.4; 0.375,0.465; 0.5,0.5;  0.625,0.535; 0.75,0.6; 0.875,0.7335; 1,1">
                                          <p:stCondLst>
                                            <p:cond delay="314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90" tmFilter="0, 0; 0.125,0.2665; 0.25,0.4; 0.375,0.465; 0.5,0.5;  0.625,0.535; 0.75,0.6; 0.875,0.7335; 1,1">
                                          <p:stCondLst>
                                            <p:cond delay="393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62">
                                          <p:stCondLst>
                                            <p:cond delay="154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394" decel="50000">
                                          <p:stCondLst>
                                            <p:cond delay="160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62">
                                          <p:stCondLst>
                                            <p:cond delay="311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394" decel="50000">
                                          <p:stCondLst>
                                            <p:cond delay="317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62">
                                          <p:stCondLst>
                                            <p:cond delay="3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394" decel="50000">
                                          <p:stCondLst>
                                            <p:cond delay="396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62">
                                          <p:stCondLst>
                                            <p:cond delay="42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394" decel="50000">
                                          <p:stCondLst>
                                            <p:cond delay="43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96944" cy="5913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Yuvarlatılmış Dikdörtgen 1"/>
          <p:cNvSpPr/>
          <p:nvPr/>
        </p:nvSpPr>
        <p:spPr>
          <a:xfrm>
            <a:off x="2051720" y="620688"/>
            <a:ext cx="5256584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HATAY TÜRKİYE’YE KATILIYOR</a:t>
            </a:r>
            <a:endParaRPr lang="tr-TR" sz="2000" b="1" dirty="0"/>
          </a:p>
        </p:txBody>
      </p:sp>
      <p:sp>
        <p:nvSpPr>
          <p:cNvPr id="3" name="Aşağı Ok Belirtme Çizgisi 2"/>
          <p:cNvSpPr/>
          <p:nvPr/>
        </p:nvSpPr>
        <p:spPr>
          <a:xfrm>
            <a:off x="755576" y="1916832"/>
            <a:ext cx="3384376" cy="3096344"/>
          </a:xfrm>
          <a:prstGeom prst="downArrow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Sakarya Zaferinden sonra Fransa ile imzalan Ankara Antlaşması ile Hatay’da özel bir yönetim kurulmuş ve Hatay Fransa mandasındaki Suriye sınırları içinde kalmıştı.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Aşağı Ok Belirtme Çizgisi 4"/>
          <p:cNvSpPr/>
          <p:nvPr/>
        </p:nvSpPr>
        <p:spPr>
          <a:xfrm>
            <a:off x="5076056" y="1916832"/>
            <a:ext cx="3384376" cy="3096344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Lozan Barış Antlaşması’nda Ankara Antlaşması hükümleri aynen kabul edilmişti.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98169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2916"/>
            <a:ext cx="8568952" cy="627595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Aşağı Ok Belirtme Çizgisi 3"/>
          <p:cNvSpPr/>
          <p:nvPr/>
        </p:nvSpPr>
        <p:spPr>
          <a:xfrm>
            <a:off x="1187624" y="852555"/>
            <a:ext cx="3168352" cy="3744416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r>
              <a:rPr lang="tr-TR" b="1" dirty="0" smtClean="0"/>
              <a:t>Fransa 1936’da Suriye’nin bağımsızlığını tanıyınca Türkiye de Hatay’ın bağımsızlığı için Milletler Cemiyeti’ne başvurdu.</a:t>
            </a:r>
            <a:endParaRPr lang="tr-TR" b="1" dirty="0"/>
          </a:p>
        </p:txBody>
      </p:sp>
      <p:sp>
        <p:nvSpPr>
          <p:cNvPr id="5" name="Aşağı Ok Belirtme Çizgisi 4"/>
          <p:cNvSpPr/>
          <p:nvPr/>
        </p:nvSpPr>
        <p:spPr>
          <a:xfrm>
            <a:off x="5076056" y="836712"/>
            <a:ext cx="3384376" cy="3744416"/>
          </a:xfrm>
          <a:prstGeom prst="down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Milletler Cemiyeti Hatay’ın iç işlerinde bağımsız  dış işlerinde Suriye’ye bağlı olmasını ( özerklik) kararlaştırdı.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13926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496944" cy="6076652"/>
          </a:xfrm>
          <a:prstGeom prst="rect">
            <a:avLst/>
          </a:prstGeom>
        </p:spPr>
      </p:pic>
      <p:sp>
        <p:nvSpPr>
          <p:cNvPr id="3" name="Aşağı Ok Belirtme Çizgisi 2"/>
          <p:cNvSpPr/>
          <p:nvPr/>
        </p:nvSpPr>
        <p:spPr>
          <a:xfrm>
            <a:off x="467544" y="908720"/>
            <a:ext cx="4104456" cy="4608512"/>
          </a:xfrm>
          <a:prstGeom prst="down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Türkiye, Hatay’ın tam bağımsız olmasını istiyordu. Fransa ile yapılan görüşmeler neticesinde Hatay’da seçimler yapıldı ve 2 Eylül 1938 tarihinde Hatay Cumhuriyeti kuruldu ve Hatay Meclisi, cumhurbaşkanlığına TAYFUR SÖKMEN’İ  seçti.1938.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Aşağı Ok Belirtme Çizgisi 3"/>
          <p:cNvSpPr/>
          <p:nvPr/>
        </p:nvSpPr>
        <p:spPr>
          <a:xfrm>
            <a:off x="5004048" y="908720"/>
            <a:ext cx="3600400" cy="4608512"/>
          </a:xfrm>
          <a:prstGeom prst="downArrow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 smtClean="0">
                <a:solidFill>
                  <a:schemeClr val="tx1"/>
                </a:solidFill>
              </a:rPr>
              <a:t>Hatay meclisi 23 Haziran 1939 tarihinde Türkiye’ye katılma kararı aldı ve Hatay 7 Temmuz 1939 tarihinde Türkiye’nin bir vilayeti haline geldi.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Yatay Kaydırma 4"/>
          <p:cNvSpPr/>
          <p:nvPr/>
        </p:nvSpPr>
        <p:spPr>
          <a:xfrm>
            <a:off x="1619672" y="2924944"/>
            <a:ext cx="5976664" cy="2808312"/>
          </a:xfrm>
          <a:prstGeom prst="horizontalScroll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NOT: Hatay’ın Türkiye’ye katılması Atatürk’ün ölümünden sonra gerçekleşmiştir. Hatay’ın Türkiye’ye katılması, Atatürk’ün dış politikadaki büyük başarısı olarak kabul edilir.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01447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60648"/>
            <a:ext cx="8544948" cy="6336704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2339752" y="404664"/>
            <a:ext cx="4536504" cy="57606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ATATÜRK BİZİMLE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4" name="Sağ Ok 3"/>
          <p:cNvSpPr/>
          <p:nvPr/>
        </p:nvSpPr>
        <p:spPr>
          <a:xfrm>
            <a:off x="539552" y="1340768"/>
            <a:ext cx="7848872" cy="100811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Atatürk’ün ilk hastalık belirtisi 1937 yılında ortaya çıktı.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Sağ Ok 4"/>
          <p:cNvSpPr/>
          <p:nvPr/>
        </p:nvSpPr>
        <p:spPr>
          <a:xfrm>
            <a:off x="514763" y="2421051"/>
            <a:ext cx="7848872" cy="100811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Atatürk’e karaciğer hastalığı( siroz) teşhisi konuldu.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Sağ Ok 5"/>
          <p:cNvSpPr/>
          <p:nvPr/>
        </p:nvSpPr>
        <p:spPr>
          <a:xfrm>
            <a:off x="467544" y="3573016"/>
            <a:ext cx="7848872" cy="100811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1938 yılı başlarında Yalova’da bulunduğu sırada ciddi olarak hastalandı.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Sağ Ok 6"/>
          <p:cNvSpPr/>
          <p:nvPr/>
        </p:nvSpPr>
        <p:spPr>
          <a:xfrm>
            <a:off x="467544" y="4581128"/>
            <a:ext cx="7848872" cy="108012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Buradaki tedavi olumlu sonuç verdi, fakat tamamen iyileşemedi.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Sağ Ok 7"/>
          <p:cNvSpPr/>
          <p:nvPr/>
        </p:nvSpPr>
        <p:spPr>
          <a:xfrm>
            <a:off x="467544" y="5589240"/>
            <a:ext cx="7848872" cy="100811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Ankara’ya yaptığı yolculuk, hastalığın artmasına neden oldu.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6783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296652"/>
            <a:ext cx="8664962" cy="6444716"/>
          </a:xfrm>
          <a:prstGeom prst="rect">
            <a:avLst/>
          </a:prstGeom>
        </p:spPr>
      </p:pic>
      <p:sp>
        <p:nvSpPr>
          <p:cNvPr id="3" name="Sağ Ok 2"/>
          <p:cNvSpPr/>
          <p:nvPr/>
        </p:nvSpPr>
        <p:spPr>
          <a:xfrm>
            <a:off x="388278" y="422775"/>
            <a:ext cx="8208912" cy="936104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Hasta olmasına rağmen, Mersin ve Adana’ya geziye çıktı.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Sağ Ok 3"/>
          <p:cNvSpPr/>
          <p:nvPr/>
        </p:nvSpPr>
        <p:spPr>
          <a:xfrm>
            <a:off x="365667" y="1556792"/>
            <a:ext cx="8208912" cy="936104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Ancak hastalığı ağırlaşınca Dolmabahçe Sarayı’na nakledilmişti.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Sağ Ok 4"/>
          <p:cNvSpPr/>
          <p:nvPr/>
        </p:nvSpPr>
        <p:spPr>
          <a:xfrm>
            <a:off x="365667" y="2585156"/>
            <a:ext cx="8208912" cy="113187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Atatürk 10 Kasım 1938 saat 09.05’te İstanbul’da Dolmabahçe Sarayı’nda hayata gözlerini yumdu.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Sağ Ok 5"/>
          <p:cNvSpPr/>
          <p:nvPr/>
        </p:nvSpPr>
        <p:spPr>
          <a:xfrm>
            <a:off x="357083" y="3585429"/>
            <a:ext cx="8208912" cy="936104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Atatürk’ün </a:t>
            </a:r>
            <a:r>
              <a:rPr lang="tr-TR" b="1" dirty="0" err="1" smtClean="0">
                <a:solidFill>
                  <a:schemeClr val="tx1"/>
                </a:solidFill>
              </a:rPr>
              <a:t>naaşı</a:t>
            </a:r>
            <a:r>
              <a:rPr lang="tr-TR" b="1" dirty="0" smtClean="0">
                <a:solidFill>
                  <a:schemeClr val="tx1"/>
                </a:solidFill>
              </a:rPr>
              <a:t> 20 Kasım günü Ankara’ya getirildi.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Sağ Ok 6"/>
          <p:cNvSpPr/>
          <p:nvPr/>
        </p:nvSpPr>
        <p:spPr>
          <a:xfrm>
            <a:off x="323529" y="4694130"/>
            <a:ext cx="8208912" cy="1111133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21 Kasım 1938 günü törenle Ankara Etnografya Müzesindeki geçici kabrine konuldu. Ve 1953’e kadar burada bekletildi.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Sağ Ok 7"/>
          <p:cNvSpPr/>
          <p:nvPr/>
        </p:nvSpPr>
        <p:spPr>
          <a:xfrm>
            <a:off x="323529" y="5661248"/>
            <a:ext cx="8208912" cy="936104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Her 10 Kasım günü Atatürk törenlerle anılır.9.05’te saygı duruşu yapılır.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0169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9"/>
            <a:ext cx="8784976" cy="6120680"/>
          </a:xfrm>
          <a:prstGeom prst="rect">
            <a:avLst/>
          </a:prstGeom>
        </p:spPr>
      </p:pic>
      <p:sp>
        <p:nvSpPr>
          <p:cNvPr id="3" name="Sağ Ok 2"/>
          <p:cNvSpPr/>
          <p:nvPr/>
        </p:nvSpPr>
        <p:spPr>
          <a:xfrm>
            <a:off x="476309" y="620688"/>
            <a:ext cx="7992888" cy="108012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Ülkemizde 10-16 Kasım tarihleri arası ATATÜRK </a:t>
            </a:r>
            <a:r>
              <a:rPr lang="tr-TR" b="1" dirty="0" err="1" smtClean="0">
                <a:solidFill>
                  <a:schemeClr val="tx1"/>
                </a:solidFill>
              </a:rPr>
              <a:t>HAFTASI’dır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Sağ Ok 3"/>
          <p:cNvSpPr/>
          <p:nvPr/>
        </p:nvSpPr>
        <p:spPr>
          <a:xfrm>
            <a:off x="467544" y="1988840"/>
            <a:ext cx="7992888" cy="100811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Türk halkı Atatürk’e bağlılığını birçok vesileyle göstermektedir.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76309" y="3212976"/>
            <a:ext cx="8344163" cy="194421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 Ülkemizde kurulan birçok üniversiteye, okula, caddeye ismi verilmiştir.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Sağ Ok 6"/>
          <p:cNvSpPr/>
          <p:nvPr/>
        </p:nvSpPr>
        <p:spPr>
          <a:xfrm>
            <a:off x="179512" y="5157192"/>
            <a:ext cx="8496944" cy="1700808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Atatürk’ün ismiyle anılan üniversiteler şunlardır.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GAZİ ÜNİVERSİTESİ( Ankara), ATATÜRK ÜNİVERSİTESİ  (Erzurum), MUSTAFA KEMAL ÜNİVERSİTESİ (Hatay)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Yatay Kaydırma 8"/>
          <p:cNvSpPr/>
          <p:nvPr/>
        </p:nvSpPr>
        <p:spPr>
          <a:xfrm>
            <a:off x="1259632" y="2132856"/>
            <a:ext cx="6336704" cy="345638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NOT: Atatürk  5 Eylül 1938’de kendi el yazısı ile yazdığı vasiyetinde, kendisinin İş Bankasına ait hisse gelirlerinden, Türk Tarih ve Türk Dil kurumlarına pay ayrılmasını  da istemiştir.</a:t>
            </a:r>
            <a:endParaRPr lang="tr-TR" sz="2000" b="1" dirty="0"/>
          </a:p>
        </p:txBody>
      </p:sp>
    </p:spTree>
    <p:extLst>
      <p:ext uri="{BB962C8B-B14F-4D97-AF65-F5344CB8AC3E}">
        <p14:creationId xmlns="" xmlns:p14="http://schemas.microsoft.com/office/powerpoint/2010/main" val="28233956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12968" cy="6264696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3131840" y="404664"/>
            <a:ext cx="2520280" cy="6480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ANITKABİR.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Sağ Ok 3"/>
          <p:cNvSpPr/>
          <p:nvPr/>
        </p:nvSpPr>
        <p:spPr>
          <a:xfrm>
            <a:off x="575284" y="1000744"/>
            <a:ext cx="7344816" cy="122413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Atatürk’e yapılacak anıt mezar projesi için bir yarışma düzenlenmiştir.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Sağ Ok 4"/>
          <p:cNvSpPr/>
          <p:nvPr/>
        </p:nvSpPr>
        <p:spPr>
          <a:xfrm>
            <a:off x="719572" y="2276872"/>
            <a:ext cx="7344816" cy="1224136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1941’de yapılan uluslar arası proje yarışmasına 49 proje katıldı.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Sağ Ok 5"/>
          <p:cNvSpPr/>
          <p:nvPr/>
        </p:nvSpPr>
        <p:spPr>
          <a:xfrm>
            <a:off x="575284" y="4005064"/>
            <a:ext cx="7344816" cy="20162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Araziye uygunluğu nedeniyle </a:t>
            </a:r>
            <a:r>
              <a:rPr lang="tr-TR" b="1" dirty="0" err="1" smtClean="0">
                <a:solidFill>
                  <a:schemeClr val="tx1"/>
                </a:solidFill>
              </a:rPr>
              <a:t>Prof.Dr</a:t>
            </a:r>
            <a:r>
              <a:rPr lang="tr-TR" b="1" dirty="0" smtClean="0">
                <a:solidFill>
                  <a:schemeClr val="tx1"/>
                </a:solidFill>
              </a:rPr>
              <a:t> EMİN ONAT ve </a:t>
            </a:r>
            <a:r>
              <a:rPr lang="tr-TR" b="1" dirty="0" err="1" smtClean="0">
                <a:solidFill>
                  <a:schemeClr val="tx1"/>
                </a:solidFill>
              </a:rPr>
              <a:t>Doç</a:t>
            </a:r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dirty="0" err="1" smtClean="0">
                <a:solidFill>
                  <a:schemeClr val="tx1"/>
                </a:solidFill>
              </a:rPr>
              <a:t>Dr.ORHAN</a:t>
            </a:r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dirty="0" err="1" smtClean="0">
                <a:solidFill>
                  <a:schemeClr val="tx1"/>
                </a:solidFill>
              </a:rPr>
              <a:t>ARDA’nın</a:t>
            </a:r>
            <a:r>
              <a:rPr lang="tr-TR" b="1" dirty="0" smtClean="0">
                <a:solidFill>
                  <a:schemeClr val="tx1"/>
                </a:solidFill>
              </a:rPr>
              <a:t> projesinin uygulanmasına karar verildi.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89878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508437" cy="6381328"/>
          </a:xfrm>
          <a:prstGeom prst="rect">
            <a:avLst/>
          </a:prstGeom>
        </p:spPr>
      </p:pic>
      <p:sp>
        <p:nvSpPr>
          <p:cNvPr id="3" name="Sağ Ok 2"/>
          <p:cNvSpPr/>
          <p:nvPr/>
        </p:nvSpPr>
        <p:spPr>
          <a:xfrm>
            <a:off x="977346" y="260648"/>
            <a:ext cx="7339070" cy="23762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Yer olarak, Atatürk’ün» Bu tepe ne güzel bir anıt yeri» dediği ve daha önce rasat(gözlem) istasyonu bulunmasından dolayı </a:t>
            </a:r>
            <a:r>
              <a:rPr lang="tr-TR" b="1" dirty="0" err="1" smtClean="0">
                <a:solidFill>
                  <a:schemeClr val="tx1"/>
                </a:solidFill>
              </a:rPr>
              <a:t>Rasattepe</a:t>
            </a:r>
            <a:r>
              <a:rPr lang="tr-TR" b="1" dirty="0" smtClean="0">
                <a:solidFill>
                  <a:schemeClr val="tx1"/>
                </a:solidFill>
              </a:rPr>
              <a:t> denilen 906 rakımlı tepe seçildi.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Sağ Ok 3"/>
          <p:cNvSpPr/>
          <p:nvPr/>
        </p:nvSpPr>
        <p:spPr>
          <a:xfrm>
            <a:off x="977346" y="2780928"/>
            <a:ext cx="7056784" cy="144016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1944 yılında başlayan inşaat 1953 yılında tamamlandı.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Sağ Ok 4"/>
          <p:cNvSpPr/>
          <p:nvPr/>
        </p:nvSpPr>
        <p:spPr>
          <a:xfrm>
            <a:off x="827584" y="4797152"/>
            <a:ext cx="7056784" cy="144016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10 Kasım 1953 yılında Atatürk’ün  </a:t>
            </a:r>
            <a:r>
              <a:rPr lang="tr-TR" b="1" dirty="0" err="1" smtClean="0">
                <a:solidFill>
                  <a:schemeClr val="tx1"/>
                </a:solidFill>
              </a:rPr>
              <a:t>naaşı</a:t>
            </a:r>
            <a:r>
              <a:rPr lang="tr-TR" b="1" dirty="0" smtClean="0">
                <a:solidFill>
                  <a:schemeClr val="tx1"/>
                </a:solidFill>
              </a:rPr>
              <a:t> ANITKABİR’E NAKLEDİLDİ.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1618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39752" y="908720"/>
            <a:ext cx="3816424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HAZIRLAYAN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3" name="Yuvarlatılmış Dikdörtgen 2"/>
          <p:cNvSpPr/>
          <p:nvPr/>
        </p:nvSpPr>
        <p:spPr>
          <a:xfrm>
            <a:off x="1115616" y="2060848"/>
            <a:ext cx="6840760" cy="316835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AHMET ALİ KARAALP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GÜLBAHÇE-AVNİ KAYA KOKUCU ORTAOKULU-İZMİR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SOSYAL BİLGİLER ÖĞRETMENİ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2014-2015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6500826" y="6000768"/>
            <a:ext cx="240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4827194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336704"/>
          </a:xfrm>
          <a:prstGeom prst="rect">
            <a:avLst/>
          </a:prstGeom>
        </p:spPr>
      </p:pic>
      <p:sp>
        <p:nvSpPr>
          <p:cNvPr id="4" name="7-Noktalı Yıldız 3"/>
          <p:cNvSpPr/>
          <p:nvPr/>
        </p:nvSpPr>
        <p:spPr>
          <a:xfrm>
            <a:off x="755576" y="908720"/>
            <a:ext cx="3096344" cy="2088232"/>
          </a:xfrm>
          <a:prstGeom prst="star7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HUKUKA</a:t>
            </a:r>
          </a:p>
          <a:p>
            <a:pPr algn="ctr"/>
            <a:r>
              <a:rPr lang="tr-TR" b="1" dirty="0" smtClean="0"/>
              <a:t>BAĞLIDIR</a:t>
            </a:r>
            <a:endParaRPr lang="tr-TR" b="1" dirty="0"/>
          </a:p>
        </p:txBody>
      </p:sp>
      <p:sp>
        <p:nvSpPr>
          <p:cNvPr id="6" name="Yuvarlatılmış Dikdörtgen 5"/>
          <p:cNvSpPr/>
          <p:nvPr/>
        </p:nvSpPr>
        <p:spPr>
          <a:xfrm>
            <a:off x="4139952" y="1340768"/>
            <a:ext cx="4176464" cy="34563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r>
              <a:rPr lang="tr-TR" sz="2000" b="1" dirty="0" smtClean="0"/>
              <a:t>Devletler arası meselelerin hukuki yollardan, diplomasi yoluyla ve EŞİTLİK İLKESİ  ile çözümlenmesi Türkiye’nin benimsendiği bir yoldur.</a:t>
            </a:r>
            <a:endParaRPr lang="tr-TR" sz="2000" b="1" dirty="0"/>
          </a:p>
        </p:txBody>
      </p:sp>
      <p:sp>
        <p:nvSpPr>
          <p:cNvPr id="7" name="Yuvarlatılmış Dikdörtgen 6"/>
          <p:cNvSpPr/>
          <p:nvPr/>
        </p:nvSpPr>
        <p:spPr>
          <a:xfrm>
            <a:off x="1187624" y="5013176"/>
            <a:ext cx="6768752" cy="129614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§"/>
            </a:pPr>
            <a:r>
              <a:rPr lang="tr-TR" b="1" dirty="0" smtClean="0"/>
              <a:t>Türkiye’nin milli çıkarları esas alınarak uluslar arası ilişkilerde eşitliğe dayanan  karşılıklı ilişkiler iyi ilişkiler kurulmuştur.</a:t>
            </a:r>
            <a:endParaRPr lang="tr-TR" b="1" dirty="0"/>
          </a:p>
        </p:txBody>
      </p:sp>
    </p:spTree>
    <p:extLst>
      <p:ext uri="{BB962C8B-B14F-4D97-AF65-F5344CB8AC3E}">
        <p14:creationId xmlns="" xmlns:p14="http://schemas.microsoft.com/office/powerpoint/2010/main" val="2708156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8" y="332656"/>
            <a:ext cx="8748972" cy="5976664"/>
          </a:xfrm>
          <a:prstGeom prst="rect">
            <a:avLst/>
          </a:prstGeom>
        </p:spPr>
      </p:pic>
      <p:sp>
        <p:nvSpPr>
          <p:cNvPr id="3" name="7-Noktalı Yıldız 2"/>
          <p:cNvSpPr/>
          <p:nvPr/>
        </p:nvSpPr>
        <p:spPr>
          <a:xfrm>
            <a:off x="827584" y="1196752"/>
            <a:ext cx="2808312" cy="2232248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MİLLİ GÜCE DAYANIR</a:t>
            </a:r>
            <a:endParaRPr lang="tr-TR" b="1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4211960" y="836712"/>
            <a:ext cx="4104456" cy="32403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r>
              <a:rPr lang="tr-TR" sz="2000" b="1" dirty="0" smtClean="0"/>
              <a:t>Türkiye, ülke menfaatlerini ve kendi hakkını dikkate alan ,bilim ve teknolojiyi rehber eden milli bir dış politika takip eder.</a:t>
            </a:r>
            <a:endParaRPr lang="tr-TR" sz="2000" b="1" dirty="0"/>
          </a:p>
        </p:txBody>
      </p:sp>
    </p:spTree>
    <p:extLst>
      <p:ext uri="{BB962C8B-B14F-4D97-AF65-F5344CB8AC3E}">
        <p14:creationId xmlns="" xmlns:p14="http://schemas.microsoft.com/office/powerpoint/2010/main" val="749464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5" y="188640"/>
            <a:ext cx="8833521" cy="6192688"/>
          </a:xfrm>
          <a:prstGeom prst="rect">
            <a:avLst/>
          </a:prstGeom>
        </p:spPr>
      </p:pic>
      <p:sp>
        <p:nvSpPr>
          <p:cNvPr id="3" name="7-Noktalı Yıldız 2"/>
          <p:cNvSpPr/>
          <p:nvPr/>
        </p:nvSpPr>
        <p:spPr>
          <a:xfrm>
            <a:off x="202975" y="1556792"/>
            <a:ext cx="3864969" cy="2304256"/>
          </a:xfrm>
          <a:prstGeom prst="star7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BAĞIMSIZDIR</a:t>
            </a:r>
            <a:endParaRPr lang="tr-TR" sz="2000" b="1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5076056" y="764704"/>
            <a:ext cx="3744416" cy="36004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r>
              <a:rPr lang="tr-TR" sz="2000" b="1" dirty="0" smtClean="0"/>
              <a:t>Ülkemiz bağımsızlığını her şeyin üstünde tutarken, diğer devletlerin dış politikalarından ve yönetim sistemlerinden etkilenmez.</a:t>
            </a:r>
            <a:endParaRPr lang="tr-TR" sz="2000" b="1" dirty="0"/>
          </a:p>
        </p:txBody>
      </p:sp>
    </p:spTree>
    <p:extLst>
      <p:ext uri="{BB962C8B-B14F-4D97-AF65-F5344CB8AC3E}">
        <p14:creationId xmlns="" xmlns:p14="http://schemas.microsoft.com/office/powerpoint/2010/main" val="42370995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6652"/>
            <a:ext cx="8496944" cy="6372708"/>
          </a:xfrm>
          <a:prstGeom prst="rect">
            <a:avLst/>
          </a:prstGeom>
        </p:spPr>
      </p:pic>
      <p:sp>
        <p:nvSpPr>
          <p:cNvPr id="3" name="7-Noktalı Yıldız 2"/>
          <p:cNvSpPr/>
          <p:nvPr/>
        </p:nvSpPr>
        <p:spPr>
          <a:xfrm>
            <a:off x="395536" y="1412776"/>
            <a:ext cx="3672408" cy="2070230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GERÇEKÇİDİR</a:t>
            </a:r>
            <a:endParaRPr lang="tr-TR" b="1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4860032" y="476672"/>
            <a:ext cx="3672408" cy="31683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r>
              <a:rPr lang="tr-TR" sz="2000" b="1" dirty="0" smtClean="0"/>
              <a:t>Türkiye dış siyasette dünyadaki ekonomik ve siyasi gelişmeleri göz önünde bulundurarak gerçekleştirmeyi amaçladığı hedeflere yönelir.</a:t>
            </a:r>
            <a:endParaRPr lang="tr-TR" sz="2000" b="1" dirty="0"/>
          </a:p>
        </p:txBody>
      </p:sp>
      <p:sp>
        <p:nvSpPr>
          <p:cNvPr id="5" name="Yuvarlatılmış Dikdörtgen 4"/>
          <p:cNvSpPr/>
          <p:nvPr/>
        </p:nvSpPr>
        <p:spPr>
          <a:xfrm>
            <a:off x="1187624" y="4221088"/>
            <a:ext cx="6624736" cy="187220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Atatürk dış politikada  akla ve bilime verdiği önemi kendi sözlerinde görmek mümkündür. O gerçeğe akıl ve bilim yoluyla </a:t>
            </a:r>
            <a:r>
              <a:rPr lang="tr-TR" sz="2000" b="1" dirty="0" err="1" smtClean="0"/>
              <a:t>ulaşılaçağına</a:t>
            </a:r>
            <a:r>
              <a:rPr lang="tr-TR" sz="2000" b="1" dirty="0" smtClean="0"/>
              <a:t>  inanmaktadır.</a:t>
            </a:r>
            <a:endParaRPr lang="tr-TR" sz="2000" b="1" dirty="0"/>
          </a:p>
        </p:txBody>
      </p:sp>
    </p:spTree>
    <p:extLst>
      <p:ext uri="{BB962C8B-B14F-4D97-AF65-F5344CB8AC3E}">
        <p14:creationId xmlns="" xmlns:p14="http://schemas.microsoft.com/office/powerpoint/2010/main" val="19517135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8784976" cy="626469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051720" y="476672"/>
            <a:ext cx="5040560" cy="7920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YABANCI OKULLAR</a:t>
            </a:r>
            <a:endParaRPr lang="tr-TR" sz="2400" b="1" dirty="0"/>
          </a:p>
        </p:txBody>
      </p:sp>
      <p:sp>
        <p:nvSpPr>
          <p:cNvPr id="4" name="Dikdörtgen 3"/>
          <p:cNvSpPr/>
          <p:nvPr/>
        </p:nvSpPr>
        <p:spPr>
          <a:xfrm>
            <a:off x="827584" y="1556792"/>
            <a:ext cx="7344816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YABANCI OKULLARIN OSMANLI DÖNEMİNDEKİ DURUMU</a:t>
            </a:r>
            <a:endParaRPr lang="tr-TR" b="1" dirty="0"/>
          </a:p>
        </p:txBody>
      </p:sp>
      <p:sp>
        <p:nvSpPr>
          <p:cNvPr id="5" name="Dolu Çerçeve 4"/>
          <p:cNvSpPr/>
          <p:nvPr/>
        </p:nvSpPr>
        <p:spPr>
          <a:xfrm>
            <a:off x="467544" y="2420888"/>
            <a:ext cx="8064896" cy="3600400"/>
          </a:xfrm>
          <a:prstGeom prst="bevel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tr-TR" sz="2000" b="1" dirty="0" smtClean="0"/>
              <a:t>Devlet kontrolünün çok fazla olmadığı bu okullar, eğitim müfredatı olarak istedikleri gibi davranmışlardı.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2000" b="1" dirty="0" smtClean="0"/>
              <a:t>Osmanlı ülkesinde 1900’lü yılların başında 450’den fazla Amerikan okulu ve 22 binden fazla öğrenci mevcuttu.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2000" b="1" dirty="0" smtClean="0"/>
              <a:t>Patrikhanelerin  ve hahamhanelerin  kontrolünde olan ,misyonerlik faaliyetlerinde  bulunuyorlardı.</a:t>
            </a:r>
            <a:endParaRPr lang="tr-TR" sz="2000" b="1" dirty="0"/>
          </a:p>
        </p:txBody>
      </p:sp>
    </p:spTree>
    <p:extLst>
      <p:ext uri="{BB962C8B-B14F-4D97-AF65-F5344CB8AC3E}">
        <p14:creationId xmlns="" xmlns:p14="http://schemas.microsoft.com/office/powerpoint/2010/main" val="15236202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ağ Ok 2"/>
          <p:cNvSpPr/>
          <p:nvPr/>
        </p:nvSpPr>
        <p:spPr>
          <a:xfrm>
            <a:off x="1187624" y="836712"/>
            <a:ext cx="6984776" cy="122413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</a:t>
            </a:r>
            <a:r>
              <a:rPr lang="tr-TR" b="1" dirty="0" smtClean="0"/>
              <a:t>? YABANCI OKULLARLA İLGLİ YAPILAN ÇALIŞMALAR</a:t>
            </a:r>
            <a:endParaRPr lang="tr-TR" b="1" dirty="0"/>
          </a:p>
        </p:txBody>
      </p:sp>
      <p:sp>
        <p:nvSpPr>
          <p:cNvPr id="4" name="Dikdörtgen 3"/>
          <p:cNvSpPr/>
          <p:nvPr/>
        </p:nvSpPr>
        <p:spPr>
          <a:xfrm>
            <a:off x="827584" y="2924944"/>
            <a:ext cx="7344816" cy="28803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r>
              <a:rPr lang="tr-TR" sz="2400" b="1" dirty="0" smtClean="0">
                <a:solidFill>
                  <a:schemeClr val="tx1"/>
                </a:solidFill>
              </a:rPr>
              <a:t>Lozan’da bu okulların  Türk hukukuna bağlı kalmak şartıyla eğitimlerine devam edebileceklerine karar verildi. 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38588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ağ Ok 2"/>
          <p:cNvSpPr/>
          <p:nvPr/>
        </p:nvSpPr>
        <p:spPr>
          <a:xfrm>
            <a:off x="755576" y="1484784"/>
            <a:ext cx="7272808" cy="1008112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Okullar MİLLİ EĞİTİM BAKANLIĞINA  bağlı olacak.</a:t>
            </a:r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611560" y="2924944"/>
            <a:ext cx="7272808" cy="1008112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Okullar Türk Milli Eğitim müfredatına uyacak.</a:t>
            </a:r>
            <a:endParaRPr lang="tr-TR" dirty="0"/>
          </a:p>
        </p:txBody>
      </p:sp>
      <p:sp>
        <p:nvSpPr>
          <p:cNvPr id="5" name="Sağ Ok 4"/>
          <p:cNvSpPr/>
          <p:nvPr/>
        </p:nvSpPr>
        <p:spPr>
          <a:xfrm>
            <a:off x="755576" y="4005064"/>
            <a:ext cx="7272808" cy="1008112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Türkçe, tarih, coğrafya derslerini Türk öğretmenler tarafından ve Türkçe okunacak.</a:t>
            </a:r>
            <a:endParaRPr lang="tr-TR" dirty="0"/>
          </a:p>
        </p:txBody>
      </p:sp>
      <p:sp>
        <p:nvSpPr>
          <p:cNvPr id="6" name="Sağ Ok 5"/>
          <p:cNvSpPr/>
          <p:nvPr/>
        </p:nvSpPr>
        <p:spPr>
          <a:xfrm>
            <a:off x="755576" y="5229200"/>
            <a:ext cx="7272808" cy="1008112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Okullar Türk müfettişler tarafından denetlenecekti.</a:t>
            </a:r>
            <a:endParaRPr lang="tr-TR" dirty="0"/>
          </a:p>
        </p:txBody>
      </p:sp>
      <p:sp>
        <p:nvSpPr>
          <p:cNvPr id="7" name="Yuvarlatılmış Dikdörtgen 6"/>
          <p:cNvSpPr/>
          <p:nvPr/>
        </p:nvSpPr>
        <p:spPr>
          <a:xfrm>
            <a:off x="1619672" y="260648"/>
            <a:ext cx="5256584" cy="5760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YAPILAN YENİ DÜZENLEMELERE GÖRE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801877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Kent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260</TotalTime>
  <Words>1253</Words>
  <Application>Microsoft Office PowerPoint</Application>
  <PresentationFormat>Ekran Gösterisi (4:3)</PresentationFormat>
  <Paragraphs>124</Paragraphs>
  <Slides>29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Kent</vt:lpstr>
      <vt:lpstr>TÜRK DIŞ POLİTİKASI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</dc:creator>
  <dcterms:created xsi:type="dcterms:W3CDTF">2015-04-04T08:05:00Z</dcterms:created>
  <dcterms:modified xsi:type="dcterms:W3CDTF">2015-04-05T12:26:41Z</dcterms:modified>
</cp:coreProperties>
</file>