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8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22.03.2015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22.03.2015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Metin Yer Tutucusu 2"/>
          <p:cNvSpPr>
            <a:spLocks noGrp="1"/>
          </p:cNvSpPr>
          <p:nvPr>
            <p:ph type="body" idx="1"/>
          </p:nvPr>
        </p:nvSpPr>
        <p:spPr/>
        <p:txBody>
          <a:bodyPr/>
          <a:lstStyle/>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2393" y="476672"/>
            <a:ext cx="8207973" cy="5688632"/>
          </a:xfrm>
          <a:prstGeom prst="rect">
            <a:avLst/>
          </a:prstGeom>
        </p:spPr>
      </p:pic>
      <p:sp>
        <p:nvSpPr>
          <p:cNvPr id="5" name="Dikdörtgen 4"/>
          <p:cNvSpPr/>
          <p:nvPr/>
        </p:nvSpPr>
        <p:spPr>
          <a:xfrm>
            <a:off x="3275856" y="4869160"/>
            <a:ext cx="5400600" cy="158417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800" b="1" dirty="0" smtClean="0">
                <a:solidFill>
                  <a:schemeClr val="tx1"/>
                </a:solidFill>
              </a:rPr>
              <a:t>İLKELERE GÖRE ANAHTAR KELİMELER</a:t>
            </a:r>
            <a:endParaRPr lang="tr-TR" sz="2800" b="1" dirty="0">
              <a:solidFill>
                <a:schemeClr val="tx1"/>
              </a:solidFill>
            </a:endParaRPr>
          </a:p>
        </p:txBody>
      </p:sp>
    </p:spTree>
    <p:extLst>
      <p:ext uri="{BB962C8B-B14F-4D97-AF65-F5344CB8AC3E}">
        <p14:creationId xmlns:p14="http://schemas.microsoft.com/office/powerpoint/2010/main" xmlns="" val="278370503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188640"/>
            <a:ext cx="6264696" cy="86409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4000" b="1" dirty="0" smtClean="0"/>
              <a:t>LAİKLİK</a:t>
            </a:r>
            <a:endParaRPr lang="tr-TR" sz="4000" b="1"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9552" y="1196752"/>
            <a:ext cx="8064895" cy="5328592"/>
          </a:xfrm>
          <a:prstGeom prst="rect">
            <a:avLst/>
          </a:prstGeom>
        </p:spPr>
      </p:pic>
      <p:sp>
        <p:nvSpPr>
          <p:cNvPr id="5" name="Yatay Kaydırma 4"/>
          <p:cNvSpPr/>
          <p:nvPr/>
        </p:nvSpPr>
        <p:spPr>
          <a:xfrm>
            <a:off x="683568" y="1031255"/>
            <a:ext cx="7344816" cy="4968552"/>
          </a:xfrm>
          <a:prstGeom prst="horizontalScroll">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2800" b="1" dirty="0"/>
              <a:t>* Devlet düzenini ve hukuk kurallarının dine dayandırılmamasıdır.</a:t>
            </a:r>
            <a:br>
              <a:rPr lang="tr-TR" sz="2800" b="1" dirty="0"/>
            </a:br>
            <a:r>
              <a:rPr lang="tr-TR" sz="2800" b="1" dirty="0"/>
              <a:t>* Kişilerin din ve vicdan özgürlüklerinin sağlanmasıdır.</a:t>
            </a:r>
            <a:br>
              <a:rPr lang="tr-TR" sz="2800" b="1" dirty="0"/>
            </a:br>
            <a:r>
              <a:rPr lang="tr-TR" sz="2800" b="1" dirty="0"/>
              <a:t>* Bütün kurumlarda bilimsel esasların ve ileri teknolojinin kullanılmasını amaçlar.</a:t>
            </a:r>
            <a:br>
              <a:rPr lang="tr-TR" sz="2800" b="1" dirty="0"/>
            </a:br>
            <a:endParaRPr lang="tr-TR" sz="2800" b="1" dirty="0"/>
          </a:p>
        </p:txBody>
      </p:sp>
    </p:spTree>
    <p:extLst>
      <p:ext uri="{BB962C8B-B14F-4D97-AF65-F5344CB8AC3E}">
        <p14:creationId xmlns:p14="http://schemas.microsoft.com/office/powerpoint/2010/main" xmlns="" val="138083142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5576" y="548680"/>
            <a:ext cx="7920880" cy="5904656"/>
          </a:xfrm>
          <a:prstGeom prst="rect">
            <a:avLst/>
          </a:prstGeom>
        </p:spPr>
      </p:pic>
      <p:sp>
        <p:nvSpPr>
          <p:cNvPr id="3" name="Yatay Kaydırma 2"/>
          <p:cNvSpPr/>
          <p:nvPr/>
        </p:nvSpPr>
        <p:spPr>
          <a:xfrm>
            <a:off x="1619672" y="980728"/>
            <a:ext cx="6408712" cy="5472608"/>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sz="2800" b="1" dirty="0"/>
              <a:t>* Dinin çıkarcı kimseler tarafından sömürü aracı olarak kullanılmasının engellenmesini amaçlar.   </a:t>
            </a:r>
            <a:br>
              <a:rPr lang="tr-TR" sz="2800" b="1" dirty="0"/>
            </a:br>
            <a:r>
              <a:rPr lang="tr-TR" sz="2800" b="1" dirty="0"/>
              <a:t/>
            </a:r>
            <a:br>
              <a:rPr lang="tr-TR" sz="2800" b="1" dirty="0"/>
            </a:br>
            <a:r>
              <a:rPr lang="tr-TR" sz="2800" b="1" dirty="0"/>
              <a:t>* Din ve devlet işlerini ayrılması</a:t>
            </a:r>
            <a:br>
              <a:rPr lang="tr-TR" sz="2800" b="1" dirty="0"/>
            </a:br>
            <a:r>
              <a:rPr lang="tr-TR" sz="2800" b="1" dirty="0"/>
              <a:t>* Akılcılık ve bilimsellik</a:t>
            </a:r>
            <a:br>
              <a:rPr lang="tr-TR" sz="2800" b="1" dirty="0"/>
            </a:br>
            <a:r>
              <a:rPr lang="tr-TR" sz="2800" b="1" dirty="0"/>
              <a:t>* Din ve vicdan özgürlüğü</a:t>
            </a:r>
            <a:br>
              <a:rPr lang="tr-TR" sz="2800" b="1" dirty="0"/>
            </a:br>
            <a:endParaRPr lang="tr-TR" sz="2800" b="1" dirty="0"/>
          </a:p>
        </p:txBody>
      </p:sp>
    </p:spTree>
    <p:extLst>
      <p:ext uri="{BB962C8B-B14F-4D97-AF65-F5344CB8AC3E}">
        <p14:creationId xmlns:p14="http://schemas.microsoft.com/office/powerpoint/2010/main" xmlns="" val="343575260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3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3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1979712" y="332656"/>
            <a:ext cx="6120680" cy="1368152"/>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800" b="1" dirty="0" smtClean="0"/>
              <a:t>İNKILÂPÇILIK</a:t>
            </a:r>
            <a:r>
              <a:rPr lang="tr-TR" sz="2800" b="1" dirty="0"/>
              <a:t/>
            </a:r>
            <a:br>
              <a:rPr lang="tr-TR" sz="2800" b="1" dirty="0"/>
            </a:br>
            <a:r>
              <a:rPr lang="tr-TR" sz="2800" b="1" dirty="0" smtClean="0"/>
              <a:t>(DEVRİMCİLİK) </a:t>
            </a:r>
            <a:r>
              <a:rPr lang="tr-TR" sz="2800" b="1" dirty="0"/>
              <a:t>  </a:t>
            </a: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1560" y="1556792"/>
            <a:ext cx="8280920" cy="4896544"/>
          </a:xfrm>
          <a:prstGeom prst="rect">
            <a:avLst/>
          </a:prstGeom>
        </p:spPr>
      </p:pic>
      <p:sp>
        <p:nvSpPr>
          <p:cNvPr id="4" name="Yatay Kaydırma 3"/>
          <p:cNvSpPr/>
          <p:nvPr/>
        </p:nvSpPr>
        <p:spPr>
          <a:xfrm>
            <a:off x="1115616" y="1916832"/>
            <a:ext cx="6984776" cy="4248472"/>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tr-TR" sz="2400" b="1" dirty="0"/>
              <a:t>* Toplumun eskiyen düzeninin yerine yeni ve çağdaş bir düzen getirilmesidir. Bu yeni ve çağdaş düzen köklü değişiklikler yapılarak gerçekleşir.</a:t>
            </a:r>
            <a:br>
              <a:rPr lang="tr-TR" sz="2400" b="1" dirty="0"/>
            </a:br>
            <a:r>
              <a:rPr lang="tr-TR" sz="2400" b="1" dirty="0"/>
              <a:t>* Atatürk İnkılâpçılığı, kendi kendini yenileyen (değişen şartlara göre kendini yenileyen hareketli) bir yapıya sahiptir.</a:t>
            </a:r>
          </a:p>
        </p:txBody>
      </p:sp>
    </p:spTree>
    <p:extLst>
      <p:ext uri="{BB962C8B-B14F-4D97-AF65-F5344CB8AC3E}">
        <p14:creationId xmlns:p14="http://schemas.microsoft.com/office/powerpoint/2010/main" xmlns="" val="761148946"/>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250" fill="hold"/>
                                        <p:tgtEl>
                                          <p:spTgt spid="4"/>
                                        </p:tgtEl>
                                        <p:attrNameLst>
                                          <p:attrName>ppt_x</p:attrName>
                                        </p:attrNameLst>
                                      </p:cBhvr>
                                      <p:tavLst>
                                        <p:tav tm="0">
                                          <p:val>
                                            <p:strVal val="1+#ppt_w/2"/>
                                          </p:val>
                                        </p:tav>
                                        <p:tav tm="100000">
                                          <p:val>
                                            <p:strVal val="#ppt_x"/>
                                          </p:val>
                                        </p:tav>
                                      </p:tavLst>
                                    </p:anim>
                                    <p:anim calcmode="lin" valueType="num">
                                      <p:cBhvr additive="base">
                                        <p:cTn id="8" dur="5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404664"/>
            <a:ext cx="8352928" cy="6123170"/>
          </a:xfrm>
          <a:prstGeom prst="rect">
            <a:avLst/>
          </a:prstGeom>
        </p:spPr>
      </p:pic>
      <p:sp>
        <p:nvSpPr>
          <p:cNvPr id="3" name="Yatay Kaydırma 2"/>
          <p:cNvSpPr/>
          <p:nvPr/>
        </p:nvSpPr>
        <p:spPr>
          <a:xfrm>
            <a:off x="1187624" y="1052736"/>
            <a:ext cx="6624736" cy="4968552"/>
          </a:xfrm>
          <a:prstGeom prst="horizontalScroll">
            <a:avLst/>
          </a:prstGeom>
        </p:spPr>
        <p:style>
          <a:lnRef idx="1">
            <a:schemeClr val="accent4"/>
          </a:lnRef>
          <a:fillRef idx="2">
            <a:schemeClr val="accent4"/>
          </a:fillRef>
          <a:effectRef idx="1">
            <a:schemeClr val="accent4"/>
          </a:effectRef>
          <a:fontRef idx="minor">
            <a:schemeClr val="dk1"/>
          </a:fontRef>
        </p:style>
        <p:txBody>
          <a:bodyPr rtlCol="0" anchor="ctr"/>
          <a:lstStyle/>
          <a:p>
            <a:r>
              <a:rPr lang="tr-TR" sz="2000" b="1" dirty="0"/>
              <a:t>Amaç bir taraftan devleti güçlendirmek ve korumak, diğer taraftan da uygar dünyanın gidişine ayak uydurmaktır.   </a:t>
            </a:r>
            <a:br>
              <a:rPr lang="tr-TR" sz="2000" b="1" dirty="0"/>
            </a:br>
            <a:r>
              <a:rPr lang="tr-TR" sz="2000" b="1" dirty="0"/>
              <a:t/>
            </a:r>
            <a:br>
              <a:rPr lang="tr-TR" sz="2000" b="1" dirty="0"/>
            </a:br>
            <a:r>
              <a:rPr lang="tr-TR" sz="2000" b="1" dirty="0"/>
              <a:t>* Devrim</a:t>
            </a:r>
            <a:br>
              <a:rPr lang="tr-TR" sz="2000" b="1" dirty="0"/>
            </a:br>
            <a:r>
              <a:rPr lang="tr-TR" sz="2000" b="1" dirty="0"/>
              <a:t>* İnkılâp</a:t>
            </a:r>
            <a:br>
              <a:rPr lang="tr-TR" sz="2000" b="1" dirty="0"/>
            </a:br>
            <a:r>
              <a:rPr lang="tr-TR" sz="2000" b="1" dirty="0"/>
              <a:t>* Çağdaşlaşma</a:t>
            </a:r>
            <a:br>
              <a:rPr lang="tr-TR" sz="2000" b="1" dirty="0"/>
            </a:br>
            <a:r>
              <a:rPr lang="tr-TR" sz="2000" b="1" dirty="0"/>
              <a:t>* Değişim</a:t>
            </a:r>
            <a:br>
              <a:rPr lang="tr-TR" sz="2000" b="1" dirty="0"/>
            </a:br>
            <a:r>
              <a:rPr lang="tr-TR" sz="2000" b="1" dirty="0"/>
              <a:t>* Yenilik</a:t>
            </a:r>
            <a:br>
              <a:rPr lang="tr-TR" sz="2000" b="1" dirty="0"/>
            </a:br>
            <a:r>
              <a:rPr lang="tr-TR" sz="2000" b="1" dirty="0"/>
              <a:t>* Dinamik yapı</a:t>
            </a:r>
            <a:br>
              <a:rPr lang="tr-TR" sz="2000" b="1" dirty="0"/>
            </a:br>
            <a:endParaRPr lang="tr-TR" sz="2000" b="1" dirty="0"/>
          </a:p>
        </p:txBody>
      </p:sp>
    </p:spTree>
    <p:extLst>
      <p:ext uri="{BB962C8B-B14F-4D97-AF65-F5344CB8AC3E}">
        <p14:creationId xmlns:p14="http://schemas.microsoft.com/office/powerpoint/2010/main" xmlns="" val="90529604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4500" fill="hold"/>
                                        <p:tgtEl>
                                          <p:spTgt spid="3"/>
                                        </p:tgtEl>
                                        <p:attrNameLst>
                                          <p:attrName>ppt_x</p:attrName>
                                        </p:attrNameLst>
                                      </p:cBhvr>
                                      <p:tavLst>
                                        <p:tav tm="0">
                                          <p:val>
                                            <p:strVal val="1+#ppt_w/2"/>
                                          </p:val>
                                        </p:tav>
                                        <p:tav tm="100000">
                                          <p:val>
                                            <p:strVal val="#ppt_x"/>
                                          </p:val>
                                        </p:tav>
                                      </p:tavLst>
                                    </p:anim>
                                    <p:anim calcmode="lin" valueType="num">
                                      <p:cBhvr additive="base">
                                        <p:cTn id="8" dur="4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HAZIRLAYAN</a:t>
            </a:r>
            <a:br>
              <a:rPr lang="tr-TR" dirty="0" smtClean="0"/>
            </a:br>
            <a:endParaRPr lang="tr-TR" dirty="0"/>
          </a:p>
        </p:txBody>
      </p:sp>
      <p:sp>
        <p:nvSpPr>
          <p:cNvPr id="3" name="Dikdörtgen 2"/>
          <p:cNvSpPr/>
          <p:nvPr/>
        </p:nvSpPr>
        <p:spPr>
          <a:xfrm>
            <a:off x="1115616" y="1628800"/>
            <a:ext cx="7488832" cy="25922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800" b="1" dirty="0" smtClean="0"/>
              <a:t>AHMET ALİ KARAALP</a:t>
            </a:r>
          </a:p>
          <a:p>
            <a:pPr algn="ctr"/>
            <a:r>
              <a:rPr lang="tr-TR" sz="2800" b="1" dirty="0" smtClean="0"/>
              <a:t>AVNİ KAYA KOKUCU ORTAOKULU</a:t>
            </a:r>
          </a:p>
          <a:p>
            <a:pPr algn="ctr"/>
            <a:r>
              <a:rPr lang="tr-TR" sz="2800" b="1" dirty="0" smtClean="0"/>
              <a:t>SOSYAL  BİLGİLER  ÖĞRETMENİ</a:t>
            </a:r>
          </a:p>
          <a:p>
            <a:pPr algn="ctr"/>
            <a:r>
              <a:rPr lang="tr-TR" sz="2800" b="1" dirty="0" smtClean="0"/>
              <a:t>2014-2015</a:t>
            </a:r>
            <a:endParaRPr lang="tr-TR" sz="2800" b="1" dirty="0"/>
          </a:p>
        </p:txBody>
      </p:sp>
    </p:spTree>
    <p:extLst>
      <p:ext uri="{BB962C8B-B14F-4D97-AF65-F5344CB8AC3E}">
        <p14:creationId xmlns:p14="http://schemas.microsoft.com/office/powerpoint/2010/main" xmlns="" val="403828871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2339752" y="476672"/>
            <a:ext cx="5472608" cy="1008112"/>
          </a:xfrm>
          <a:prstGeom prst="beve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3200" b="1" dirty="0" smtClean="0"/>
              <a:t>CUMHURİYETÇİLİK</a:t>
            </a:r>
            <a:endParaRPr lang="tr-TR" sz="3200" b="1"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772816"/>
            <a:ext cx="8352928" cy="4509621"/>
          </a:xfrm>
          <a:prstGeom prst="rect">
            <a:avLst/>
          </a:prstGeom>
        </p:spPr>
      </p:pic>
      <p:sp>
        <p:nvSpPr>
          <p:cNvPr id="4" name="Dikdörtgen 3"/>
          <p:cNvSpPr/>
          <p:nvPr/>
        </p:nvSpPr>
        <p:spPr>
          <a:xfrm>
            <a:off x="971600" y="2132856"/>
            <a:ext cx="7416824" cy="338437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tr-TR" sz="2400" b="1" dirty="0"/>
              <a:t>Demokrasilerde en iyi yönetim biçimidir.</a:t>
            </a:r>
            <a:br>
              <a:rPr lang="tr-TR" sz="2400" b="1" dirty="0"/>
            </a:br>
            <a:r>
              <a:rPr lang="tr-TR" sz="2400" b="1" dirty="0"/>
              <a:t>* En önemli unsur seçimdir.</a:t>
            </a:r>
            <a:br>
              <a:rPr lang="tr-TR" sz="2400" b="1" dirty="0"/>
            </a:br>
            <a:r>
              <a:rPr lang="tr-TR" sz="2400" b="1" dirty="0"/>
              <a:t>* Halkın, seçtiği temsilciler aracılığı ile kendini yönetmesidir.</a:t>
            </a:r>
            <a:br>
              <a:rPr lang="tr-TR" sz="2400" b="1" dirty="0"/>
            </a:br>
            <a:r>
              <a:rPr lang="tr-TR" sz="2400" b="1" dirty="0"/>
              <a:t>* Yeni Türk devletinin değişmez yönetim biçimi olarak kabul edildiği için temel ilkelerin başına konulmuştur.</a:t>
            </a:r>
            <a:br>
              <a:rPr lang="tr-TR" sz="2400" b="1" dirty="0"/>
            </a:br>
            <a:r>
              <a:rPr lang="tr-TR" sz="2400" b="1" dirty="0"/>
              <a:t>* Atatürk’e göre Türk ulusunun tabiatına ve adetlerine en uygun yönetim cumhuriyettir.</a:t>
            </a:r>
            <a:br>
              <a:rPr lang="tr-TR" sz="2400" b="1" dirty="0"/>
            </a:br>
            <a:endParaRPr lang="tr-TR" sz="2400" b="1" dirty="0"/>
          </a:p>
        </p:txBody>
      </p:sp>
    </p:spTree>
    <p:extLst>
      <p:ext uri="{BB962C8B-B14F-4D97-AF65-F5344CB8AC3E}">
        <p14:creationId xmlns:p14="http://schemas.microsoft.com/office/powerpoint/2010/main" xmlns="" val="319460554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0" fill="hold"/>
                                        <p:tgtEl>
                                          <p:spTgt spid="4"/>
                                        </p:tgtEl>
                                        <p:attrNameLst>
                                          <p:attrName>ppt_x</p:attrName>
                                        </p:attrNameLst>
                                      </p:cBhvr>
                                      <p:tavLst>
                                        <p:tav tm="0">
                                          <p:val>
                                            <p:strVal val="0-#ppt_w/2"/>
                                          </p:val>
                                        </p:tav>
                                        <p:tav tm="100000">
                                          <p:val>
                                            <p:strVal val="#ppt_x"/>
                                          </p:val>
                                        </p:tav>
                                      </p:tavLst>
                                    </p:anim>
                                    <p:anim calcmode="lin" valueType="num">
                                      <p:cBhvr additive="base">
                                        <p:cTn id="8" dur="4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0"/>
            <a:ext cx="8988491" cy="6741368"/>
          </a:xfrm>
          <a:prstGeom prst="rect">
            <a:avLst/>
          </a:prstGeom>
        </p:spPr>
      </p:pic>
      <p:sp>
        <p:nvSpPr>
          <p:cNvPr id="4" name="Dikdörtgen 3"/>
          <p:cNvSpPr/>
          <p:nvPr/>
        </p:nvSpPr>
        <p:spPr>
          <a:xfrm>
            <a:off x="1691680" y="980728"/>
            <a:ext cx="6984776" cy="338437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sz="2400" b="1" dirty="0"/>
              <a:t>Hükümet ile halk arasında ayrılık bırakmamıştır.    </a:t>
            </a:r>
            <a:br>
              <a:rPr lang="tr-TR" sz="2400" b="1" dirty="0"/>
            </a:br>
            <a:r>
              <a:rPr lang="tr-TR" sz="2400" b="1" dirty="0"/>
              <a:t/>
            </a:r>
            <a:br>
              <a:rPr lang="tr-TR" sz="2400" b="1" dirty="0"/>
            </a:br>
            <a:r>
              <a:rPr lang="tr-TR" sz="2400" b="1" dirty="0"/>
              <a:t>* Ulusal (milli) egemenlik</a:t>
            </a:r>
            <a:br>
              <a:rPr lang="tr-TR" sz="2400" b="1" dirty="0"/>
            </a:br>
            <a:r>
              <a:rPr lang="tr-TR" sz="2400" b="1" dirty="0"/>
              <a:t>* Ulusal irade</a:t>
            </a:r>
            <a:br>
              <a:rPr lang="tr-TR" sz="2400" b="1" dirty="0"/>
            </a:br>
            <a:r>
              <a:rPr lang="tr-TR" sz="2400" b="1" dirty="0"/>
              <a:t>* Seçim</a:t>
            </a:r>
            <a:br>
              <a:rPr lang="tr-TR" sz="2400" b="1" dirty="0"/>
            </a:br>
            <a:r>
              <a:rPr lang="tr-TR" sz="2400" b="1" dirty="0"/>
              <a:t>* Çok partili rejim</a:t>
            </a:r>
            <a:br>
              <a:rPr lang="tr-TR" sz="2400" b="1" dirty="0"/>
            </a:br>
            <a:r>
              <a:rPr lang="tr-TR" sz="2400" b="1" dirty="0"/>
              <a:t>* Seçme ve seçilme hakkı</a:t>
            </a:r>
            <a:br>
              <a:rPr lang="tr-TR" sz="2400" b="1" dirty="0"/>
            </a:br>
            <a:endParaRPr lang="tr-TR" sz="2400" b="1" dirty="0"/>
          </a:p>
        </p:txBody>
      </p:sp>
    </p:spTree>
    <p:extLst>
      <p:ext uri="{BB962C8B-B14F-4D97-AF65-F5344CB8AC3E}">
        <p14:creationId xmlns:p14="http://schemas.microsoft.com/office/powerpoint/2010/main" xmlns="" val="304139244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366814"/>
            <a:ext cx="6696744"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4000" b="1" dirty="0" smtClean="0"/>
              <a:t>MİLLİYETÇİLİK</a:t>
            </a:r>
            <a:endParaRPr lang="tr-TR" sz="4000" b="1"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3568" y="1333726"/>
            <a:ext cx="7920880" cy="5047602"/>
          </a:xfrm>
          <a:prstGeom prst="rect">
            <a:avLst/>
          </a:prstGeom>
        </p:spPr>
      </p:pic>
      <p:sp>
        <p:nvSpPr>
          <p:cNvPr id="5" name="Dolu Çerçeve 4"/>
          <p:cNvSpPr/>
          <p:nvPr/>
        </p:nvSpPr>
        <p:spPr>
          <a:xfrm>
            <a:off x="683568" y="1230910"/>
            <a:ext cx="8064896" cy="5438450"/>
          </a:xfrm>
          <a:prstGeom prst="bevel">
            <a:avLst/>
          </a:prstGeom>
        </p:spPr>
        <p:style>
          <a:lnRef idx="1">
            <a:schemeClr val="accent2"/>
          </a:lnRef>
          <a:fillRef idx="2">
            <a:schemeClr val="accent2"/>
          </a:fillRef>
          <a:effectRef idx="1">
            <a:schemeClr val="accent2"/>
          </a:effectRef>
          <a:fontRef idx="minor">
            <a:schemeClr val="dk1"/>
          </a:fontRef>
        </p:style>
        <p:txBody>
          <a:bodyPr rtlCol="0" anchor="ctr"/>
          <a:lstStyle/>
          <a:p>
            <a:r>
              <a:rPr lang="tr-TR" sz="2400" b="1" dirty="0"/>
              <a:t>* Fransız İhtilali’nden sonra Milliyetçilik bağımsızlık mücadelesinin kaynağı olmuştur.</a:t>
            </a:r>
            <a:br>
              <a:rPr lang="tr-TR" sz="2400" b="1" dirty="0"/>
            </a:br>
            <a:r>
              <a:rPr lang="tr-TR" sz="2400" b="1" dirty="0"/>
              <a:t>* Türk toplumunu oluşturan bireylerin birlikte yaşama ve ülkeyi kalkındırma arzusunu ifade eder.</a:t>
            </a:r>
            <a:br>
              <a:rPr lang="tr-TR" sz="2400" b="1" dirty="0"/>
            </a:br>
            <a:r>
              <a:rPr lang="tr-TR" sz="2400" b="1" dirty="0"/>
              <a:t>* Ulusal (milli) mücadelemizde ilk uygulamaya konulan ilkedir.</a:t>
            </a:r>
            <a:br>
              <a:rPr lang="tr-TR" sz="2400" b="1" dirty="0"/>
            </a:br>
            <a:r>
              <a:rPr lang="tr-TR" sz="2400" b="1" dirty="0"/>
              <a:t>* Din birliğine değil, birlikte yaşama arzusuna dayanır. Bu nedenle laiktir.</a:t>
            </a:r>
            <a:br>
              <a:rPr lang="tr-TR" sz="2400" b="1" dirty="0"/>
            </a:br>
            <a:r>
              <a:rPr lang="tr-TR" sz="2400" b="1" dirty="0"/>
              <a:t>* Türk ırkının üstünlüğüne değil, ulusların eşitliği temeline dayanır. Bu nedenle ırkçı değildir.</a:t>
            </a:r>
            <a:br>
              <a:rPr lang="tr-TR" sz="2400" b="1" dirty="0"/>
            </a:br>
            <a:r>
              <a:rPr lang="tr-TR" sz="2400" b="1" dirty="0"/>
              <a:t>* Yayılmacı (fetihçi) değildir; ancak ulusal bağımsızlığı temel alır.  </a:t>
            </a:r>
            <a:r>
              <a:rPr lang="tr-TR" dirty="0"/>
              <a:t> </a:t>
            </a:r>
          </a:p>
        </p:txBody>
      </p:sp>
    </p:spTree>
    <p:extLst>
      <p:ext uri="{BB962C8B-B14F-4D97-AF65-F5344CB8AC3E}">
        <p14:creationId xmlns:p14="http://schemas.microsoft.com/office/powerpoint/2010/main" xmlns="" val="117673153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1" y="276359"/>
            <a:ext cx="8249542" cy="6019666"/>
          </a:xfrm>
          <a:prstGeom prst="rect">
            <a:avLst/>
          </a:prstGeom>
        </p:spPr>
      </p:pic>
      <p:sp>
        <p:nvSpPr>
          <p:cNvPr id="3" name="Yatay Kaydırma 2"/>
          <p:cNvSpPr/>
          <p:nvPr/>
        </p:nvSpPr>
        <p:spPr>
          <a:xfrm>
            <a:off x="971600" y="240456"/>
            <a:ext cx="7200800" cy="5904656"/>
          </a:xfrm>
          <a:prstGeom prst="horizontalScroll">
            <a:avLst/>
          </a:prstGeom>
        </p:spPr>
        <p:style>
          <a:lnRef idx="1">
            <a:schemeClr val="accent6"/>
          </a:lnRef>
          <a:fillRef idx="2">
            <a:schemeClr val="accent6"/>
          </a:fillRef>
          <a:effectRef idx="1">
            <a:schemeClr val="accent6"/>
          </a:effectRef>
          <a:fontRef idx="minor">
            <a:schemeClr val="dk1"/>
          </a:fontRef>
        </p:style>
        <p:txBody>
          <a:bodyPr rtlCol="0" anchor="ctr"/>
          <a:lstStyle/>
          <a:p>
            <a:r>
              <a:rPr lang="tr-TR" sz="2800" b="1" dirty="0"/>
              <a:t>* Ulusal (milli) benlik</a:t>
            </a:r>
            <a:br>
              <a:rPr lang="tr-TR" sz="2800" b="1" dirty="0"/>
            </a:br>
            <a:r>
              <a:rPr lang="tr-TR" sz="2800" b="1" dirty="0"/>
              <a:t>* Ulusal (milli) bilinç</a:t>
            </a:r>
            <a:br>
              <a:rPr lang="tr-TR" sz="2800" b="1" dirty="0"/>
            </a:br>
            <a:r>
              <a:rPr lang="tr-TR" sz="2800" b="1" dirty="0"/>
              <a:t>* Ulusal (milli) bağımsızlık</a:t>
            </a:r>
            <a:br>
              <a:rPr lang="tr-TR" sz="2800" b="1" dirty="0"/>
            </a:br>
            <a:r>
              <a:rPr lang="tr-TR" sz="2800" b="1" dirty="0"/>
              <a:t>* Ortak dil</a:t>
            </a:r>
            <a:br>
              <a:rPr lang="tr-TR" sz="2800" b="1" dirty="0"/>
            </a:br>
            <a:r>
              <a:rPr lang="tr-TR" sz="2800" b="1" dirty="0"/>
              <a:t>* Ortak kader</a:t>
            </a:r>
            <a:br>
              <a:rPr lang="tr-TR" sz="2800" b="1" dirty="0"/>
            </a:br>
            <a:r>
              <a:rPr lang="tr-TR" sz="2800" b="1" dirty="0"/>
              <a:t>* Din ve ırk birliği şart değildir</a:t>
            </a:r>
            <a:br>
              <a:rPr lang="tr-TR" sz="2800" b="1" dirty="0"/>
            </a:br>
            <a:r>
              <a:rPr lang="tr-TR" sz="2800" b="1" dirty="0"/>
              <a:t>* Ümmet anlayışı yoktur</a:t>
            </a:r>
            <a:br>
              <a:rPr lang="tr-TR" sz="2800" b="1" dirty="0"/>
            </a:br>
            <a:endParaRPr lang="tr-TR" sz="2800" b="1" dirty="0"/>
          </a:p>
        </p:txBody>
      </p:sp>
    </p:spTree>
    <p:extLst>
      <p:ext uri="{BB962C8B-B14F-4D97-AF65-F5344CB8AC3E}">
        <p14:creationId xmlns:p14="http://schemas.microsoft.com/office/powerpoint/2010/main" xmlns="" val="678832098"/>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uvarlatılmış Dikdörtgen 1"/>
          <p:cNvSpPr/>
          <p:nvPr/>
        </p:nvSpPr>
        <p:spPr>
          <a:xfrm>
            <a:off x="1547664" y="188640"/>
            <a:ext cx="5688632" cy="108012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4400" b="1" dirty="0" smtClean="0"/>
              <a:t>HALKÇILIK</a:t>
            </a:r>
            <a:endParaRPr lang="tr-TR" sz="4400" b="1"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9552" y="1223962"/>
            <a:ext cx="7920880" cy="5575116"/>
          </a:xfrm>
          <a:prstGeom prst="rect">
            <a:avLst/>
          </a:prstGeom>
        </p:spPr>
      </p:pic>
      <p:sp>
        <p:nvSpPr>
          <p:cNvPr id="5" name="Yatay Kaydırma 4"/>
          <p:cNvSpPr/>
          <p:nvPr/>
        </p:nvSpPr>
        <p:spPr>
          <a:xfrm>
            <a:off x="683568" y="980728"/>
            <a:ext cx="7776864" cy="5400600"/>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r>
              <a:rPr lang="tr-TR" sz="2400" b="1" dirty="0"/>
              <a:t>* Toplumu oluşturan bireyler arasındaki ayrıcalıkların ortadan kaldırılmasıdır.</a:t>
            </a:r>
            <a:br>
              <a:rPr lang="tr-TR" sz="2400" b="1" dirty="0"/>
            </a:br>
            <a:r>
              <a:rPr lang="tr-TR" sz="2400" b="1" dirty="0"/>
              <a:t>* Halk arasında din, dil, ırk farklılığı olmaksızın herkesin kanun önünde eşit olmasıdır.</a:t>
            </a:r>
            <a:br>
              <a:rPr lang="tr-TR" sz="2400" b="1" dirty="0"/>
            </a:br>
            <a:r>
              <a:rPr lang="tr-TR" sz="2400" b="1" dirty="0"/>
              <a:t>* Halkçılık her türlü sınıf farklılığını reddeder.</a:t>
            </a:r>
            <a:br>
              <a:rPr lang="tr-TR" sz="2400" b="1" dirty="0"/>
            </a:br>
            <a:r>
              <a:rPr lang="tr-TR" sz="2400" b="1" dirty="0"/>
              <a:t>* İç barışı ve sosyal adaleti sağlamayı amaçlar.</a:t>
            </a:r>
            <a:br>
              <a:rPr lang="tr-TR" sz="2400" b="1" dirty="0"/>
            </a:br>
            <a:endParaRPr lang="tr-TR" sz="2400" b="1" dirty="0"/>
          </a:p>
        </p:txBody>
      </p:sp>
    </p:spTree>
    <p:extLst>
      <p:ext uri="{BB962C8B-B14F-4D97-AF65-F5344CB8AC3E}">
        <p14:creationId xmlns:p14="http://schemas.microsoft.com/office/powerpoint/2010/main" xmlns="" val="51303335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740701"/>
            <a:ext cx="8676964" cy="5784643"/>
          </a:xfrm>
          <a:prstGeom prst="rect">
            <a:avLst/>
          </a:prstGeom>
        </p:spPr>
      </p:pic>
      <p:sp>
        <p:nvSpPr>
          <p:cNvPr id="3" name="Yatay Kaydırma 2"/>
          <p:cNvSpPr/>
          <p:nvPr/>
        </p:nvSpPr>
        <p:spPr>
          <a:xfrm>
            <a:off x="1331640" y="260648"/>
            <a:ext cx="6480720" cy="6120680"/>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r>
              <a:rPr lang="tr-TR" sz="2400" dirty="0"/>
              <a:t>Cumhuriyet, </a:t>
            </a:r>
            <a:r>
              <a:rPr lang="tr-TR" sz="2400" dirty="0" smtClean="0"/>
              <a:t>halkın </a:t>
            </a:r>
            <a:r>
              <a:rPr lang="tr-TR" sz="2400" dirty="0"/>
              <a:t>egemenliğine dayalıdır. Millet (ulus) ise </a:t>
            </a:r>
            <a:r>
              <a:rPr lang="tr-TR" sz="2400" dirty="0" smtClean="0"/>
              <a:t>halkın </a:t>
            </a:r>
            <a:r>
              <a:rPr lang="tr-TR" sz="2400" dirty="0"/>
              <a:t>bilinçlendirilmesi ile ortaya çıkar. Bu nedenle Cumhuriyetçilik ve Milliyetçilik ilkelerinin zorunlu sonucu olarak Halkçılık doğmuştur.       </a:t>
            </a:r>
            <a:br>
              <a:rPr lang="tr-TR" sz="2400" dirty="0"/>
            </a:br>
            <a:r>
              <a:rPr lang="tr-TR" sz="2400" dirty="0"/>
              <a:t/>
            </a:r>
            <a:br>
              <a:rPr lang="tr-TR" sz="2400" dirty="0"/>
            </a:br>
            <a:r>
              <a:rPr lang="tr-TR" sz="2400" dirty="0"/>
              <a:t>* Eşitlik</a:t>
            </a:r>
            <a:br>
              <a:rPr lang="tr-TR" sz="2400" dirty="0"/>
            </a:br>
            <a:r>
              <a:rPr lang="tr-TR" sz="2400" dirty="0"/>
              <a:t>* Ayrılıkların kaldırılması</a:t>
            </a:r>
            <a:br>
              <a:rPr lang="tr-TR" sz="2400" dirty="0"/>
            </a:br>
            <a:r>
              <a:rPr lang="tr-TR" sz="2400" dirty="0"/>
              <a:t>* Dayanışma</a:t>
            </a:r>
            <a:br>
              <a:rPr lang="tr-TR" sz="2400" dirty="0"/>
            </a:br>
            <a:r>
              <a:rPr lang="tr-TR" sz="2400" dirty="0"/>
              <a:t>* Topluma hizmet</a:t>
            </a:r>
            <a:br>
              <a:rPr lang="tr-TR" sz="2400" dirty="0"/>
            </a:br>
            <a:endParaRPr lang="tr-TR" sz="2400" b="1" dirty="0"/>
          </a:p>
        </p:txBody>
      </p:sp>
    </p:spTree>
    <p:extLst>
      <p:ext uri="{BB962C8B-B14F-4D97-AF65-F5344CB8AC3E}">
        <p14:creationId xmlns:p14="http://schemas.microsoft.com/office/powerpoint/2010/main" xmlns="" val="21880110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1475656" y="188640"/>
            <a:ext cx="5832648" cy="720080"/>
          </a:xfrm>
          <a:prstGeom prst="beve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tr-TR" sz="2800" b="1" dirty="0" smtClean="0"/>
              <a:t>DEVLETÇİLİK</a:t>
            </a:r>
            <a:endParaRPr lang="tr-TR" sz="2800" b="1" dirty="0"/>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5536" y="990600"/>
            <a:ext cx="8604956" cy="5390728"/>
          </a:xfrm>
          <a:prstGeom prst="rect">
            <a:avLst/>
          </a:prstGeom>
        </p:spPr>
      </p:pic>
      <p:sp>
        <p:nvSpPr>
          <p:cNvPr id="4" name="Yatay Kaydırma 3"/>
          <p:cNvSpPr/>
          <p:nvPr/>
        </p:nvSpPr>
        <p:spPr>
          <a:xfrm>
            <a:off x="683568" y="548680"/>
            <a:ext cx="8064896" cy="6048672"/>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000" b="1" dirty="0"/>
              <a:t>* Devletin ekonomik kalkınmayı sağlamak için yaptığı bütün müdahaleler bu ilke ile ilgilidir.</a:t>
            </a:r>
            <a:br>
              <a:rPr lang="tr-TR" sz="2000" b="1" dirty="0"/>
            </a:br>
            <a:r>
              <a:rPr lang="tr-TR" sz="2000" b="1" dirty="0"/>
              <a:t>* Ekonomideki devletçilik, özel girişimlerin gerçekleştiremeyeceği ekonomik atılımları devletin kendi imkânlarıyla yapmasıdır.</a:t>
            </a:r>
            <a:br>
              <a:rPr lang="tr-TR" sz="2000" b="1" dirty="0"/>
            </a:br>
            <a:r>
              <a:rPr lang="tr-TR" sz="2000" b="1" dirty="0"/>
              <a:t>* Devletçilikte özel girişim (liberal ekonomi) engellenmez; ancak devlet ekonomiye müdahale etmeyi  (sosyalist ekonomi) görevleri ve hakları arasında görür. Bu, liberal ve sosyalist ekonomik sistemlerin olumlu yönlerini alarak, ikisinin karışımı ile ortaya çıkarılmış karma ekonomik sistemdir ve yeni Türk devleti bu sistemi uygulamaya koymuştur.</a:t>
            </a:r>
            <a:br>
              <a:rPr lang="tr-TR" sz="2000" b="1" dirty="0"/>
            </a:br>
            <a:endParaRPr lang="tr-TR" sz="2000" b="1" dirty="0"/>
          </a:p>
        </p:txBody>
      </p:sp>
    </p:spTree>
    <p:extLst>
      <p:ext uri="{BB962C8B-B14F-4D97-AF65-F5344CB8AC3E}">
        <p14:creationId xmlns:p14="http://schemas.microsoft.com/office/powerpoint/2010/main" xmlns="" val="130561705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500" fill="hold"/>
                                        <p:tgtEl>
                                          <p:spTgt spid="4"/>
                                        </p:tgtEl>
                                        <p:attrNameLst>
                                          <p:attrName>ppt_x</p:attrName>
                                        </p:attrNameLst>
                                      </p:cBhvr>
                                      <p:tavLst>
                                        <p:tav tm="0">
                                          <p:val>
                                            <p:strVal val="0-#ppt_w/2"/>
                                          </p:val>
                                        </p:tav>
                                        <p:tav tm="100000">
                                          <p:val>
                                            <p:strVal val="#ppt_x"/>
                                          </p:val>
                                        </p:tav>
                                      </p:tavLst>
                                    </p:anim>
                                    <p:anim calcmode="lin" valueType="num">
                                      <p:cBhvr additive="base">
                                        <p:cTn id="8" dur="3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3" name="Yatay Kaydırma 2"/>
          <p:cNvSpPr/>
          <p:nvPr/>
        </p:nvSpPr>
        <p:spPr>
          <a:xfrm>
            <a:off x="683568" y="476672"/>
            <a:ext cx="6984776" cy="50405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a:t>* Bu ilke Türkiye’de zorunluluk sonucu kabul edilmiştir. </a:t>
            </a:r>
            <a:br>
              <a:rPr lang="tr-TR" sz="2400" b="1" dirty="0"/>
            </a:br>
            <a:r>
              <a:rPr lang="tr-TR" sz="2400" b="1" dirty="0"/>
              <a:t>   </a:t>
            </a:r>
            <a:br>
              <a:rPr lang="tr-TR" sz="2400" b="1" dirty="0"/>
            </a:br>
            <a:r>
              <a:rPr lang="tr-TR" sz="2400" b="1" dirty="0"/>
              <a:t>* Ekonomi</a:t>
            </a:r>
            <a:br>
              <a:rPr lang="tr-TR" sz="2400" b="1" dirty="0"/>
            </a:br>
            <a:r>
              <a:rPr lang="tr-TR" sz="2400" b="1" dirty="0"/>
              <a:t>* Karma ekonomi modeli</a:t>
            </a:r>
            <a:br>
              <a:rPr lang="tr-TR" sz="2400" b="1" dirty="0"/>
            </a:br>
            <a:r>
              <a:rPr lang="tr-TR" sz="2400" b="1" dirty="0"/>
              <a:t>* Yatırım</a:t>
            </a:r>
            <a:br>
              <a:rPr lang="tr-TR" sz="2400" b="1" dirty="0"/>
            </a:br>
            <a:r>
              <a:rPr lang="tr-TR" sz="2400" b="1" dirty="0"/>
              <a:t>* KİT. (Kamu </a:t>
            </a:r>
            <a:r>
              <a:rPr lang="tr-TR" sz="2400" b="1" dirty="0" err="1"/>
              <a:t>İkt</a:t>
            </a:r>
            <a:r>
              <a:rPr lang="tr-TR" sz="2400" b="1" dirty="0"/>
              <a:t>. </a:t>
            </a:r>
            <a:r>
              <a:rPr lang="tr-TR" sz="2400" b="1" dirty="0" err="1"/>
              <a:t>Teşebbüsl</a:t>
            </a:r>
            <a:r>
              <a:rPr lang="tr-TR" sz="2400" b="1" dirty="0"/>
              <a:t>.)</a:t>
            </a:r>
            <a:br>
              <a:rPr lang="tr-TR" sz="2400" b="1" dirty="0"/>
            </a:br>
            <a:r>
              <a:rPr lang="tr-TR" sz="2400" b="1" dirty="0"/>
              <a:t>* Kamulaştırma</a:t>
            </a:r>
            <a:br>
              <a:rPr lang="tr-TR" sz="2400" b="1" dirty="0"/>
            </a:br>
            <a:r>
              <a:rPr lang="tr-TR" sz="2400" b="1" dirty="0"/>
              <a:t>* Bankalar</a:t>
            </a:r>
            <a:br>
              <a:rPr lang="tr-TR" sz="2400" b="1" dirty="0"/>
            </a:br>
            <a:endParaRPr lang="tr-TR" sz="2400" b="1" dirty="0"/>
          </a:p>
        </p:txBody>
      </p:sp>
    </p:spTree>
    <p:extLst>
      <p:ext uri="{BB962C8B-B14F-4D97-AF65-F5344CB8AC3E}">
        <p14:creationId xmlns:p14="http://schemas.microsoft.com/office/powerpoint/2010/main" xmlns="" val="750809290"/>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500" fill="hold"/>
                                        <p:tgtEl>
                                          <p:spTgt spid="3"/>
                                        </p:tgtEl>
                                        <p:attrNameLst>
                                          <p:attrName>ppt_x</p:attrName>
                                        </p:attrNameLst>
                                      </p:cBhvr>
                                      <p:tavLst>
                                        <p:tav tm="0">
                                          <p:val>
                                            <p:strVal val="1+#ppt_w/2"/>
                                          </p:val>
                                        </p:tav>
                                        <p:tav tm="100000">
                                          <p:val>
                                            <p:strVal val="#ppt_x"/>
                                          </p:val>
                                        </p:tav>
                                      </p:tavLst>
                                    </p:anim>
                                    <p:anim calcmode="lin" valueType="num">
                                      <p:cBhvr additive="base">
                                        <p:cTn id="8" dur="5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172</Words>
  <Application>Microsoft Office PowerPoint</Application>
  <PresentationFormat>Ekran Gösterisi (4:3)</PresentationFormat>
  <Paragraphs>24</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HAZIRLAYAN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dc:creator>
  <dcterms:created xsi:type="dcterms:W3CDTF">2015-03-21T06:37:44Z</dcterms:created>
  <dcterms:modified xsi:type="dcterms:W3CDTF">2015-03-22T09:55:44Z</dcterms:modified>
</cp:coreProperties>
</file>