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4" autoAdjust="0"/>
    <p:restoredTop sz="94714" autoAdjust="0"/>
  </p:normalViewPr>
  <p:slideViewPr>
    <p:cSldViewPr>
      <p:cViewPr varScale="1">
        <p:scale>
          <a:sx n="70" d="100"/>
          <a:sy n="70" d="100"/>
        </p:scale>
        <p:origin x="-119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7 Düz Bağlayıcı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12 Düz Bağlayıcı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13 Oval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7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43F5E-3F35-4C9B-A74D-E1AC7F36CEEB}" type="datetimeFigureOut">
              <a:rPr lang="tr-TR"/>
              <a:pPr>
                <a:defRPr/>
              </a:pPr>
              <a:t>09.02.2015</a:t>
            </a:fld>
            <a:endParaRPr lang="tr-TR" dirty="0"/>
          </a:p>
        </p:txBody>
      </p:sp>
      <p:sp>
        <p:nvSpPr>
          <p:cNvPr id="8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66428-FAA9-4C34-A074-F04E50DAEC74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  <p:sp>
        <p:nvSpPr>
          <p:cNvPr id="10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A902E-5930-45FC-A03A-D697E2ABB1AB}" type="datetimeFigureOut">
              <a:rPr lang="tr-TR"/>
              <a:pPr>
                <a:defRPr/>
              </a:pPr>
              <a:t>09.02.2015</a:t>
            </a:fld>
            <a:endParaRPr lang="tr-TR" dirty="0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55DF2-A0C2-4B90-A566-FD250DF26B2B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C16B7-F684-42E2-872E-E88FBED1201D}" type="datetimeFigureOut">
              <a:rPr lang="tr-TR"/>
              <a:pPr>
                <a:defRPr/>
              </a:pPr>
              <a:t>09.02.2015</a:t>
            </a:fld>
            <a:endParaRPr lang="tr-TR" dirty="0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60510-D688-4BDF-97F6-BB68ACF53A21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90950-8AD4-4929-BFD8-F118C1C26DCF}" type="datetimeFigureOut">
              <a:rPr lang="tr-TR"/>
              <a:pPr>
                <a:defRPr/>
              </a:pPr>
              <a:t>09.02.2015</a:t>
            </a:fld>
            <a:endParaRPr lang="tr-TR" dirty="0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9E9F8-954A-4B8D-B467-787BF2731058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6 Düz Bağlayıcı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1BB46-28E9-4C05-9437-E4F26FBA6D05}" type="datetimeFigureOut">
              <a:rPr lang="tr-TR"/>
              <a:pPr>
                <a:defRPr/>
              </a:pPr>
              <a:t>09.02.2015</a:t>
            </a:fld>
            <a:endParaRPr lang="tr-TR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C76D8-DEDA-4F22-AC01-EE3E8CDCF64E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C48C3-492D-4198-BDE7-8BC3063AAF38}" type="datetimeFigureOut">
              <a:rPr lang="tr-TR"/>
              <a:pPr>
                <a:defRPr/>
              </a:pPr>
              <a:t>09.02.2015</a:t>
            </a:fld>
            <a:endParaRPr lang="tr-TR" dirty="0"/>
          </a:p>
        </p:txBody>
      </p:sp>
      <p:sp>
        <p:nvSpPr>
          <p:cNvPr id="6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0FF61-92CB-40D8-A589-3EFD445399A7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9 Düz Bağlayıcı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16 Düz Bağlayıcı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8E7E1-3B28-4AB4-A959-ABBE806FE7B5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  <p:sp>
        <p:nvSpPr>
          <p:cNvPr id="10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" name="6 Veri Yer Tutucusu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5C099-A6E3-4795-BF5C-5809EAD6AC7D}" type="datetimeFigureOut">
              <a:rPr lang="tr-TR"/>
              <a:pPr>
                <a:defRPr/>
              </a:pPr>
              <a:t>09.02.2015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00213-FD42-4B54-8969-319ACC868393}" type="datetimeFigureOut">
              <a:rPr lang="tr-TR"/>
              <a:pPr>
                <a:defRPr/>
              </a:pPr>
              <a:t>09.02.2015</a:t>
            </a:fld>
            <a:endParaRPr lang="tr-TR" dirty="0"/>
          </a:p>
        </p:txBody>
      </p:sp>
      <p:sp>
        <p:nvSpPr>
          <p:cNvPr id="4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8CCFD-4F83-423B-B207-C785FEE3BC78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1458D-86BC-425E-B172-EC832162EFFE}" type="datetimeFigureOut">
              <a:rPr lang="tr-TR"/>
              <a:pPr>
                <a:defRPr/>
              </a:pPr>
              <a:t>09.02.2015</a:t>
            </a:fld>
            <a:endParaRPr lang="tr-TR" dirty="0"/>
          </a:p>
        </p:txBody>
      </p:sp>
      <p:sp>
        <p:nvSpPr>
          <p:cNvPr id="3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358EA-5EC1-49C4-A8EC-9129CAC6B07D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E5EC4-6584-435E-ABC5-837045AC2643}" type="datetimeFigureOut">
              <a:rPr lang="tr-TR"/>
              <a:pPr>
                <a:defRPr/>
              </a:pPr>
              <a:t>09.02.2015</a:t>
            </a:fld>
            <a:endParaRPr lang="tr-TR" dirty="0"/>
          </a:p>
        </p:txBody>
      </p:sp>
      <p:sp>
        <p:nvSpPr>
          <p:cNvPr id="6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776F9-F747-4255-96B1-69E8C1ADD00E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  <p:sp>
        <p:nvSpPr>
          <p:cNvPr id="7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tr-TR" noProof="0" dirty="0" smtClean="0"/>
              <a:t>Resim eklemek için simgeyi tıklatın</a:t>
            </a:r>
            <a:endParaRPr lang="en-US" noProof="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E6A9B-92F1-40CA-A944-464DE0060B20}" type="datetimeFigureOut">
              <a:rPr lang="tr-TR"/>
              <a:pPr>
                <a:defRPr/>
              </a:pPr>
              <a:t>09.02.2015</a:t>
            </a:fld>
            <a:endParaRPr lang="tr-TR" dirty="0"/>
          </a:p>
        </p:txBody>
      </p:sp>
      <p:sp>
        <p:nvSpPr>
          <p:cNvPr id="6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0ECC1-4D75-42FB-BF7B-D9A17B908B72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  <p:sp>
        <p:nvSpPr>
          <p:cNvPr id="7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8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8F5FC20-7152-49B5-A299-E0D7D388917E}" type="datetimeFigureOut">
              <a:rPr lang="tr-TR"/>
              <a:pPr>
                <a:defRPr/>
              </a:pPr>
              <a:t>09.02.2015</a:t>
            </a:fld>
            <a:endParaRPr lang="tr-TR" dirty="0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dirty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38BA494-951A-41E5-B506-61B5ECB3414E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5" r:id="rId3"/>
    <p:sldLayoutId id="2147483682" r:id="rId4"/>
    <p:sldLayoutId id="2147483686" r:id="rId5"/>
    <p:sldLayoutId id="2147483681" r:id="rId6"/>
    <p:sldLayoutId id="2147483680" r:id="rId7"/>
    <p:sldLayoutId id="2147483687" r:id="rId8"/>
    <p:sldLayoutId id="2147483688" r:id="rId9"/>
    <p:sldLayoutId id="2147483679" r:id="rId10"/>
    <p:sldLayoutId id="214748367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250825" y="692150"/>
            <a:ext cx="8642350" cy="47244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25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2</a:t>
            </a:r>
            <a:r>
              <a:rPr lang="tr-TR" sz="88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-H SINIFI BİLGİ YARIŞMASI</a:t>
            </a:r>
            <a:endParaRPr lang="tr-TR" sz="88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3315" name="Metin kutusu 1"/>
          <p:cNvSpPr txBox="1">
            <a:spLocks noChangeArrowheads="1"/>
          </p:cNvSpPr>
          <p:nvPr/>
        </p:nvSpPr>
        <p:spPr bwMode="auto">
          <a:xfrm>
            <a:off x="265113" y="5661025"/>
            <a:ext cx="8640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400" b="1">
                <a:solidFill>
                  <a:srgbClr val="002060"/>
                </a:solidFill>
                <a:latin typeface="Constantia" pitchFamily="18" charset="0"/>
              </a:rPr>
              <a:t>ATAŞEHİR AKŞEMSETTİN İLKOKULU - İBRAHİM GÜR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8313" y="333375"/>
            <a:ext cx="8280400" cy="21224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Aşağıdakilerden hangisinde </a:t>
            </a:r>
            <a:r>
              <a:rPr lang="tr-TR" sz="4400" dirty="0">
                <a:solidFill>
                  <a:srgbClr val="CC3300"/>
                </a:solidFill>
                <a:latin typeface="+mn-lt"/>
                <a:cs typeface="+mn-cs"/>
              </a:rPr>
              <a:t>eş anlamlı</a:t>
            </a: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kelimeler bir arada verilmiştir?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388" y="3789363"/>
            <a:ext cx="9145587" cy="20304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A.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fakir           yoksul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B. 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kirli         temiz    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C. 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kış            yaz</a:t>
            </a:r>
            <a:endParaRPr lang="tr-TR" sz="42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3 Sağ Ok"/>
          <p:cNvSpPr/>
          <p:nvPr/>
        </p:nvSpPr>
        <p:spPr>
          <a:xfrm>
            <a:off x="2339975" y="4076700"/>
            <a:ext cx="977900" cy="341313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  <p:sp>
        <p:nvSpPr>
          <p:cNvPr id="7" name="6 Sağ Ok"/>
          <p:cNvSpPr/>
          <p:nvPr/>
        </p:nvSpPr>
        <p:spPr>
          <a:xfrm>
            <a:off x="1908175" y="4652963"/>
            <a:ext cx="977900" cy="34131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  <p:sp>
        <p:nvSpPr>
          <p:cNvPr id="8" name="7 Sağ Ok"/>
          <p:cNvSpPr/>
          <p:nvPr/>
        </p:nvSpPr>
        <p:spPr>
          <a:xfrm>
            <a:off x="1979613" y="5300663"/>
            <a:ext cx="977900" cy="34131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  <p:sp>
        <p:nvSpPr>
          <p:cNvPr id="9" name="8 Metin kutusu"/>
          <p:cNvSpPr txBox="1"/>
          <p:nvPr/>
        </p:nvSpPr>
        <p:spPr>
          <a:xfrm>
            <a:off x="179388" y="188913"/>
            <a:ext cx="863600" cy="8302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5.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3 Metin kutusu"/>
          <p:cNvSpPr txBox="1">
            <a:spLocks noChangeArrowheads="1"/>
          </p:cNvSpPr>
          <p:nvPr/>
        </p:nvSpPr>
        <p:spPr bwMode="auto">
          <a:xfrm>
            <a:off x="1547813" y="1916113"/>
            <a:ext cx="58324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9600">
                <a:solidFill>
                  <a:srgbClr val="CC3300"/>
                </a:solidFill>
                <a:latin typeface="Constantia" pitchFamily="18" charset="0"/>
              </a:rPr>
              <a:t>CEVAP</a:t>
            </a:r>
          </a:p>
        </p:txBody>
      </p:sp>
      <p:sp>
        <p:nvSpPr>
          <p:cNvPr id="5" name="4 Metin kutusu"/>
          <p:cNvSpPr txBox="1">
            <a:spLocks noChangeArrowheads="1"/>
          </p:cNvSpPr>
          <p:nvPr/>
        </p:nvSpPr>
        <p:spPr bwMode="auto">
          <a:xfrm>
            <a:off x="3419475" y="3644900"/>
            <a:ext cx="26654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2500">
                <a:solidFill>
                  <a:srgbClr val="CC3300"/>
                </a:solidFill>
                <a:latin typeface="Constantia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8313" y="1871663"/>
            <a:ext cx="8280400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Hangi sözcük üç hecelidir?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331913" y="3789363"/>
            <a:ext cx="7993062" cy="20304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A.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şen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B. 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şiir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C. 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kitapçı</a:t>
            </a:r>
            <a:endParaRPr lang="tr-TR" sz="42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179388" y="1844675"/>
            <a:ext cx="863600" cy="8318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6.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3 Metin kutusu"/>
          <p:cNvSpPr txBox="1">
            <a:spLocks noChangeArrowheads="1"/>
          </p:cNvSpPr>
          <p:nvPr/>
        </p:nvSpPr>
        <p:spPr bwMode="auto">
          <a:xfrm>
            <a:off x="1547813" y="1916113"/>
            <a:ext cx="58324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9600">
                <a:solidFill>
                  <a:srgbClr val="CC3300"/>
                </a:solidFill>
                <a:latin typeface="Constantia" pitchFamily="18" charset="0"/>
              </a:rPr>
              <a:t>CEVAP</a:t>
            </a:r>
          </a:p>
        </p:txBody>
      </p:sp>
      <p:sp>
        <p:nvSpPr>
          <p:cNvPr id="5" name="4 Metin kutusu"/>
          <p:cNvSpPr txBox="1">
            <a:spLocks noChangeArrowheads="1"/>
          </p:cNvSpPr>
          <p:nvPr/>
        </p:nvSpPr>
        <p:spPr bwMode="auto">
          <a:xfrm>
            <a:off x="3419475" y="3644900"/>
            <a:ext cx="26654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2500">
                <a:solidFill>
                  <a:srgbClr val="CC3300"/>
                </a:solidFill>
                <a:latin typeface="Constantia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8313" y="333375"/>
            <a:ext cx="8280400" cy="28003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</a:t>
            </a:r>
            <a:r>
              <a:rPr lang="tr-TR" sz="4400" dirty="0">
                <a:solidFill>
                  <a:schemeClr val="bg1">
                    <a:lumMod val="85000"/>
                    <a:lumOff val="15000"/>
                  </a:schemeClr>
                </a:solidFill>
                <a:latin typeface="+mn-lt"/>
                <a:cs typeface="+mn-cs"/>
              </a:rPr>
              <a:t>Aman Allah’ım ne kadar büyük bir adam( )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Cümlenin sonuna hangi noktalama işareti gelmelidir?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331913" y="3789363"/>
            <a:ext cx="7993062" cy="20304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A.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nokta(.)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B. 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ünlem işareti(!)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C. 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soru işareti(?)</a:t>
            </a:r>
            <a:endParaRPr lang="tr-TR" sz="42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179388" y="188913"/>
            <a:ext cx="863600" cy="8302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7.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3 Metin kutusu"/>
          <p:cNvSpPr txBox="1">
            <a:spLocks noChangeArrowheads="1"/>
          </p:cNvSpPr>
          <p:nvPr/>
        </p:nvSpPr>
        <p:spPr bwMode="auto">
          <a:xfrm>
            <a:off x="1547813" y="1916113"/>
            <a:ext cx="58324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9600">
                <a:solidFill>
                  <a:srgbClr val="CC3300"/>
                </a:solidFill>
                <a:latin typeface="Constantia" pitchFamily="18" charset="0"/>
              </a:rPr>
              <a:t>CEVAP</a:t>
            </a:r>
          </a:p>
        </p:txBody>
      </p:sp>
      <p:sp>
        <p:nvSpPr>
          <p:cNvPr id="5" name="4 Metin kutusu"/>
          <p:cNvSpPr txBox="1">
            <a:spLocks noChangeArrowheads="1"/>
          </p:cNvSpPr>
          <p:nvPr/>
        </p:nvSpPr>
        <p:spPr bwMode="auto">
          <a:xfrm>
            <a:off x="3419475" y="3644900"/>
            <a:ext cx="26654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2500">
                <a:solidFill>
                  <a:srgbClr val="CC3300"/>
                </a:solidFill>
                <a:latin typeface="Constantia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8313" y="333375"/>
            <a:ext cx="8280400" cy="21224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</a:t>
            </a:r>
            <a:endParaRPr lang="tr-TR" sz="4400" dirty="0">
              <a:solidFill>
                <a:schemeClr val="bg1">
                  <a:lumMod val="85000"/>
                  <a:lumOff val="1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 Aşağıdakilerden hangisi bir cümledir?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331913" y="3789363"/>
            <a:ext cx="7993062" cy="20304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A.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Petek ders çalışıyor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B. 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Sinema bileti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C. 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Kitabı size kim</a:t>
            </a:r>
            <a:endParaRPr lang="tr-TR" sz="42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0825" y="908050"/>
            <a:ext cx="865188" cy="8318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8.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3 Metin kutusu"/>
          <p:cNvSpPr txBox="1">
            <a:spLocks noChangeArrowheads="1"/>
          </p:cNvSpPr>
          <p:nvPr/>
        </p:nvSpPr>
        <p:spPr bwMode="auto">
          <a:xfrm>
            <a:off x="1547813" y="1916113"/>
            <a:ext cx="58324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9600">
                <a:solidFill>
                  <a:srgbClr val="CC3300"/>
                </a:solidFill>
                <a:latin typeface="Constantia" pitchFamily="18" charset="0"/>
              </a:rPr>
              <a:t>CEVAP</a:t>
            </a:r>
          </a:p>
        </p:txBody>
      </p:sp>
      <p:sp>
        <p:nvSpPr>
          <p:cNvPr id="5" name="4 Metin kutusu"/>
          <p:cNvSpPr txBox="1">
            <a:spLocks noChangeArrowheads="1"/>
          </p:cNvSpPr>
          <p:nvPr/>
        </p:nvSpPr>
        <p:spPr bwMode="auto">
          <a:xfrm>
            <a:off x="3419475" y="3644900"/>
            <a:ext cx="26654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2500">
                <a:solidFill>
                  <a:srgbClr val="CC3300"/>
                </a:solidFill>
                <a:latin typeface="Constantia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388" y="333375"/>
            <a:ext cx="8856662" cy="21224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</a:t>
            </a:r>
            <a:endParaRPr lang="tr-TR" sz="4400" dirty="0">
              <a:solidFill>
                <a:schemeClr val="bg1">
                  <a:lumMod val="85000"/>
                  <a:lumOff val="1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 Aşağıdaki cümlelerin hangisinde sadece </a:t>
            </a:r>
            <a:r>
              <a:rPr lang="tr-TR" sz="4400" dirty="0">
                <a:solidFill>
                  <a:srgbClr val="CC3300"/>
                </a:solidFill>
                <a:latin typeface="+mn-lt"/>
                <a:cs typeface="+mn-cs"/>
              </a:rPr>
              <a:t>tekil</a:t>
            </a: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sözcükler vardır?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331913" y="3789363"/>
            <a:ext cx="7993062" cy="20304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A.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Ödevlerimi bitirdim.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B. 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Oyuncaklarımı topladım.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C. 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Televizyon izledim</a:t>
            </a:r>
            <a:endParaRPr lang="tr-TR" sz="42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0" y="908050"/>
            <a:ext cx="863600" cy="8318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9.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3 Metin kutusu"/>
          <p:cNvSpPr txBox="1">
            <a:spLocks noChangeArrowheads="1"/>
          </p:cNvSpPr>
          <p:nvPr/>
        </p:nvSpPr>
        <p:spPr bwMode="auto">
          <a:xfrm>
            <a:off x="1547813" y="1916113"/>
            <a:ext cx="58324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9600">
                <a:solidFill>
                  <a:srgbClr val="CC3300"/>
                </a:solidFill>
                <a:latin typeface="Constantia" pitchFamily="18" charset="0"/>
              </a:rPr>
              <a:t>CEVAP</a:t>
            </a:r>
          </a:p>
        </p:txBody>
      </p:sp>
      <p:sp>
        <p:nvSpPr>
          <p:cNvPr id="5" name="4 Metin kutusu"/>
          <p:cNvSpPr txBox="1">
            <a:spLocks noChangeArrowheads="1"/>
          </p:cNvSpPr>
          <p:nvPr/>
        </p:nvSpPr>
        <p:spPr bwMode="auto">
          <a:xfrm>
            <a:off x="3419475" y="3644900"/>
            <a:ext cx="26654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2500">
                <a:solidFill>
                  <a:srgbClr val="CC3300"/>
                </a:solidFill>
                <a:latin typeface="Constantia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8313" y="333375"/>
            <a:ext cx="8280400" cy="28003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 “Okul kurallarına uymalıyız. Çünkü bu kurallar……………………” ifadesini nasıl tamamlarsak doğru olur?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388" y="3141663"/>
            <a:ext cx="9145587" cy="33226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A.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Bizi yanlış davranışlara yönlendirir.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B. 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Bizim düzenli ve başarılı olmamızı sağlar.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C. 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Arkadaşlarımızla ilişkilerimizi bozar.</a:t>
            </a:r>
            <a:endParaRPr lang="tr-TR" sz="42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468313" y="260350"/>
            <a:ext cx="863600" cy="8318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1.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388" y="333375"/>
            <a:ext cx="8856662" cy="21224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</a:t>
            </a:r>
            <a:endParaRPr lang="tr-TR" sz="4400" dirty="0">
              <a:solidFill>
                <a:schemeClr val="bg1">
                  <a:lumMod val="85000"/>
                  <a:lumOff val="1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       43  sayısında kaç onluk kaç birlik vardır?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331913" y="3789363"/>
            <a:ext cx="7993062" cy="20304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A.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3 onluk     4 birlik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B. 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4 onluk     3 birlik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C. 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4 onluk     4 birlik</a:t>
            </a:r>
            <a:endParaRPr lang="tr-TR" sz="42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0825" y="260350"/>
            <a:ext cx="865188" cy="15700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10.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3 Metin kutusu"/>
          <p:cNvSpPr txBox="1">
            <a:spLocks noChangeArrowheads="1"/>
          </p:cNvSpPr>
          <p:nvPr/>
        </p:nvSpPr>
        <p:spPr bwMode="auto">
          <a:xfrm>
            <a:off x="1547813" y="1916113"/>
            <a:ext cx="58324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9600">
                <a:solidFill>
                  <a:srgbClr val="CC3300"/>
                </a:solidFill>
                <a:latin typeface="Constantia" pitchFamily="18" charset="0"/>
              </a:rPr>
              <a:t>CEVAP</a:t>
            </a:r>
          </a:p>
        </p:txBody>
      </p:sp>
      <p:sp>
        <p:nvSpPr>
          <p:cNvPr id="5" name="4 Metin kutusu"/>
          <p:cNvSpPr txBox="1">
            <a:spLocks noChangeArrowheads="1"/>
          </p:cNvSpPr>
          <p:nvPr/>
        </p:nvSpPr>
        <p:spPr bwMode="auto">
          <a:xfrm>
            <a:off x="3419475" y="3644900"/>
            <a:ext cx="26654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2500">
                <a:solidFill>
                  <a:srgbClr val="CC3300"/>
                </a:solidFill>
                <a:latin typeface="Constantia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388" y="333375"/>
            <a:ext cx="8856662" cy="28003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</a:t>
            </a:r>
            <a:endParaRPr lang="tr-TR" sz="4400" dirty="0">
              <a:solidFill>
                <a:schemeClr val="bg1">
                  <a:lumMod val="85000"/>
                  <a:lumOff val="1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      Bir kümeste 3 düzine tavuk, 2 deste horoz vardır. Bu kümeste toplam kaç hayvan vardır.</a:t>
            </a:r>
          </a:p>
        </p:txBody>
      </p:sp>
      <p:sp>
        <p:nvSpPr>
          <p:cNvPr id="4" name="8 Metin kutusu"/>
          <p:cNvSpPr txBox="1"/>
          <p:nvPr/>
        </p:nvSpPr>
        <p:spPr>
          <a:xfrm>
            <a:off x="250825" y="260350"/>
            <a:ext cx="865188" cy="15700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11.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3 Metin kutusu"/>
          <p:cNvSpPr txBox="1">
            <a:spLocks noChangeArrowheads="1"/>
          </p:cNvSpPr>
          <p:nvPr/>
        </p:nvSpPr>
        <p:spPr bwMode="auto">
          <a:xfrm>
            <a:off x="1547813" y="1916113"/>
            <a:ext cx="58324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9600">
                <a:solidFill>
                  <a:srgbClr val="CC3300"/>
                </a:solidFill>
                <a:latin typeface="Constantia" pitchFamily="18" charset="0"/>
              </a:rPr>
              <a:t>CEVAP</a:t>
            </a:r>
          </a:p>
        </p:txBody>
      </p:sp>
      <p:sp>
        <p:nvSpPr>
          <p:cNvPr id="5" name="4 Metin kutusu"/>
          <p:cNvSpPr txBox="1">
            <a:spLocks noChangeArrowheads="1"/>
          </p:cNvSpPr>
          <p:nvPr/>
        </p:nvSpPr>
        <p:spPr bwMode="auto">
          <a:xfrm>
            <a:off x="3419475" y="3644900"/>
            <a:ext cx="26654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2500">
                <a:solidFill>
                  <a:srgbClr val="CC3300"/>
                </a:solidFill>
                <a:latin typeface="Constantia" pitchFamily="18" charset="0"/>
              </a:rPr>
              <a:t>56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388" y="333375"/>
            <a:ext cx="8856662" cy="28003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</a:t>
            </a:r>
            <a:endParaRPr lang="tr-TR" sz="4400" dirty="0">
              <a:solidFill>
                <a:schemeClr val="bg1">
                  <a:lumMod val="85000"/>
                  <a:lumOff val="1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      Bir çıkarma işleminde eksilen 87, fark 54 olduğuna göre çıkan kaçtır?</a:t>
            </a:r>
          </a:p>
        </p:txBody>
      </p:sp>
      <p:sp>
        <p:nvSpPr>
          <p:cNvPr id="4" name="8 Metin kutusu"/>
          <p:cNvSpPr txBox="1"/>
          <p:nvPr/>
        </p:nvSpPr>
        <p:spPr>
          <a:xfrm>
            <a:off x="250825" y="260350"/>
            <a:ext cx="865188" cy="15700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12.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3 Metin kutusu"/>
          <p:cNvSpPr txBox="1">
            <a:spLocks noChangeArrowheads="1"/>
          </p:cNvSpPr>
          <p:nvPr/>
        </p:nvSpPr>
        <p:spPr bwMode="auto">
          <a:xfrm>
            <a:off x="1547813" y="1916113"/>
            <a:ext cx="58324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9600">
                <a:solidFill>
                  <a:srgbClr val="CC3300"/>
                </a:solidFill>
                <a:latin typeface="Constantia" pitchFamily="18" charset="0"/>
              </a:rPr>
              <a:t>CEVAP</a:t>
            </a:r>
          </a:p>
        </p:txBody>
      </p:sp>
      <p:sp>
        <p:nvSpPr>
          <p:cNvPr id="5" name="4 Metin kutusu"/>
          <p:cNvSpPr txBox="1">
            <a:spLocks noChangeArrowheads="1"/>
          </p:cNvSpPr>
          <p:nvPr/>
        </p:nvSpPr>
        <p:spPr bwMode="auto">
          <a:xfrm>
            <a:off x="3419475" y="3644900"/>
            <a:ext cx="26654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2500">
                <a:solidFill>
                  <a:srgbClr val="CC3300"/>
                </a:solidFill>
                <a:latin typeface="Constantia" pitchFamily="18" charset="0"/>
              </a:rPr>
              <a:t>33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388" y="333375"/>
            <a:ext cx="8856662" cy="41544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</a:t>
            </a:r>
            <a:endParaRPr lang="tr-TR" sz="4400" dirty="0">
              <a:solidFill>
                <a:schemeClr val="bg1">
                  <a:lumMod val="85000"/>
                  <a:lumOff val="1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      Şeymanur’un  16 öykü kitabı var. Merve’nin  öykü kitabı sayısı, Şeymanur’un öykü kitabından 15 fazladır.  Şeymanur ve Merve’nin öykü kitaplarının </a:t>
            </a:r>
            <a:r>
              <a:rPr lang="tr-TR" sz="4400" dirty="0">
                <a:solidFill>
                  <a:srgbClr val="CC3300"/>
                </a:solidFill>
                <a:latin typeface="+mn-lt"/>
                <a:cs typeface="+mn-cs"/>
              </a:rPr>
              <a:t>toplamı</a:t>
            </a: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kaçtır?</a:t>
            </a:r>
          </a:p>
        </p:txBody>
      </p:sp>
      <p:sp>
        <p:nvSpPr>
          <p:cNvPr id="4" name="8 Metin kutusu"/>
          <p:cNvSpPr txBox="1"/>
          <p:nvPr/>
        </p:nvSpPr>
        <p:spPr>
          <a:xfrm>
            <a:off x="250825" y="260350"/>
            <a:ext cx="865188" cy="15700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13.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3 Metin kutusu"/>
          <p:cNvSpPr txBox="1">
            <a:spLocks noChangeArrowheads="1"/>
          </p:cNvSpPr>
          <p:nvPr/>
        </p:nvSpPr>
        <p:spPr bwMode="auto">
          <a:xfrm>
            <a:off x="1547813" y="1916113"/>
            <a:ext cx="58324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9600">
                <a:solidFill>
                  <a:srgbClr val="CC3300"/>
                </a:solidFill>
                <a:latin typeface="Constantia" pitchFamily="18" charset="0"/>
              </a:rPr>
              <a:t>CEVAP</a:t>
            </a:r>
          </a:p>
        </p:txBody>
      </p:sp>
      <p:sp>
        <p:nvSpPr>
          <p:cNvPr id="5" name="4 Metin kutusu"/>
          <p:cNvSpPr txBox="1">
            <a:spLocks noChangeArrowheads="1"/>
          </p:cNvSpPr>
          <p:nvPr/>
        </p:nvSpPr>
        <p:spPr bwMode="auto">
          <a:xfrm>
            <a:off x="3419475" y="3644900"/>
            <a:ext cx="26654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2500">
                <a:solidFill>
                  <a:srgbClr val="CC3300"/>
                </a:solidFill>
                <a:latin typeface="Constantia" pitchFamily="18" charset="0"/>
              </a:rPr>
              <a:t>46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388" y="333375"/>
            <a:ext cx="8856662" cy="28003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    Bir otobüste 26 yolcu vardı. İlk durakta 7 yolcu indi. 13 yolcu bindi otobüste kaç yolcu oldu?</a:t>
            </a:r>
            <a:endParaRPr lang="tr-TR" sz="44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0825" y="260350"/>
            <a:ext cx="865188" cy="15700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14.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3 Metin kutusu"/>
          <p:cNvSpPr txBox="1">
            <a:spLocks noChangeArrowheads="1"/>
          </p:cNvSpPr>
          <p:nvPr/>
        </p:nvSpPr>
        <p:spPr bwMode="auto">
          <a:xfrm>
            <a:off x="1547813" y="1916113"/>
            <a:ext cx="58324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9600">
                <a:solidFill>
                  <a:srgbClr val="CC3300"/>
                </a:solidFill>
                <a:latin typeface="Constantia" pitchFamily="18" charset="0"/>
              </a:rPr>
              <a:t>CEVAP</a:t>
            </a:r>
          </a:p>
        </p:txBody>
      </p:sp>
      <p:sp>
        <p:nvSpPr>
          <p:cNvPr id="5" name="4 Metin kutusu"/>
          <p:cNvSpPr txBox="1">
            <a:spLocks noChangeArrowheads="1"/>
          </p:cNvSpPr>
          <p:nvPr/>
        </p:nvSpPr>
        <p:spPr bwMode="auto">
          <a:xfrm>
            <a:off x="3419475" y="3644900"/>
            <a:ext cx="26654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2500">
                <a:solidFill>
                  <a:srgbClr val="CC3300"/>
                </a:solidFill>
                <a:latin typeface="Constantia" pitchFamily="18" charset="0"/>
              </a:rPr>
              <a:t>32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3 Metin kutusu"/>
          <p:cNvSpPr txBox="1">
            <a:spLocks noChangeArrowheads="1"/>
          </p:cNvSpPr>
          <p:nvPr/>
        </p:nvSpPr>
        <p:spPr bwMode="auto">
          <a:xfrm>
            <a:off x="1547813" y="1916113"/>
            <a:ext cx="58324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9600">
                <a:solidFill>
                  <a:srgbClr val="CC3300"/>
                </a:solidFill>
                <a:latin typeface="Constantia" pitchFamily="18" charset="0"/>
              </a:rPr>
              <a:t>CEVAP</a:t>
            </a:r>
          </a:p>
        </p:txBody>
      </p:sp>
      <p:sp>
        <p:nvSpPr>
          <p:cNvPr id="5" name="4 Metin kutusu"/>
          <p:cNvSpPr txBox="1">
            <a:spLocks noChangeArrowheads="1"/>
          </p:cNvSpPr>
          <p:nvPr/>
        </p:nvSpPr>
        <p:spPr bwMode="auto">
          <a:xfrm>
            <a:off x="3419475" y="3644900"/>
            <a:ext cx="26654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2500">
                <a:solidFill>
                  <a:srgbClr val="CC3300"/>
                </a:solidFill>
                <a:latin typeface="Constantia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388" y="333375"/>
            <a:ext cx="8856662" cy="41544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    Parkta 19 çocuk oynuyordu. 6 çocuk daha geldi. Sonra 8 tanesi evlerine gitti. Parkta kaç çocuk kaldı?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44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0825" y="260350"/>
            <a:ext cx="865188" cy="15700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15.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3 Metin kutusu"/>
          <p:cNvSpPr txBox="1">
            <a:spLocks noChangeArrowheads="1"/>
          </p:cNvSpPr>
          <p:nvPr/>
        </p:nvSpPr>
        <p:spPr bwMode="auto">
          <a:xfrm>
            <a:off x="1547813" y="1916113"/>
            <a:ext cx="58324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9600">
                <a:solidFill>
                  <a:srgbClr val="CC3300"/>
                </a:solidFill>
                <a:latin typeface="Constantia" pitchFamily="18" charset="0"/>
              </a:rPr>
              <a:t>CEVAP</a:t>
            </a:r>
          </a:p>
        </p:txBody>
      </p:sp>
      <p:sp>
        <p:nvSpPr>
          <p:cNvPr id="5" name="4 Metin kutusu"/>
          <p:cNvSpPr txBox="1">
            <a:spLocks noChangeArrowheads="1"/>
          </p:cNvSpPr>
          <p:nvPr/>
        </p:nvSpPr>
        <p:spPr bwMode="auto">
          <a:xfrm>
            <a:off x="3419475" y="3644900"/>
            <a:ext cx="26654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2500">
                <a:solidFill>
                  <a:srgbClr val="CC3300"/>
                </a:solidFill>
                <a:latin typeface="Constantia" pitchFamily="18" charset="0"/>
              </a:rPr>
              <a:t>17</a:t>
            </a:r>
          </a:p>
        </p:txBody>
      </p:sp>
      <p:sp>
        <p:nvSpPr>
          <p:cNvPr id="2" name="4 Metin kutusu"/>
          <p:cNvSpPr txBox="1">
            <a:spLocks noChangeArrowheads="1"/>
          </p:cNvSpPr>
          <p:nvPr/>
        </p:nvSpPr>
        <p:spPr bwMode="auto">
          <a:xfrm>
            <a:off x="3276600" y="5949950"/>
            <a:ext cx="26654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200" b="1">
                <a:solidFill>
                  <a:srgbClr val="CC3300"/>
                </a:solidFill>
                <a:latin typeface="Comic Sans MS" pitchFamily="66" charset="0"/>
              </a:rPr>
              <a:t>Eğitimhane.com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8313" y="333375"/>
            <a:ext cx="8280400" cy="28003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 Okula yaya olarak giden bir öğrenci, karşıdan karşıya geçişlerini </a:t>
            </a:r>
            <a:r>
              <a:rPr lang="tr-TR" sz="4400" dirty="0">
                <a:solidFill>
                  <a:srgbClr val="CC3300"/>
                </a:solidFill>
                <a:latin typeface="+mn-lt"/>
                <a:cs typeface="+mn-cs"/>
              </a:rPr>
              <a:t>“en güvenilir” </a:t>
            </a: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olarak nereden sağlayabilir?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388" y="3789363"/>
            <a:ext cx="9145587" cy="20304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A.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Yaya geçidinden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B. 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Kavşaklardan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C. 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Trafiğin yoğun olduğu yerlerden</a:t>
            </a:r>
            <a:endParaRPr lang="tr-TR" sz="42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0825" y="188913"/>
            <a:ext cx="865188" cy="92233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5400" dirty="0" smtClean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3 Metin kutusu"/>
          <p:cNvSpPr txBox="1">
            <a:spLocks noChangeArrowheads="1"/>
          </p:cNvSpPr>
          <p:nvPr/>
        </p:nvSpPr>
        <p:spPr bwMode="auto">
          <a:xfrm>
            <a:off x="1547813" y="1916113"/>
            <a:ext cx="58324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9600">
                <a:solidFill>
                  <a:srgbClr val="CC3300"/>
                </a:solidFill>
                <a:latin typeface="Constantia" pitchFamily="18" charset="0"/>
              </a:rPr>
              <a:t>CEVAP</a:t>
            </a:r>
          </a:p>
        </p:txBody>
      </p:sp>
      <p:sp>
        <p:nvSpPr>
          <p:cNvPr id="5" name="4 Metin kutusu"/>
          <p:cNvSpPr txBox="1">
            <a:spLocks noChangeArrowheads="1"/>
          </p:cNvSpPr>
          <p:nvPr/>
        </p:nvSpPr>
        <p:spPr bwMode="auto">
          <a:xfrm>
            <a:off x="3419475" y="3644900"/>
            <a:ext cx="26654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2500">
                <a:solidFill>
                  <a:srgbClr val="CC3300"/>
                </a:solidFill>
                <a:latin typeface="Constantia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8313" y="333375"/>
            <a:ext cx="8280400" cy="21224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  Bilinçli bir tüketici olan Ayşe, aldığı malın hangi özelliğine dikkat eder?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388" y="3789363"/>
            <a:ext cx="9145587" cy="20304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A.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Reklamlarının fazla olmasına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B. 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Herkes tarafından alınıyor olmasına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C. 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Üretim ve son kullanma tarihine</a:t>
            </a:r>
            <a:endParaRPr lang="tr-TR" sz="42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468313" y="188913"/>
            <a:ext cx="863600" cy="8302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3.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3 Metin kutusu"/>
          <p:cNvSpPr txBox="1">
            <a:spLocks noChangeArrowheads="1"/>
          </p:cNvSpPr>
          <p:nvPr/>
        </p:nvSpPr>
        <p:spPr bwMode="auto">
          <a:xfrm>
            <a:off x="1547813" y="1916113"/>
            <a:ext cx="58324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9600">
                <a:solidFill>
                  <a:srgbClr val="CC3300"/>
                </a:solidFill>
                <a:latin typeface="Constantia" pitchFamily="18" charset="0"/>
              </a:rPr>
              <a:t>CEVAP</a:t>
            </a:r>
          </a:p>
        </p:txBody>
      </p:sp>
      <p:sp>
        <p:nvSpPr>
          <p:cNvPr id="5" name="4 Metin kutusu"/>
          <p:cNvSpPr txBox="1">
            <a:spLocks noChangeArrowheads="1"/>
          </p:cNvSpPr>
          <p:nvPr/>
        </p:nvSpPr>
        <p:spPr bwMode="auto">
          <a:xfrm>
            <a:off x="3419475" y="3644900"/>
            <a:ext cx="26654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2500">
                <a:solidFill>
                  <a:srgbClr val="CC3300"/>
                </a:solidFill>
                <a:latin typeface="Constantia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8313" y="333375"/>
            <a:ext cx="8280400" cy="21224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Adresler evimizin yerini belirtir.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  Hangisini bir adreste bulunmasına gerek yoktur?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388" y="3789363"/>
            <a:ext cx="9145587" cy="20304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A.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İl ve ilçe adı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B. 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Telefon numarası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200" dirty="0">
                <a:solidFill>
                  <a:srgbClr val="CC3300"/>
                </a:solidFill>
                <a:latin typeface="+mn-lt"/>
                <a:cs typeface="+mn-cs"/>
              </a:rPr>
              <a:t>C. </a:t>
            </a:r>
            <a:r>
              <a:rPr lang="tr-TR" sz="4200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Mahalle adı</a:t>
            </a:r>
            <a:endParaRPr lang="tr-TR" sz="4200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179388" y="188913"/>
            <a:ext cx="863600" cy="8302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4.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3 Metin kutusu"/>
          <p:cNvSpPr txBox="1">
            <a:spLocks noChangeArrowheads="1"/>
          </p:cNvSpPr>
          <p:nvPr/>
        </p:nvSpPr>
        <p:spPr bwMode="auto">
          <a:xfrm>
            <a:off x="1547813" y="1916113"/>
            <a:ext cx="58324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9600">
                <a:solidFill>
                  <a:srgbClr val="CC3300"/>
                </a:solidFill>
                <a:latin typeface="Constantia" pitchFamily="18" charset="0"/>
              </a:rPr>
              <a:t>CEVAP</a:t>
            </a:r>
          </a:p>
        </p:txBody>
      </p:sp>
      <p:sp>
        <p:nvSpPr>
          <p:cNvPr id="5" name="4 Metin kutusu"/>
          <p:cNvSpPr txBox="1">
            <a:spLocks noChangeArrowheads="1"/>
          </p:cNvSpPr>
          <p:nvPr/>
        </p:nvSpPr>
        <p:spPr bwMode="auto">
          <a:xfrm>
            <a:off x="3419475" y="3644900"/>
            <a:ext cx="26654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2500">
                <a:solidFill>
                  <a:srgbClr val="CC3300"/>
                </a:solidFill>
                <a:latin typeface="Constantia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125</TotalTime>
  <Words>335</Words>
  <Application>Microsoft Office PowerPoint</Application>
  <PresentationFormat>Ekran Gösterisi (4:3)</PresentationFormat>
  <Paragraphs>103</Paragraphs>
  <Slides>31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Tasarım Şablonu</vt:lpstr>
      </vt:variant>
      <vt:variant>
        <vt:i4>6</vt:i4>
      </vt:variant>
      <vt:variant>
        <vt:lpstr>Slayt Başlıkları</vt:lpstr>
      </vt:variant>
      <vt:variant>
        <vt:i4>31</vt:i4>
      </vt:variant>
    </vt:vector>
  </HeadingPairs>
  <TitlesOfParts>
    <vt:vector size="42" baseType="lpstr">
      <vt:lpstr>Constantia</vt:lpstr>
      <vt:lpstr>Arial</vt:lpstr>
      <vt:lpstr>Wingdings 2</vt:lpstr>
      <vt:lpstr>Calibri</vt:lpstr>
      <vt:lpstr>Comic Sans MS</vt:lpstr>
      <vt:lpstr>Kağıt</vt:lpstr>
      <vt:lpstr>Kağıt</vt:lpstr>
      <vt:lpstr>Kağıt</vt:lpstr>
      <vt:lpstr>Kağıt</vt:lpstr>
      <vt:lpstr>Kağıt</vt:lpstr>
      <vt:lpstr>Kağıt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CASPER</dc:creator>
  <cp:lastModifiedBy>gulcan</cp:lastModifiedBy>
  <cp:revision>28</cp:revision>
  <dcterms:created xsi:type="dcterms:W3CDTF">2011-02-25T19:32:57Z</dcterms:created>
  <dcterms:modified xsi:type="dcterms:W3CDTF">2015-02-09T20:16:07Z</dcterms:modified>
</cp:coreProperties>
</file>