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CD3ADF-9094-4E43-A05B-4E67DAABE294}" type="doc">
      <dgm:prSet loTypeId="urn:microsoft.com/office/officeart/2005/8/layout/vList3" loCatId="list" qsTypeId="urn:microsoft.com/office/officeart/2005/8/quickstyle/simple1" qsCatId="simple" csTypeId="urn:microsoft.com/office/officeart/2005/8/colors/accent1_2" csCatId="accent1" phldr="1"/>
      <dgm:spPr/>
    </dgm:pt>
    <dgm:pt modelId="{A83D3E77-77DB-454C-97E6-E5A6E01091D4}">
      <dgm:prSet phldrT="[Metin]"/>
      <dgm:spPr/>
      <dgm:t>
        <a:bodyPr/>
        <a:lstStyle/>
        <a:p>
          <a:r>
            <a:rPr lang="tr-TR" dirty="0" smtClean="0"/>
            <a:t>ÜSLÜ SAYILAR</a:t>
          </a:r>
          <a:endParaRPr lang="tr-TR" dirty="0"/>
        </a:p>
      </dgm:t>
    </dgm:pt>
    <dgm:pt modelId="{1CDB2AC9-D249-450B-9731-5E101F1CE7A0}" type="parTrans" cxnId="{2CC03028-29E1-4E36-A1BB-6F455842F14A}">
      <dgm:prSet/>
      <dgm:spPr/>
      <dgm:t>
        <a:bodyPr/>
        <a:lstStyle/>
        <a:p>
          <a:endParaRPr lang="tr-TR"/>
        </a:p>
      </dgm:t>
    </dgm:pt>
    <dgm:pt modelId="{5DE5AD61-BF40-416E-A228-960A995F4728}" type="sibTrans" cxnId="{2CC03028-29E1-4E36-A1BB-6F455842F14A}">
      <dgm:prSet/>
      <dgm:spPr/>
      <dgm:t>
        <a:bodyPr/>
        <a:lstStyle/>
        <a:p>
          <a:endParaRPr lang="tr-TR"/>
        </a:p>
      </dgm:t>
    </dgm:pt>
    <dgm:pt modelId="{A639034B-8236-4C31-B23B-545BF90F5527}">
      <dgm:prSet phldrT="[Metin]"/>
      <dgm:spPr/>
      <dgm:t>
        <a:bodyPr/>
        <a:lstStyle/>
        <a:p>
          <a:r>
            <a:rPr lang="tr-TR" dirty="0" smtClean="0"/>
            <a:t>NEGATİF ÜS</a:t>
          </a:r>
          <a:endParaRPr lang="tr-TR" dirty="0"/>
        </a:p>
      </dgm:t>
    </dgm:pt>
    <dgm:pt modelId="{A0BB8C9E-DE6E-4A05-A7B7-37AC18CDC999}" type="parTrans" cxnId="{6B4B9C64-8EF9-4AD7-A76F-53F541674A1B}">
      <dgm:prSet/>
      <dgm:spPr/>
      <dgm:t>
        <a:bodyPr/>
        <a:lstStyle/>
        <a:p>
          <a:endParaRPr lang="tr-TR"/>
        </a:p>
      </dgm:t>
    </dgm:pt>
    <dgm:pt modelId="{740EECB2-295C-4437-B74E-87993C9B9BA6}" type="sibTrans" cxnId="{6B4B9C64-8EF9-4AD7-A76F-53F541674A1B}">
      <dgm:prSet/>
      <dgm:spPr/>
      <dgm:t>
        <a:bodyPr/>
        <a:lstStyle/>
        <a:p>
          <a:endParaRPr lang="tr-TR"/>
        </a:p>
      </dgm:t>
    </dgm:pt>
    <dgm:pt modelId="{61AFE055-1BCE-4A87-93DD-AB22BE512D17}">
      <dgm:prSet phldrT="[Metin]"/>
      <dgm:spPr/>
      <dgm:t>
        <a:bodyPr/>
        <a:lstStyle/>
        <a:p>
          <a:r>
            <a:rPr lang="tr-TR" dirty="0" smtClean="0"/>
            <a:t>ÜSSÜN ÜSSÜ</a:t>
          </a:r>
          <a:endParaRPr lang="tr-TR" dirty="0"/>
        </a:p>
      </dgm:t>
    </dgm:pt>
    <dgm:pt modelId="{DD6B1A99-9FBA-4E95-89CC-E812D7412DF8}" type="parTrans" cxnId="{E38F9E48-6996-4878-A0D9-89CCAEA211D7}">
      <dgm:prSet/>
      <dgm:spPr/>
      <dgm:t>
        <a:bodyPr/>
        <a:lstStyle/>
        <a:p>
          <a:endParaRPr lang="tr-TR"/>
        </a:p>
      </dgm:t>
    </dgm:pt>
    <dgm:pt modelId="{2A212076-4D77-4FCA-916C-EF569FF6079B}" type="sibTrans" cxnId="{E38F9E48-6996-4878-A0D9-89CCAEA211D7}">
      <dgm:prSet/>
      <dgm:spPr/>
      <dgm:t>
        <a:bodyPr/>
        <a:lstStyle/>
        <a:p>
          <a:endParaRPr lang="tr-TR"/>
        </a:p>
      </dgm:t>
    </dgm:pt>
    <dgm:pt modelId="{BAC00D6E-4C94-4625-8306-0157F07BEAFC}" type="pres">
      <dgm:prSet presAssocID="{ABCD3ADF-9094-4E43-A05B-4E67DAABE294}" presName="linearFlow" presStyleCnt="0">
        <dgm:presLayoutVars>
          <dgm:dir/>
          <dgm:resizeHandles val="exact"/>
        </dgm:presLayoutVars>
      </dgm:prSet>
      <dgm:spPr/>
    </dgm:pt>
    <dgm:pt modelId="{85414DC3-8101-4F1D-A058-87A65E51E591}" type="pres">
      <dgm:prSet presAssocID="{A83D3E77-77DB-454C-97E6-E5A6E01091D4}" presName="composite" presStyleCnt="0"/>
      <dgm:spPr/>
    </dgm:pt>
    <dgm:pt modelId="{09DA1A13-A1FC-4894-AB88-3769E10B5C3D}" type="pres">
      <dgm:prSet presAssocID="{A83D3E77-77DB-454C-97E6-E5A6E01091D4}" presName="imgShp" presStyleLbl="fgImgPlace1" presStyleIdx="0" presStyleCnt="3"/>
      <dgm:spPr/>
    </dgm:pt>
    <dgm:pt modelId="{E39B579D-7816-4CED-A144-15291D54326B}" type="pres">
      <dgm:prSet presAssocID="{A83D3E77-77DB-454C-97E6-E5A6E01091D4}" presName="txShp" presStyleLbl="node1" presStyleIdx="0" presStyleCnt="3">
        <dgm:presLayoutVars>
          <dgm:bulletEnabled val="1"/>
        </dgm:presLayoutVars>
      </dgm:prSet>
      <dgm:spPr>
        <a:prstGeom prst="frame">
          <a:avLst/>
        </a:prstGeom>
      </dgm:spPr>
      <dgm:t>
        <a:bodyPr/>
        <a:lstStyle/>
        <a:p>
          <a:endParaRPr lang="tr-TR"/>
        </a:p>
      </dgm:t>
    </dgm:pt>
    <dgm:pt modelId="{A9053B2D-ED7C-46D9-B2DB-FC4B310BF495}" type="pres">
      <dgm:prSet presAssocID="{5DE5AD61-BF40-416E-A228-960A995F4728}" presName="spacing" presStyleCnt="0"/>
      <dgm:spPr/>
    </dgm:pt>
    <dgm:pt modelId="{B61355E6-357A-4398-9A5C-40580B79614D}" type="pres">
      <dgm:prSet presAssocID="{A639034B-8236-4C31-B23B-545BF90F5527}" presName="composite" presStyleCnt="0"/>
      <dgm:spPr/>
    </dgm:pt>
    <dgm:pt modelId="{A73E7FB4-6BB0-4625-9F93-BEF59BFDAD2B}" type="pres">
      <dgm:prSet presAssocID="{A639034B-8236-4C31-B23B-545BF90F5527}" presName="imgShp" presStyleLbl="fgImgPlace1" presStyleIdx="1" presStyleCnt="3"/>
      <dgm:spPr/>
    </dgm:pt>
    <dgm:pt modelId="{18129B11-029A-4653-8DAF-17BB6117FEEC}" type="pres">
      <dgm:prSet presAssocID="{A639034B-8236-4C31-B23B-545BF90F5527}" presName="txShp" presStyleLbl="node1" presStyleIdx="1" presStyleCnt="3">
        <dgm:presLayoutVars>
          <dgm:bulletEnabled val="1"/>
        </dgm:presLayoutVars>
      </dgm:prSet>
      <dgm:spPr>
        <a:prstGeom prst="frame">
          <a:avLst/>
        </a:prstGeom>
      </dgm:spPr>
      <dgm:t>
        <a:bodyPr/>
        <a:lstStyle/>
        <a:p>
          <a:endParaRPr lang="tr-TR"/>
        </a:p>
      </dgm:t>
    </dgm:pt>
    <dgm:pt modelId="{72833773-CD10-4464-82D2-B6F8A99B695D}" type="pres">
      <dgm:prSet presAssocID="{740EECB2-295C-4437-B74E-87993C9B9BA6}" presName="spacing" presStyleCnt="0"/>
      <dgm:spPr/>
    </dgm:pt>
    <dgm:pt modelId="{81961CD3-960E-4C2C-952D-29768D1DDA9A}" type="pres">
      <dgm:prSet presAssocID="{61AFE055-1BCE-4A87-93DD-AB22BE512D17}" presName="composite" presStyleCnt="0"/>
      <dgm:spPr/>
    </dgm:pt>
    <dgm:pt modelId="{8479DE30-A3DE-482E-91EC-ACF2A8BF8373}" type="pres">
      <dgm:prSet presAssocID="{61AFE055-1BCE-4A87-93DD-AB22BE512D17}" presName="imgShp" presStyleLbl="fgImgPlace1" presStyleIdx="2" presStyleCnt="3"/>
      <dgm:spPr/>
    </dgm:pt>
    <dgm:pt modelId="{63D28DAD-DDFF-4E7F-A3A2-1C5999E5607A}" type="pres">
      <dgm:prSet presAssocID="{61AFE055-1BCE-4A87-93DD-AB22BE512D17}" presName="txShp" presStyleLbl="node1" presStyleIdx="2" presStyleCnt="3">
        <dgm:presLayoutVars>
          <dgm:bulletEnabled val="1"/>
        </dgm:presLayoutVars>
      </dgm:prSet>
      <dgm:spPr>
        <a:prstGeom prst="frame">
          <a:avLst/>
        </a:prstGeom>
      </dgm:spPr>
      <dgm:t>
        <a:bodyPr/>
        <a:lstStyle/>
        <a:p>
          <a:endParaRPr lang="tr-TR"/>
        </a:p>
      </dgm:t>
    </dgm:pt>
  </dgm:ptLst>
  <dgm:cxnLst>
    <dgm:cxn modelId="{E38F9E48-6996-4878-A0D9-89CCAEA211D7}" srcId="{ABCD3ADF-9094-4E43-A05B-4E67DAABE294}" destId="{61AFE055-1BCE-4A87-93DD-AB22BE512D17}" srcOrd="2" destOrd="0" parTransId="{DD6B1A99-9FBA-4E95-89CC-E812D7412DF8}" sibTransId="{2A212076-4D77-4FCA-916C-EF569FF6079B}"/>
    <dgm:cxn modelId="{82AC5CA8-AA6E-4337-9DF2-0544890387F1}" type="presOf" srcId="{A83D3E77-77DB-454C-97E6-E5A6E01091D4}" destId="{E39B579D-7816-4CED-A144-15291D54326B}" srcOrd="0" destOrd="0" presId="urn:microsoft.com/office/officeart/2005/8/layout/vList3"/>
    <dgm:cxn modelId="{E9B951A0-A6BD-4DA1-9B25-D1D7F333D5D9}" type="presOf" srcId="{A639034B-8236-4C31-B23B-545BF90F5527}" destId="{18129B11-029A-4653-8DAF-17BB6117FEEC}" srcOrd="0" destOrd="0" presId="urn:microsoft.com/office/officeart/2005/8/layout/vList3"/>
    <dgm:cxn modelId="{6B4B9C64-8EF9-4AD7-A76F-53F541674A1B}" srcId="{ABCD3ADF-9094-4E43-A05B-4E67DAABE294}" destId="{A639034B-8236-4C31-B23B-545BF90F5527}" srcOrd="1" destOrd="0" parTransId="{A0BB8C9E-DE6E-4A05-A7B7-37AC18CDC999}" sibTransId="{740EECB2-295C-4437-B74E-87993C9B9BA6}"/>
    <dgm:cxn modelId="{892EC1C7-D644-4BAD-AFEA-9A90A87A1D00}" type="presOf" srcId="{ABCD3ADF-9094-4E43-A05B-4E67DAABE294}" destId="{BAC00D6E-4C94-4625-8306-0157F07BEAFC}" srcOrd="0" destOrd="0" presId="urn:microsoft.com/office/officeart/2005/8/layout/vList3"/>
    <dgm:cxn modelId="{5B6C1069-F253-4361-9005-5F3BB595C51A}" type="presOf" srcId="{61AFE055-1BCE-4A87-93DD-AB22BE512D17}" destId="{63D28DAD-DDFF-4E7F-A3A2-1C5999E5607A}" srcOrd="0" destOrd="0" presId="urn:microsoft.com/office/officeart/2005/8/layout/vList3"/>
    <dgm:cxn modelId="{2CC03028-29E1-4E36-A1BB-6F455842F14A}" srcId="{ABCD3ADF-9094-4E43-A05B-4E67DAABE294}" destId="{A83D3E77-77DB-454C-97E6-E5A6E01091D4}" srcOrd="0" destOrd="0" parTransId="{1CDB2AC9-D249-450B-9731-5E101F1CE7A0}" sibTransId="{5DE5AD61-BF40-416E-A228-960A995F4728}"/>
    <dgm:cxn modelId="{9D61608F-1FE5-4B1D-890F-96B697ACEA76}" type="presParOf" srcId="{BAC00D6E-4C94-4625-8306-0157F07BEAFC}" destId="{85414DC3-8101-4F1D-A058-87A65E51E591}" srcOrd="0" destOrd="0" presId="urn:microsoft.com/office/officeart/2005/8/layout/vList3"/>
    <dgm:cxn modelId="{26B37BE7-731C-4212-B307-3955DD97CC89}" type="presParOf" srcId="{85414DC3-8101-4F1D-A058-87A65E51E591}" destId="{09DA1A13-A1FC-4894-AB88-3769E10B5C3D}" srcOrd="0" destOrd="0" presId="urn:microsoft.com/office/officeart/2005/8/layout/vList3"/>
    <dgm:cxn modelId="{9DF4289A-EAD3-4D51-8CC5-4D0FEB39C295}" type="presParOf" srcId="{85414DC3-8101-4F1D-A058-87A65E51E591}" destId="{E39B579D-7816-4CED-A144-15291D54326B}" srcOrd="1" destOrd="0" presId="urn:microsoft.com/office/officeart/2005/8/layout/vList3"/>
    <dgm:cxn modelId="{7A6FEE13-4330-449C-89B3-AE9E6ED98581}" type="presParOf" srcId="{BAC00D6E-4C94-4625-8306-0157F07BEAFC}" destId="{A9053B2D-ED7C-46D9-B2DB-FC4B310BF495}" srcOrd="1" destOrd="0" presId="urn:microsoft.com/office/officeart/2005/8/layout/vList3"/>
    <dgm:cxn modelId="{48390B40-2D81-4C8C-9317-BE96723E45A3}" type="presParOf" srcId="{BAC00D6E-4C94-4625-8306-0157F07BEAFC}" destId="{B61355E6-357A-4398-9A5C-40580B79614D}" srcOrd="2" destOrd="0" presId="urn:microsoft.com/office/officeart/2005/8/layout/vList3"/>
    <dgm:cxn modelId="{BDE7D985-0B0D-4AF6-8721-E36E2714D13E}" type="presParOf" srcId="{B61355E6-357A-4398-9A5C-40580B79614D}" destId="{A73E7FB4-6BB0-4625-9F93-BEF59BFDAD2B}" srcOrd="0" destOrd="0" presId="urn:microsoft.com/office/officeart/2005/8/layout/vList3"/>
    <dgm:cxn modelId="{79D2B5AE-A6EF-4DFB-BAA5-E524660A798A}" type="presParOf" srcId="{B61355E6-357A-4398-9A5C-40580B79614D}" destId="{18129B11-029A-4653-8DAF-17BB6117FEEC}" srcOrd="1" destOrd="0" presId="urn:microsoft.com/office/officeart/2005/8/layout/vList3"/>
    <dgm:cxn modelId="{D26A4435-897F-4915-9893-DE0C3F6876F6}" type="presParOf" srcId="{BAC00D6E-4C94-4625-8306-0157F07BEAFC}" destId="{72833773-CD10-4464-82D2-B6F8A99B695D}" srcOrd="3" destOrd="0" presId="urn:microsoft.com/office/officeart/2005/8/layout/vList3"/>
    <dgm:cxn modelId="{43A59026-DBED-4FFB-B9B0-E75396006B41}" type="presParOf" srcId="{BAC00D6E-4C94-4625-8306-0157F07BEAFC}" destId="{81961CD3-960E-4C2C-952D-29768D1DDA9A}" srcOrd="4" destOrd="0" presId="urn:microsoft.com/office/officeart/2005/8/layout/vList3"/>
    <dgm:cxn modelId="{49E9F1BC-D8A6-4FCF-A576-1A072729D643}" type="presParOf" srcId="{81961CD3-960E-4C2C-952D-29768D1DDA9A}" destId="{8479DE30-A3DE-482E-91EC-ACF2A8BF8373}" srcOrd="0" destOrd="0" presId="urn:microsoft.com/office/officeart/2005/8/layout/vList3"/>
    <dgm:cxn modelId="{6E585C73-FDE0-4548-94DE-7C6C92DC17EF}" type="presParOf" srcId="{81961CD3-960E-4C2C-952D-29768D1DDA9A}" destId="{63D28DAD-DDFF-4E7F-A3A2-1C5999E5607A}" srcOrd="1" destOrd="0" presId="urn:microsoft.com/office/officeart/2005/8/layout/vList3"/>
  </dgm:cxnLst>
  <dgm:bg/>
  <dgm:whole/>
</dgm:dataModel>
</file>

<file path=ppt/diagrams/data2.xml><?xml version="1.0" encoding="utf-8"?>
<dgm:dataModel xmlns:dgm="http://schemas.openxmlformats.org/drawingml/2006/diagram" xmlns:a="http://schemas.openxmlformats.org/drawingml/2006/main">
  <dgm:ptLst>
    <dgm:pt modelId="{9D5F5353-B9EE-40E3-98D0-E077FC11EB79}" type="doc">
      <dgm:prSet loTypeId="urn:microsoft.com/office/officeart/2005/8/layout/vList3" loCatId="list" qsTypeId="urn:microsoft.com/office/officeart/2005/8/quickstyle/simple1" qsCatId="simple" csTypeId="urn:microsoft.com/office/officeart/2005/8/colors/accent1_2" csCatId="accent1" phldr="1"/>
      <dgm:spPr/>
    </dgm:pt>
    <dgm:pt modelId="{4158A08E-D601-4655-8DC4-E1FEF93BDA91}">
      <dgm:prSet phldrT="[Metin]"/>
      <dgm:spPr/>
      <dgm:t>
        <a:bodyPr/>
        <a:lstStyle/>
        <a:p>
          <a:r>
            <a:rPr lang="tr-TR" dirty="0" smtClean="0"/>
            <a:t>TEK VE ÇİFT KUVVETLER</a:t>
          </a:r>
          <a:endParaRPr lang="tr-TR" dirty="0"/>
        </a:p>
      </dgm:t>
    </dgm:pt>
    <dgm:pt modelId="{205EC74C-6ACF-42BD-95C9-55E623830F85}" type="parTrans" cxnId="{BAE942D9-08A4-4A94-AFA6-62A771DFCD47}">
      <dgm:prSet/>
      <dgm:spPr/>
      <dgm:t>
        <a:bodyPr/>
        <a:lstStyle/>
        <a:p>
          <a:endParaRPr lang="tr-TR"/>
        </a:p>
      </dgm:t>
    </dgm:pt>
    <dgm:pt modelId="{6CFA484B-5465-4024-9788-2AF39C3BB301}" type="sibTrans" cxnId="{BAE942D9-08A4-4A94-AFA6-62A771DFCD47}">
      <dgm:prSet/>
      <dgm:spPr/>
      <dgm:t>
        <a:bodyPr/>
        <a:lstStyle/>
        <a:p>
          <a:endParaRPr lang="tr-TR"/>
        </a:p>
      </dgm:t>
    </dgm:pt>
    <dgm:pt modelId="{F915725D-1521-4A0E-BDF6-7F542E232059}">
      <dgm:prSet phldrT="[Metin]"/>
      <dgm:spPr/>
      <dgm:t>
        <a:bodyPr/>
        <a:lstStyle/>
        <a:p>
          <a:r>
            <a:rPr lang="tr-TR" dirty="0" smtClean="0"/>
            <a:t>ÇOK BÜYÜK VE KÜÇÜK SAYILAR</a:t>
          </a:r>
          <a:endParaRPr lang="tr-TR" dirty="0"/>
        </a:p>
      </dgm:t>
    </dgm:pt>
    <dgm:pt modelId="{FD0E197E-0511-4FD8-ADB4-DD904E17BAE9}" type="parTrans" cxnId="{FD08BCFD-64AD-4DDE-B942-280167ADDC83}">
      <dgm:prSet/>
      <dgm:spPr/>
      <dgm:t>
        <a:bodyPr/>
        <a:lstStyle/>
        <a:p>
          <a:endParaRPr lang="tr-TR"/>
        </a:p>
      </dgm:t>
    </dgm:pt>
    <dgm:pt modelId="{3DD0896A-054F-4041-AA0A-B8FE7A222121}" type="sibTrans" cxnId="{FD08BCFD-64AD-4DDE-B942-280167ADDC83}">
      <dgm:prSet/>
      <dgm:spPr/>
      <dgm:t>
        <a:bodyPr/>
        <a:lstStyle/>
        <a:p>
          <a:endParaRPr lang="tr-TR"/>
        </a:p>
      </dgm:t>
    </dgm:pt>
    <dgm:pt modelId="{AD0E3ADD-EF5B-4AC2-9738-38FFFBA4586B}" type="pres">
      <dgm:prSet presAssocID="{9D5F5353-B9EE-40E3-98D0-E077FC11EB79}" presName="linearFlow" presStyleCnt="0">
        <dgm:presLayoutVars>
          <dgm:dir/>
          <dgm:resizeHandles val="exact"/>
        </dgm:presLayoutVars>
      </dgm:prSet>
      <dgm:spPr/>
    </dgm:pt>
    <dgm:pt modelId="{69F25E5D-2558-4847-AA08-E6CEFFE6C77B}" type="pres">
      <dgm:prSet presAssocID="{4158A08E-D601-4655-8DC4-E1FEF93BDA91}" presName="composite" presStyleCnt="0"/>
      <dgm:spPr/>
    </dgm:pt>
    <dgm:pt modelId="{5AD6FF87-CE39-42B1-BF1E-E03E6D20A8CF}" type="pres">
      <dgm:prSet presAssocID="{4158A08E-D601-4655-8DC4-E1FEF93BDA91}" presName="imgShp" presStyleLbl="fgImgPlace1" presStyleIdx="0" presStyleCnt="2"/>
      <dgm:spPr/>
    </dgm:pt>
    <dgm:pt modelId="{60150558-D2CB-4326-A941-7997EAFDAFCE}" type="pres">
      <dgm:prSet presAssocID="{4158A08E-D601-4655-8DC4-E1FEF93BDA91}" presName="txShp" presStyleLbl="node1" presStyleIdx="0" presStyleCnt="2">
        <dgm:presLayoutVars>
          <dgm:bulletEnabled val="1"/>
        </dgm:presLayoutVars>
      </dgm:prSet>
      <dgm:spPr>
        <a:prstGeom prst="frame">
          <a:avLst/>
        </a:prstGeom>
      </dgm:spPr>
      <dgm:t>
        <a:bodyPr/>
        <a:lstStyle/>
        <a:p>
          <a:endParaRPr lang="tr-TR"/>
        </a:p>
      </dgm:t>
    </dgm:pt>
    <dgm:pt modelId="{CB0CBEE3-9A93-4324-BC84-BF4F0B6C98E7}" type="pres">
      <dgm:prSet presAssocID="{6CFA484B-5465-4024-9788-2AF39C3BB301}" presName="spacing" presStyleCnt="0"/>
      <dgm:spPr/>
    </dgm:pt>
    <dgm:pt modelId="{BA2B649C-1386-4705-B054-310B1A545CF0}" type="pres">
      <dgm:prSet presAssocID="{F915725D-1521-4A0E-BDF6-7F542E232059}" presName="composite" presStyleCnt="0"/>
      <dgm:spPr/>
    </dgm:pt>
    <dgm:pt modelId="{867AAF55-3BE7-4924-88C1-F5B117FD3311}" type="pres">
      <dgm:prSet presAssocID="{F915725D-1521-4A0E-BDF6-7F542E232059}" presName="imgShp" presStyleLbl="fgImgPlace1" presStyleIdx="1" presStyleCnt="2"/>
      <dgm:spPr/>
    </dgm:pt>
    <dgm:pt modelId="{B2966376-EA59-4523-8FFB-1621E1C1A56B}" type="pres">
      <dgm:prSet presAssocID="{F915725D-1521-4A0E-BDF6-7F542E232059}" presName="txShp" presStyleLbl="node1" presStyleIdx="1" presStyleCnt="2">
        <dgm:presLayoutVars>
          <dgm:bulletEnabled val="1"/>
        </dgm:presLayoutVars>
      </dgm:prSet>
      <dgm:spPr>
        <a:prstGeom prst="frame">
          <a:avLst/>
        </a:prstGeom>
      </dgm:spPr>
      <dgm:t>
        <a:bodyPr/>
        <a:lstStyle/>
        <a:p>
          <a:endParaRPr lang="tr-TR"/>
        </a:p>
      </dgm:t>
    </dgm:pt>
  </dgm:ptLst>
  <dgm:cxnLst>
    <dgm:cxn modelId="{7F3E567F-9B69-4232-9218-F851E7350764}" type="presOf" srcId="{4158A08E-D601-4655-8DC4-E1FEF93BDA91}" destId="{60150558-D2CB-4326-A941-7997EAFDAFCE}" srcOrd="0" destOrd="0" presId="urn:microsoft.com/office/officeart/2005/8/layout/vList3"/>
    <dgm:cxn modelId="{BAE942D9-08A4-4A94-AFA6-62A771DFCD47}" srcId="{9D5F5353-B9EE-40E3-98D0-E077FC11EB79}" destId="{4158A08E-D601-4655-8DC4-E1FEF93BDA91}" srcOrd="0" destOrd="0" parTransId="{205EC74C-6ACF-42BD-95C9-55E623830F85}" sibTransId="{6CFA484B-5465-4024-9788-2AF39C3BB301}"/>
    <dgm:cxn modelId="{FD08BCFD-64AD-4DDE-B942-280167ADDC83}" srcId="{9D5F5353-B9EE-40E3-98D0-E077FC11EB79}" destId="{F915725D-1521-4A0E-BDF6-7F542E232059}" srcOrd="1" destOrd="0" parTransId="{FD0E197E-0511-4FD8-ADB4-DD904E17BAE9}" sibTransId="{3DD0896A-054F-4041-AA0A-B8FE7A222121}"/>
    <dgm:cxn modelId="{315135C6-B61B-42A0-AF8A-CDBDF4E77352}" type="presOf" srcId="{F915725D-1521-4A0E-BDF6-7F542E232059}" destId="{B2966376-EA59-4523-8FFB-1621E1C1A56B}" srcOrd="0" destOrd="0" presId="urn:microsoft.com/office/officeart/2005/8/layout/vList3"/>
    <dgm:cxn modelId="{85D18932-116C-4675-AEB1-19E7BDDCB87F}" type="presOf" srcId="{9D5F5353-B9EE-40E3-98D0-E077FC11EB79}" destId="{AD0E3ADD-EF5B-4AC2-9738-38FFFBA4586B}" srcOrd="0" destOrd="0" presId="urn:microsoft.com/office/officeart/2005/8/layout/vList3"/>
    <dgm:cxn modelId="{263AA257-B020-4DF4-A87F-E32C63757D07}" type="presParOf" srcId="{AD0E3ADD-EF5B-4AC2-9738-38FFFBA4586B}" destId="{69F25E5D-2558-4847-AA08-E6CEFFE6C77B}" srcOrd="0" destOrd="0" presId="urn:microsoft.com/office/officeart/2005/8/layout/vList3"/>
    <dgm:cxn modelId="{6310CC47-006C-4AA8-8F3D-7FE4EDE4745E}" type="presParOf" srcId="{69F25E5D-2558-4847-AA08-E6CEFFE6C77B}" destId="{5AD6FF87-CE39-42B1-BF1E-E03E6D20A8CF}" srcOrd="0" destOrd="0" presId="urn:microsoft.com/office/officeart/2005/8/layout/vList3"/>
    <dgm:cxn modelId="{AB7A438A-D266-47CF-8AFE-C0C77C5CEEDF}" type="presParOf" srcId="{69F25E5D-2558-4847-AA08-E6CEFFE6C77B}" destId="{60150558-D2CB-4326-A941-7997EAFDAFCE}" srcOrd="1" destOrd="0" presId="urn:microsoft.com/office/officeart/2005/8/layout/vList3"/>
    <dgm:cxn modelId="{3B43097E-0F1A-4209-B447-20DC3294B2FC}" type="presParOf" srcId="{AD0E3ADD-EF5B-4AC2-9738-38FFFBA4586B}" destId="{CB0CBEE3-9A93-4324-BC84-BF4F0B6C98E7}" srcOrd="1" destOrd="0" presId="urn:microsoft.com/office/officeart/2005/8/layout/vList3"/>
    <dgm:cxn modelId="{E8CB8F06-EFEC-4797-94FE-8BD668166DCD}" type="presParOf" srcId="{AD0E3ADD-EF5B-4AC2-9738-38FFFBA4586B}" destId="{BA2B649C-1386-4705-B054-310B1A545CF0}" srcOrd="2" destOrd="0" presId="urn:microsoft.com/office/officeart/2005/8/layout/vList3"/>
    <dgm:cxn modelId="{4D7B6979-FED4-48EF-92D4-4846B09D3EB6}" type="presParOf" srcId="{BA2B649C-1386-4705-B054-310B1A545CF0}" destId="{867AAF55-3BE7-4924-88C1-F5B117FD3311}" srcOrd="0" destOrd="0" presId="urn:microsoft.com/office/officeart/2005/8/layout/vList3"/>
    <dgm:cxn modelId="{D1B19E03-14EE-41F1-AAB9-803A94BEB8E8}" type="presParOf" srcId="{BA2B649C-1386-4705-B054-310B1A545CF0}" destId="{B2966376-EA59-4523-8FFB-1621E1C1A56B}" srcOrd="1" destOrd="0" presId="urn:microsoft.com/office/officeart/2005/8/layout/vList3"/>
  </dgm:cxnLst>
  <dgm:bg/>
  <dgm:whole/>
</dgm:dataModel>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17" name="16 Altbilgi Yer Tutucusu"/>
          <p:cNvSpPr>
            <a:spLocks noGrp="1"/>
          </p:cNvSpPr>
          <p:nvPr>
            <p:ph type="ftr" sz="quarter" idx="11"/>
          </p:nvPr>
        </p:nvSpPr>
        <p:spPr/>
        <p:txBody>
          <a:bodyPr/>
          <a:lstStyle>
            <a:extLst/>
          </a:lstStyle>
          <a:p>
            <a:endParaRPr lang="tr-TR"/>
          </a:p>
        </p:txBody>
      </p:sp>
      <p:sp>
        <p:nvSpPr>
          <p:cNvPr id="29" name="28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AFD2E6C-28FF-440F-B49D-96D93232ABD8}" type="datetimeFigureOut">
              <a:rPr lang="tr-TR" smtClean="0"/>
              <a:pPr/>
              <a:t>21.10.2014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E79D3F65-8282-4975-B39E-1CF4BE7082E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smtClean="0"/>
              <a:t>Resim eklemek için simgeyi tıklatın</a:t>
            </a:r>
            <a:endParaRPr kumimoji="0" lang="en-US"/>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AAFD2E6C-28FF-440F-B49D-96D93232ABD8}" type="datetimeFigureOut">
              <a:rPr lang="tr-TR" smtClean="0"/>
              <a:pPr/>
              <a:t>21.10.2014</a:t>
            </a:fld>
            <a:endParaRPr lang="tr-TR"/>
          </a:p>
        </p:txBody>
      </p:sp>
      <p:sp>
        <p:nvSpPr>
          <p:cNvPr id="6" name="5 Altbilgi Yer Tutucusu"/>
          <p:cNvSpPr>
            <a:spLocks noGrp="1"/>
          </p:cNvSpPr>
          <p:nvPr>
            <p:ph type="ftr" sz="quarter" idx="11"/>
          </p:nvPr>
        </p:nvSpPr>
        <p:spPr>
          <a:xfrm>
            <a:off x="914400" y="55499"/>
            <a:ext cx="5562600" cy="365125"/>
          </a:xfrm>
        </p:spPr>
        <p:txBody>
          <a:bodyPr/>
          <a:lstStyle>
            <a:extLst/>
          </a:lstStyle>
          <a:p>
            <a:endParaRPr lang="tr-TR"/>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E79D3F65-8282-4975-B39E-1CF4BE7082E0}"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AFD2E6C-28FF-440F-B49D-96D93232ABD8}" type="datetimeFigureOut">
              <a:rPr lang="tr-TR" smtClean="0"/>
              <a:pPr/>
              <a:t>21.10.2014</a:t>
            </a:fld>
            <a:endParaRPr lang="tr-TR"/>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E79D3F65-8282-4975-B39E-1CF4BE7082E0}"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42852"/>
            <a:ext cx="7858180" cy="1000132"/>
          </a:xfrm>
          <a:gradFill>
            <a:gsLst>
              <a:gs pos="0">
                <a:srgbClr val="03D4A8"/>
              </a:gs>
              <a:gs pos="25000">
                <a:srgbClr val="21D6E0"/>
              </a:gs>
              <a:gs pos="75000">
                <a:srgbClr val="0087E6"/>
              </a:gs>
              <a:gs pos="100000">
                <a:srgbClr val="005CBF"/>
              </a:gs>
            </a:gsLst>
            <a:lin ang="5400000" scaled="0"/>
          </a:gradFill>
          <a:ln>
            <a:noFill/>
          </a:ln>
          <a:effectLst/>
          <a:scene3d>
            <a:camera prst="orthographicFront">
              <a:rot lat="0" lon="0" rev="0"/>
            </a:camera>
            <a:lightRig rig="glow" dir="t">
              <a:rot lat="0" lon="0" rev="14100000"/>
            </a:lightRig>
          </a:scene3d>
          <a:sp3d prstMaterial="softEdge">
            <a:bevelT w="127000" prst="slope"/>
          </a:sp3d>
        </p:spPr>
        <p:style>
          <a:lnRef idx="3">
            <a:schemeClr val="lt1"/>
          </a:lnRef>
          <a:fillRef idx="1">
            <a:schemeClr val="accent5"/>
          </a:fillRef>
          <a:effectRef idx="1">
            <a:schemeClr val="accent5"/>
          </a:effectRef>
          <a:fontRef idx="minor">
            <a:schemeClr val="lt1"/>
          </a:fontRef>
        </p:style>
        <p:txBody>
          <a:bodyPr>
            <a:normAutofit/>
          </a:bodyPr>
          <a:lstStyle/>
          <a:p>
            <a:r>
              <a:rPr lang="tr-TR" dirty="0" smtClean="0">
                <a:solidFill>
                  <a:srgbClr val="FFFF00"/>
                </a:solidFill>
              </a:rPr>
              <a:t>ÜSLÜ  SAYILAR</a:t>
            </a:r>
            <a:endParaRPr lang="tr-TR" dirty="0">
              <a:solidFill>
                <a:srgbClr val="FFFF00"/>
              </a:solidFill>
            </a:endParaRPr>
          </a:p>
        </p:txBody>
      </p:sp>
      <p:graphicFrame>
        <p:nvGraphicFramePr>
          <p:cNvPr id="13" name="12 İçerik Yer Tutucusu"/>
          <p:cNvGraphicFramePr>
            <a:graphicFrameLocks noGrp="1"/>
          </p:cNvGraphicFramePr>
          <p:nvPr>
            <p:ph idx="4294967295"/>
          </p:nvPr>
        </p:nvGraphicFramePr>
        <p:xfrm>
          <a:off x="0" y="4660900"/>
          <a:ext cx="3786188" cy="2197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18 Diyagram"/>
          <p:cNvGraphicFramePr/>
          <p:nvPr/>
        </p:nvGraphicFramePr>
        <p:xfrm>
          <a:off x="5294313" y="4572008"/>
          <a:ext cx="3849687" cy="228599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gradFill>
            <a:gsLst>
              <a:gs pos="0">
                <a:srgbClr val="03D4A8"/>
              </a:gs>
              <a:gs pos="25000">
                <a:srgbClr val="21D6E0"/>
              </a:gs>
              <a:gs pos="75000">
                <a:srgbClr val="0087E6"/>
              </a:gs>
              <a:gs pos="100000">
                <a:srgbClr val="005CBF"/>
              </a:gs>
            </a:gsLst>
            <a:lin ang="5400000" scaled="0"/>
          </a:gradFill>
          <a:ln/>
        </p:spPr>
        <p:style>
          <a:lnRef idx="2">
            <a:schemeClr val="accent1"/>
          </a:lnRef>
          <a:fillRef idx="1">
            <a:schemeClr val="lt1"/>
          </a:fillRef>
          <a:effectRef idx="0">
            <a:schemeClr val="accent1"/>
          </a:effectRef>
          <a:fontRef idx="minor">
            <a:schemeClr val="dk1"/>
          </a:fontRef>
        </p:style>
        <p:txBody>
          <a:bodyPr/>
          <a:lstStyle/>
          <a:p>
            <a:r>
              <a:rPr lang="tr-TR" dirty="0" smtClean="0">
                <a:solidFill>
                  <a:srgbClr val="FFFF00"/>
                </a:solidFill>
                <a:effectLst>
                  <a:outerShdw blurRad="50800" dist="50800" dir="5400000" algn="ctr" rotWithShape="0">
                    <a:schemeClr val="bg1"/>
                  </a:outerShdw>
                </a:effectLst>
              </a:rPr>
              <a:t>ÜSLÜ  SAYILAR</a:t>
            </a:r>
            <a:endParaRPr lang="tr-TR" dirty="0">
              <a:solidFill>
                <a:srgbClr val="FFFF00"/>
              </a:solidFill>
              <a:effectLst>
                <a:outerShdw blurRad="50800" dist="50800" dir="5400000" algn="ctr" rotWithShape="0">
                  <a:schemeClr val="bg1"/>
                </a:outerShdw>
              </a:effectLst>
            </a:endParaRPr>
          </a:p>
        </p:txBody>
      </p:sp>
      <p:sp>
        <p:nvSpPr>
          <p:cNvPr id="3" name="2 İçerik Yer Tutucusu"/>
          <p:cNvSpPr>
            <a:spLocks noGrp="1"/>
          </p:cNvSpPr>
          <p:nvPr>
            <p:ph idx="1"/>
          </p:nvPr>
        </p:nvSpPr>
        <p:spPr>
          <a:gradFill>
            <a:gsLst>
              <a:gs pos="0">
                <a:srgbClr val="03D4A8"/>
              </a:gs>
              <a:gs pos="25000">
                <a:srgbClr val="21D6E0"/>
              </a:gs>
              <a:gs pos="75000">
                <a:srgbClr val="0087E6"/>
              </a:gs>
              <a:gs pos="100000">
                <a:srgbClr val="005CBF"/>
              </a:gs>
            </a:gsLst>
            <a:lin ang="5400000" scaled="0"/>
          </a:gradFill>
          <a:ln>
            <a:noFill/>
          </a:ln>
          <a:effectLst>
            <a:outerShdw blurRad="50800" dist="50800" dir="5400000" algn="ctr" rotWithShape="0">
              <a:srgbClr val="000000"/>
            </a:outerShdw>
          </a:effectLst>
        </p:spPr>
        <p:txBody>
          <a:bodyPr>
            <a:normAutofit fontScale="77500" lnSpcReduction="20000"/>
          </a:bodyPr>
          <a:lstStyle/>
          <a:p>
            <a:pPr>
              <a:buFont typeface="Wingdings" pitchFamily="2" charset="2"/>
              <a:buChar char="Ø"/>
            </a:pPr>
            <a:r>
              <a:rPr lang="tr-TR" dirty="0"/>
              <a:t>Üslü sayılar konu anlatımı içeriği; Üslü sayıların gösterimi, Negatif üslü sayılar, Üslü sayılar ve Özellikleri, Üssün üssü, Tek Veya Çift Kuvvetler, Çok Büyük Ve Çok Küçük Sayılar, Üslü sayılarda toplama ve çıkarma işlemi, Üslü sayılarda çarpma, Üslü sayılarda bölme işlemi, Üslü sayılar ile ilgili örnek sorular içermektedir.</a:t>
            </a:r>
          </a:p>
          <a:p>
            <a:pPr>
              <a:buFont typeface="Wingdings" pitchFamily="2" charset="2"/>
              <a:buChar char="Ø"/>
            </a:pPr>
            <a:r>
              <a:rPr lang="tr-TR" dirty="0"/>
              <a:t>ÜSLÜ SAYILAR</a:t>
            </a:r>
            <a:r>
              <a:rPr lang="tr-TR" dirty="0" smtClean="0"/>
              <a:t/>
            </a:r>
            <a:br>
              <a:rPr lang="tr-TR" dirty="0" smtClean="0"/>
            </a:br>
            <a:r>
              <a:rPr lang="tr-TR" dirty="0"/>
              <a:t>Üslü sayılar yandaki şekilde de gösterildiği üzere; n tane a sayısının çarpımı </a:t>
            </a:r>
            <a:r>
              <a:rPr lang="tr-TR" dirty="0" err="1"/>
              <a:t>a</a:t>
            </a:r>
            <a:r>
              <a:rPr lang="tr-TR" baseline="30000" dirty="0" err="1"/>
              <a:t>n</a:t>
            </a:r>
            <a:r>
              <a:rPr lang="tr-TR" dirty="0" err="1"/>
              <a:t>ile</a:t>
            </a:r>
            <a:r>
              <a:rPr lang="tr-TR" dirty="0"/>
              <a:t> ifade edilir. Bu ifadeye </a:t>
            </a:r>
            <a:r>
              <a:rPr lang="tr-TR" b="1" dirty="0"/>
              <a:t>üslü sayı</a:t>
            </a:r>
            <a:r>
              <a:rPr lang="tr-TR" dirty="0"/>
              <a:t> denir. Örnekler:</a:t>
            </a:r>
            <a:br>
              <a:rPr lang="tr-TR" dirty="0"/>
            </a:br>
            <a:r>
              <a:rPr lang="tr-TR" dirty="0"/>
              <a:t>3</a:t>
            </a:r>
            <a:r>
              <a:rPr lang="tr-TR" baseline="30000" dirty="0"/>
              <a:t>2</a:t>
            </a:r>
            <a:r>
              <a:rPr lang="tr-TR" dirty="0"/>
              <a:t> = 3 . 3 = 9</a:t>
            </a:r>
            <a:br>
              <a:rPr lang="tr-TR" dirty="0"/>
            </a:br>
            <a:r>
              <a:rPr lang="tr-TR" dirty="0"/>
              <a:t>5</a:t>
            </a:r>
            <a:r>
              <a:rPr lang="tr-TR" baseline="30000" dirty="0"/>
              <a:t>3</a:t>
            </a:r>
            <a:r>
              <a:rPr lang="tr-TR" dirty="0"/>
              <a:t> = 5 . 5 . 5 = 125</a:t>
            </a:r>
            <a:br>
              <a:rPr lang="tr-TR" dirty="0"/>
            </a:br>
            <a:r>
              <a:rPr lang="tr-TR" dirty="0"/>
              <a:t>(- 2) </a:t>
            </a:r>
            <a:r>
              <a:rPr lang="tr-TR" baseline="30000" dirty="0"/>
              <a:t>3</a:t>
            </a:r>
            <a:r>
              <a:rPr lang="tr-TR" dirty="0"/>
              <a:t> = (- 2) . (- 2) . (- 2) = - 8</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gradFill>
            <a:gsLst>
              <a:gs pos="0">
                <a:srgbClr val="03D4A8"/>
              </a:gs>
              <a:gs pos="25000">
                <a:srgbClr val="21D6E0"/>
              </a:gs>
              <a:gs pos="75000">
                <a:srgbClr val="0087E6"/>
              </a:gs>
              <a:gs pos="100000">
                <a:srgbClr val="005CBF"/>
              </a:gs>
            </a:gsLst>
            <a:lin ang="5400000" scaled="0"/>
          </a:gradFill>
          <a:ln>
            <a:solidFill>
              <a:schemeClr val="accent3">
                <a:lumMod val="20000"/>
                <a:lumOff val="80000"/>
              </a:schemeClr>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solidFill>
                  <a:srgbClr val="FFFF00"/>
                </a:solidFill>
                <a:effectLst>
                  <a:outerShdw blurRad="50800" dist="50800" dir="5400000" algn="ctr" rotWithShape="0">
                    <a:schemeClr val="bg1">
                      <a:lumMod val="95000"/>
                    </a:schemeClr>
                  </a:outerShdw>
                </a:effectLst>
              </a:rPr>
              <a:t>NEGATİF   ÜS</a:t>
            </a:r>
            <a:endParaRPr lang="tr-TR" dirty="0">
              <a:solidFill>
                <a:srgbClr val="FFFF00"/>
              </a:solidFill>
              <a:effectLst>
                <a:outerShdw blurRad="50800" dist="50800" dir="5400000" algn="ctr" rotWithShape="0">
                  <a:schemeClr val="bg1">
                    <a:lumMod val="95000"/>
                  </a:schemeClr>
                </a:outerShdw>
              </a:effectLst>
            </a:endParaRPr>
          </a:p>
        </p:txBody>
      </p:sp>
      <p:sp>
        <p:nvSpPr>
          <p:cNvPr id="3" name="2 İçerik Yer Tutucusu"/>
          <p:cNvSpPr>
            <a:spLocks noGrp="1"/>
          </p:cNvSpPr>
          <p:nvPr>
            <p:ph idx="1"/>
          </p:nvPr>
        </p:nvSpPr>
        <p:spPr>
          <a:gradFill>
            <a:gsLst>
              <a:gs pos="0">
                <a:srgbClr val="03D4A8"/>
              </a:gs>
              <a:gs pos="25000">
                <a:srgbClr val="21D6E0"/>
              </a:gs>
              <a:gs pos="75000">
                <a:srgbClr val="0087E6"/>
              </a:gs>
              <a:gs pos="100000">
                <a:srgbClr val="005CBF"/>
              </a:gs>
            </a:gsLst>
            <a:lin ang="5400000" scaled="0"/>
          </a:gradFill>
        </p:spPr>
        <p:txBody>
          <a:bodyPr/>
          <a:lstStyle/>
          <a:p>
            <a:r>
              <a:rPr lang="tr-TR" dirty="0"/>
              <a:t>Bir tam sayının üssü negatif ise bu sayı rasyonel olarak ifade edilir.</a:t>
            </a:r>
            <a:r>
              <a:rPr lang="tr-TR" dirty="0" smtClean="0"/>
              <a:t/>
            </a:r>
            <a:br>
              <a:rPr lang="tr-TR" dirty="0" smtClean="0"/>
            </a:br>
            <a:r>
              <a:rPr lang="tr-TR" dirty="0"/>
              <a:t>Örnek: 2 </a:t>
            </a:r>
            <a:r>
              <a:rPr lang="tr-TR" baseline="30000" dirty="0"/>
              <a:t>-3</a:t>
            </a:r>
            <a:r>
              <a:rPr lang="tr-TR" dirty="0"/>
              <a:t> = 1 / 8</a:t>
            </a:r>
            <a:r>
              <a:rPr lang="tr-TR" dirty="0" smtClean="0"/>
              <a:t/>
            </a:r>
            <a:br>
              <a:rPr lang="tr-TR" dirty="0" smtClean="0"/>
            </a:br>
            <a:r>
              <a:rPr lang="tr-TR" dirty="0"/>
              <a:t>Rasyonel bir sayının üssü negatif ise verilen rasyonel sayı ters çevrilir. </a:t>
            </a:r>
            <a:r>
              <a:rPr lang="tr-TR" dirty="0" smtClean="0"/>
              <a:t/>
            </a:r>
            <a:br>
              <a:rPr lang="tr-TR" dirty="0" smtClean="0"/>
            </a:br>
            <a:r>
              <a:rPr lang="tr-TR" dirty="0"/>
              <a:t>Örnek: (2 / 3) </a:t>
            </a:r>
            <a:r>
              <a:rPr lang="tr-TR" baseline="30000" dirty="0"/>
              <a:t>-3</a:t>
            </a:r>
            <a:r>
              <a:rPr lang="tr-TR" dirty="0"/>
              <a:t> = (3 / 2) </a:t>
            </a:r>
            <a:r>
              <a:rPr lang="tr-TR" baseline="30000" dirty="0"/>
              <a:t>3</a:t>
            </a:r>
            <a:r>
              <a:rPr lang="tr-TR" dirty="0"/>
              <a:t> = 27 / 8</a:t>
            </a:r>
            <a:r>
              <a:rPr lang="tr-TR" dirty="0" smtClean="0"/>
              <a:t/>
            </a:r>
            <a:br>
              <a:rPr lang="tr-TR" dirty="0" smtClean="0"/>
            </a:br>
            <a:r>
              <a:rPr lang="tr-TR" dirty="0"/>
              <a:t>Üslü sayılarda negatif üssün görevi tabandaki sayıyı ters çevirmektir. Tabandaki sayının işaretini etkilemez.</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214290"/>
            <a:ext cx="8229600" cy="1143000"/>
          </a:xfrm>
          <a:gradFill>
            <a:gsLst>
              <a:gs pos="0">
                <a:srgbClr val="03D4A8"/>
              </a:gs>
              <a:gs pos="25000">
                <a:srgbClr val="21D6E0"/>
              </a:gs>
              <a:gs pos="75000">
                <a:srgbClr val="0087E6"/>
              </a:gs>
              <a:gs pos="100000">
                <a:srgbClr val="005CBF"/>
              </a:gs>
            </a:gsLst>
            <a:lin ang="5400000" scaled="0"/>
          </a:gradFill>
          <a:ln>
            <a:solidFill>
              <a:schemeClr val="tx2">
                <a:lumMod val="40000"/>
                <a:lumOff val="60000"/>
              </a:schemeClr>
            </a:solidFill>
          </a:ln>
          <a:effectLst>
            <a:glow rad="63500">
              <a:schemeClr val="accent5">
                <a:satMod val="175000"/>
                <a:alpha val="40000"/>
              </a:schemeClr>
            </a:glow>
          </a:effectLst>
        </p:spPr>
        <p:txBody>
          <a:bodyPr/>
          <a:lstStyle/>
          <a:p>
            <a:r>
              <a:rPr lang="tr-TR" dirty="0" smtClean="0">
                <a:solidFill>
                  <a:srgbClr val="FFFF00"/>
                </a:solidFill>
                <a:effectLst>
                  <a:outerShdw blurRad="50800" dist="50800" dir="5400000" algn="ctr" rotWithShape="0">
                    <a:schemeClr val="bg1"/>
                  </a:outerShdw>
                </a:effectLst>
              </a:rPr>
              <a:t>ÜSSÜN ÜSSÜ</a:t>
            </a:r>
            <a:endParaRPr lang="tr-TR" dirty="0">
              <a:solidFill>
                <a:srgbClr val="FFFF00"/>
              </a:solidFill>
              <a:effectLst>
                <a:outerShdw blurRad="50800" dist="50800" dir="5400000" algn="ctr" rotWithShape="0">
                  <a:schemeClr val="bg1"/>
                </a:outerShdw>
              </a:effectLst>
            </a:endParaRPr>
          </a:p>
        </p:txBody>
      </p:sp>
      <p:sp>
        <p:nvSpPr>
          <p:cNvPr id="3" name="2 İçerik Yer Tutucusu"/>
          <p:cNvSpPr>
            <a:spLocks noGrp="1"/>
          </p:cNvSpPr>
          <p:nvPr>
            <p:ph idx="1"/>
          </p:nvPr>
        </p:nvSpPr>
        <p:spPr/>
        <p:txBody>
          <a:bodyPr/>
          <a:lstStyle/>
          <a:p>
            <a:r>
              <a:rPr lang="tr-TR" dirty="0"/>
              <a:t>Üslü bir sayının tekrar üssü alınırken; Taban aynen yazılır. Üsler çarpılarak tabana üs olarak yazılır. Üsleri çarpanken işaretlere dikkat ederek çarpınız. Aşağıdaki örnekleri inceleyiniz.</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gradFill>
            <a:gsLst>
              <a:gs pos="0">
                <a:srgbClr val="03D4A8"/>
              </a:gs>
              <a:gs pos="25000">
                <a:srgbClr val="21D6E0"/>
              </a:gs>
              <a:gs pos="75000">
                <a:srgbClr val="0087E6"/>
              </a:gs>
              <a:gs pos="100000">
                <a:srgbClr val="005CBF"/>
              </a:gs>
            </a:gsLst>
            <a:lin ang="5400000" scaled="0"/>
          </a:gra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3d contourW="12700">
              <a:contourClr>
                <a:schemeClr val="bg1"/>
              </a:contourClr>
            </a:sp3d>
          </a:bodyPr>
          <a:lstStyle/>
          <a:p>
            <a:r>
              <a:rPr lang="tr-TR" dirty="0" smtClean="0">
                <a:solidFill>
                  <a:srgbClr val="FFFF00"/>
                </a:solidFill>
                <a:effectLst>
                  <a:outerShdw blurRad="50800" dist="50800" dir="5400000" algn="ctr" rotWithShape="0">
                    <a:schemeClr val="bg1"/>
                  </a:outerShdw>
                </a:effectLst>
              </a:rPr>
              <a:t>TEK  VE  ÇİFT  KUVVETLER</a:t>
            </a:r>
            <a:endParaRPr lang="tr-TR" dirty="0">
              <a:solidFill>
                <a:srgbClr val="FFFF00"/>
              </a:solidFill>
              <a:effectLst>
                <a:outerShdw blurRad="50800" dist="50800" dir="5400000" algn="ctr" rotWithShape="0">
                  <a:schemeClr val="bg1"/>
                </a:outerShdw>
              </a:effectLst>
            </a:endParaRPr>
          </a:p>
        </p:txBody>
      </p:sp>
      <p:sp>
        <p:nvSpPr>
          <p:cNvPr id="3" name="2 İçerik Yer Tutucusu"/>
          <p:cNvSpPr>
            <a:spLocks noGrp="1"/>
          </p:cNvSpPr>
          <p:nvPr>
            <p:ph idx="1"/>
          </p:nvPr>
        </p:nvSpPr>
        <p:spPr/>
        <p:txBody>
          <a:bodyPr/>
          <a:lstStyle/>
          <a:p>
            <a:r>
              <a:rPr lang="tr-TR" dirty="0"/>
              <a:t>Pozitif sayıların tüm kuvvetleri pozitiftir. Örnek: +2</a:t>
            </a:r>
            <a:r>
              <a:rPr lang="tr-TR" baseline="30000" dirty="0"/>
              <a:t>4</a:t>
            </a:r>
            <a:r>
              <a:rPr lang="tr-TR" dirty="0"/>
              <a:t> = 16</a:t>
            </a:r>
            <a:r>
              <a:rPr lang="tr-TR" dirty="0" smtClean="0"/>
              <a:t/>
            </a:r>
            <a:br>
              <a:rPr lang="tr-TR" dirty="0" smtClean="0"/>
            </a:br>
            <a:r>
              <a:rPr lang="tr-TR" dirty="0"/>
              <a:t>Negatif sayıların tek kuvvetleri negatiftir. Örnek: (-3) </a:t>
            </a:r>
            <a:r>
              <a:rPr lang="tr-TR" baseline="30000" dirty="0"/>
              <a:t>3</a:t>
            </a:r>
            <a:r>
              <a:rPr lang="tr-TR" dirty="0"/>
              <a:t> = -27</a:t>
            </a:r>
            <a:r>
              <a:rPr lang="tr-TR" dirty="0" smtClean="0"/>
              <a:t/>
            </a:r>
            <a:br>
              <a:rPr lang="tr-TR" dirty="0" smtClean="0"/>
            </a:br>
            <a:r>
              <a:rPr lang="tr-TR" dirty="0"/>
              <a:t>Negatif sayıların çift kuvvetleri ise pozitiftir. Örnek: (-3) </a:t>
            </a:r>
            <a:r>
              <a:rPr lang="tr-TR" baseline="30000" dirty="0"/>
              <a:t>4</a:t>
            </a:r>
            <a:r>
              <a:rPr lang="tr-TR" dirty="0"/>
              <a:t> = +81</a:t>
            </a:r>
            <a:r>
              <a:rPr lang="tr-TR" dirty="0" smtClean="0"/>
              <a:t/>
            </a:r>
            <a:br>
              <a:rPr lang="tr-TR" dirty="0" smtClean="0"/>
            </a:br>
            <a:r>
              <a:rPr lang="tr-TR" dirty="0"/>
              <a:t>(-1)' in çift kuvvetleri (+1) , tek kuvvetleri ise (-1) </a:t>
            </a:r>
            <a:r>
              <a:rPr lang="tr-TR" dirty="0" err="1"/>
              <a:t>dir</a:t>
            </a:r>
            <a:r>
              <a:rPr lang="tr-TR" dirty="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gradFill>
            <a:gsLst>
              <a:gs pos="0">
                <a:srgbClr val="03D4A8"/>
              </a:gs>
              <a:gs pos="25000">
                <a:srgbClr val="21D6E0"/>
              </a:gs>
              <a:gs pos="75000">
                <a:srgbClr val="0087E6"/>
              </a:gs>
              <a:gs pos="100000">
                <a:srgbClr val="005CBF"/>
              </a:gs>
            </a:gsLst>
            <a:lin ang="5400000" scaled="0"/>
          </a:gradFill>
          <a:scene3d>
            <a:camera prst="orthographicFront"/>
            <a:lightRig rig="threePt" dir="t"/>
          </a:scene3d>
          <a:sp3d>
            <a:bevelT prst="relaxedInset"/>
          </a:sp3d>
        </p:spPr>
        <p:txBody>
          <a:bodyPr>
            <a:normAutofit fontScale="90000"/>
          </a:bodyPr>
          <a:lstStyle/>
          <a:p>
            <a:r>
              <a:rPr lang="tr-TR"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effectLst>
                  <a:outerShdw blurRad="50800" dist="38100" dir="2700000" algn="tl" rotWithShape="0">
                    <a:schemeClr val="bg1">
                      <a:alpha val="40000"/>
                    </a:schemeClr>
                  </a:outerShdw>
                </a:effectLst>
              </a:rPr>
              <a:t>ÇOK BÜYÜK VE ÇOK KÜÇÜK SAYILAR</a:t>
            </a:r>
            <a:endParaRPr lang="tr-TR"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FF0000"/>
              </a:solidFill>
              <a:effectLst>
                <a:outerShdw blurRad="50800" dist="38100" dir="2700000" algn="tl" rotWithShape="0">
                  <a:schemeClr val="bg1">
                    <a:alpha val="40000"/>
                  </a:schemeClr>
                </a:outerShdw>
              </a:effectLst>
            </a:endParaRPr>
          </a:p>
        </p:txBody>
      </p:sp>
      <p:sp>
        <p:nvSpPr>
          <p:cNvPr id="3" name="2 İçerik Yer Tutucusu"/>
          <p:cNvSpPr>
            <a:spLocks noGrp="1"/>
          </p:cNvSpPr>
          <p:nvPr>
            <p:ph idx="1"/>
          </p:nvPr>
        </p:nvSpPr>
        <p:spPr/>
        <p:txBody>
          <a:bodyPr>
            <a:normAutofit fontScale="85000" lnSpcReduction="20000"/>
          </a:bodyPr>
          <a:lstStyle/>
          <a:p>
            <a:r>
              <a:rPr lang="tr-TR" b="1" dirty="0" smtClean="0"/>
              <a:t>ÇOK BÜYÜK VE ÇOK KÜÇÜK SAYILAR</a:t>
            </a:r>
            <a:r>
              <a:rPr lang="tr-TR" dirty="0" smtClean="0"/>
              <a:t/>
            </a:r>
            <a:br>
              <a:rPr lang="tr-TR" dirty="0" smtClean="0"/>
            </a:br>
            <a:r>
              <a:rPr lang="tr-TR" dirty="0" smtClean="0"/>
              <a:t>Gezegenlerin Güneş'e olan uzaklıkları, Dünya'nın kütlesi gibi bilgileri öğrenirken bunların </a:t>
            </a:r>
            <a:r>
              <a:rPr lang="tr-TR" i="1" dirty="0" smtClean="0"/>
              <a:t>çok büyük sayılar</a:t>
            </a:r>
            <a:r>
              <a:rPr lang="tr-TR" dirty="0" smtClean="0"/>
              <a:t> ile ifade edildiğini görürüz. "a" gerçek sayı, 1 ≤ a &lt; 10 ve n pozitif tam sayı olmak üzere a x 10</a:t>
            </a:r>
            <a:r>
              <a:rPr lang="tr-TR" baseline="30000" dirty="0" smtClean="0"/>
              <a:t>n</a:t>
            </a:r>
            <a:r>
              <a:rPr lang="tr-TR" dirty="0" smtClean="0"/>
              <a:t> gösterimi, çok büyük sayıların bilimsel gösterimidir. Örneğin; 54 000 000 000 000 sayısının bilimsel gösterimi 5,4 x 10</a:t>
            </a:r>
            <a:r>
              <a:rPr lang="tr-TR" baseline="30000" dirty="0" smtClean="0"/>
              <a:t>13</a:t>
            </a:r>
            <a:r>
              <a:rPr lang="tr-TR" dirty="0" smtClean="0"/>
              <a:t> şeklindedir.</a:t>
            </a:r>
            <a:br>
              <a:rPr lang="tr-TR" dirty="0" smtClean="0"/>
            </a:br>
            <a:r>
              <a:rPr lang="tr-TR" dirty="0" smtClean="0"/>
              <a:t>Maddeyi oluşturan taneciklerin kütleleri, bir virüsün uzunluğu gibi bilgiler </a:t>
            </a:r>
            <a:r>
              <a:rPr lang="tr-TR" i="1" dirty="0" smtClean="0"/>
              <a:t>çok küçük sayılar</a:t>
            </a:r>
            <a:r>
              <a:rPr lang="tr-TR" dirty="0" smtClean="0"/>
              <a:t> ile ifade edilirler. "a" gerçek sayı, 1 ≤ a &lt; 10 ve n pozitif tam sayı olmak üzere a x 10</a:t>
            </a:r>
            <a:r>
              <a:rPr lang="tr-TR" baseline="30000" dirty="0" smtClean="0"/>
              <a:t>-n</a:t>
            </a:r>
            <a:r>
              <a:rPr lang="tr-TR" dirty="0" smtClean="0"/>
              <a:t> gösterimi, çok küçük sayıların bilimsel gösterimidir. Örneğin; 0,000000032 sayısının bilimsel gösterimi 3,2 x 10</a:t>
            </a:r>
            <a:r>
              <a:rPr lang="tr-TR" baseline="30000" dirty="0" smtClean="0"/>
              <a:t>-8</a:t>
            </a:r>
            <a:r>
              <a:rPr lang="tr-TR" dirty="0" smtClean="0"/>
              <a:t> şeklindedir.</a:t>
            </a:r>
            <a:endParaRPr lang="tr-TR" dirty="0"/>
          </a:p>
        </p:txBody>
      </p:sp>
    </p:spTree>
  </p:cSld>
  <p:clrMapOvr>
    <a:masterClrMapping/>
  </p:clrMapOvr>
  <p:transition>
    <p:fade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38</TotalTime>
  <Words>151</Words>
  <Application>Microsoft Office PowerPoint</Application>
  <PresentationFormat>Ekran Gösterisi (4:3)</PresentationFormat>
  <Paragraphs>17</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Metro</vt:lpstr>
      <vt:lpstr>ÜSLÜ  SAYILAR</vt:lpstr>
      <vt:lpstr>ÜSLÜ  SAYILAR</vt:lpstr>
      <vt:lpstr>NEGATİF   ÜS</vt:lpstr>
      <vt:lpstr>ÜSSÜN ÜSSÜ</vt:lpstr>
      <vt:lpstr>TEK  VE  ÇİFT  KUVVETLER</vt:lpstr>
      <vt:lpstr>ÇOK BÜYÜK VE ÇOK KÜÇÜK SAYILAR</vt:lpstr>
    </vt:vector>
  </TitlesOfParts>
  <Company>TNCTR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s.gulmez</cp:lastModifiedBy>
  <cp:revision>5</cp:revision>
  <dcterms:created xsi:type="dcterms:W3CDTF">2014-10-14T13:10:42Z</dcterms:created>
  <dcterms:modified xsi:type="dcterms:W3CDTF">2014-10-21T13:35:45Z</dcterms:modified>
  <cp:category>www.sorubak.com</cp:category>
</cp:coreProperties>
</file>