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İkizkenar Üçgen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E663FE5D-D425-49BE-82EC-4252E3BCBD3A}" type="datetimeFigureOut">
              <a:rPr lang="tr-TR" smtClean="0"/>
              <a:pPr/>
              <a:t>30.10.2014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C0A20367-A5E2-4290-B302-2A8039BCBE1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3FE5D-D425-49BE-82EC-4252E3BCBD3A}" type="datetimeFigureOut">
              <a:rPr lang="tr-TR" smtClean="0"/>
              <a:pPr/>
              <a:t>30.10.2014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20367-A5E2-4290-B302-2A8039BCBE1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3FE5D-D425-49BE-82EC-4252E3BCBD3A}" type="datetimeFigureOut">
              <a:rPr lang="tr-TR" smtClean="0"/>
              <a:pPr/>
              <a:t>30.10.2014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20367-A5E2-4290-B302-2A8039BCBE1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E663FE5D-D425-49BE-82EC-4252E3BCBD3A}" type="datetimeFigureOut">
              <a:rPr lang="tr-TR" smtClean="0"/>
              <a:pPr/>
              <a:t>30.10.2014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20367-A5E2-4290-B302-2A8039BCBE1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 Üçgen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İkizkenar Üçgen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E663FE5D-D425-49BE-82EC-4252E3BCBD3A}" type="datetimeFigureOut">
              <a:rPr lang="tr-TR" smtClean="0"/>
              <a:pPr/>
              <a:t>30.10.2014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C0A20367-A5E2-4290-B302-2A8039BCBE1A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1" name="10 Düz Bağlayıcı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E663FE5D-D425-49BE-82EC-4252E3BCBD3A}" type="datetimeFigureOut">
              <a:rPr lang="tr-TR" smtClean="0"/>
              <a:pPr/>
              <a:t>30.10.2014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C0A20367-A5E2-4290-B302-2A8039BCBE1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E663FE5D-D425-49BE-82EC-4252E3BCBD3A}" type="datetimeFigureOut">
              <a:rPr lang="tr-TR" smtClean="0"/>
              <a:pPr/>
              <a:t>30.10.2014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C0A20367-A5E2-4290-B302-2A8039BCBE1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3FE5D-D425-49BE-82EC-4252E3BCBD3A}" type="datetimeFigureOut">
              <a:rPr lang="tr-TR" smtClean="0"/>
              <a:pPr/>
              <a:t>30.10.2014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20367-A5E2-4290-B302-2A8039BCBE1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E663FE5D-D425-49BE-82EC-4252E3BCBD3A}" type="datetimeFigureOut">
              <a:rPr lang="tr-TR" smtClean="0"/>
              <a:pPr/>
              <a:t>30.10.2014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C0A20367-A5E2-4290-B302-2A8039BCBE1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E663FE5D-D425-49BE-82EC-4252E3BCBD3A}" type="datetimeFigureOut">
              <a:rPr lang="tr-TR" smtClean="0"/>
              <a:pPr/>
              <a:t>30.10.2014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C0A20367-A5E2-4290-B302-2A8039BCBE1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E663FE5D-D425-49BE-82EC-4252E3BCBD3A}" type="datetimeFigureOut">
              <a:rPr lang="tr-TR" smtClean="0"/>
              <a:pPr/>
              <a:t>30.10.2014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C0A20367-A5E2-4290-B302-2A8039BCBE1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 Üçgen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E663FE5D-D425-49BE-82EC-4252E3BCBD3A}" type="datetimeFigureOut">
              <a:rPr lang="tr-TR" smtClean="0"/>
              <a:pPr/>
              <a:t>30.10.2014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C0A20367-A5E2-4290-B302-2A8039BCBE1A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928662" y="4500570"/>
            <a:ext cx="7772400" cy="1470025"/>
          </a:xfrm>
          <a:gradFill flip="none" rotWithShape="1">
            <a:gsLst>
              <a:gs pos="0">
                <a:schemeClr val="accent1">
                  <a:tint val="50000"/>
                  <a:satMod val="300000"/>
                </a:schemeClr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  <a:lin ang="54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5400" dirty="0" smtClean="0">
                <a:solidFill>
                  <a:schemeClr val="tx2">
                    <a:lumMod val="75000"/>
                  </a:schemeClr>
                </a:solidFill>
              </a:rPr>
              <a:t> BAŞARILAR!</a:t>
            </a:r>
            <a:endParaRPr lang="tr-TR" sz="5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500034" y="285728"/>
            <a:ext cx="8215370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8.SINIF</a:t>
            </a:r>
          </a:p>
          <a:p>
            <a:pPr algn="ctr"/>
            <a:r>
              <a:rPr lang="tr-TR" sz="8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FİİLİMSİLER</a:t>
            </a:r>
          </a:p>
          <a:p>
            <a:pPr algn="ctr"/>
            <a:r>
              <a:rPr lang="tr-TR" sz="8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TESTİ</a:t>
            </a:r>
            <a:endParaRPr lang="tr-TR" sz="8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786546" y="3214686"/>
            <a:ext cx="29289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latin typeface="A Hundred Miles" pitchFamily="2" charset="0"/>
              </a:rPr>
              <a:t>-ÇAĞLA</a:t>
            </a:r>
            <a:endParaRPr lang="tr-TR" sz="4000" dirty="0">
              <a:latin typeface="A Hundred Miles" pitchFamily="2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214290"/>
            <a:ext cx="8686800" cy="5911873"/>
          </a:xfrm>
        </p:spPr>
        <p:txBody>
          <a:bodyPr/>
          <a:lstStyle/>
          <a:p>
            <a:r>
              <a:rPr lang="tr-TR" b="1" i="0" dirty="0" smtClean="0">
                <a:latin typeface="Segoe UI"/>
              </a:rPr>
              <a:t>9. Aşağıdaki cümlelerin hangisinde isim-fiil ve sıfat-fiil birlikte kullanılmıştır?</a:t>
            </a:r>
          </a:p>
          <a:p>
            <a:pPr>
              <a:buNone/>
            </a:pPr>
            <a:r>
              <a:rPr lang="tr-TR" dirty="0" smtClean="0"/>
              <a:t/>
            </a:r>
            <a:br>
              <a:rPr lang="tr-TR" dirty="0" smtClean="0"/>
            </a:br>
            <a:r>
              <a:rPr lang="tr-TR" b="0" i="0" dirty="0" smtClean="0">
                <a:latin typeface="Segoe UI"/>
              </a:rPr>
              <a:t>A) Ağacın eğilen dallarından birkaç elma kopardım.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0" i="0" dirty="0" smtClean="0">
                <a:latin typeface="Segoe UI"/>
              </a:rPr>
              <a:t>B) Güneş doğunca eşyalarımızı toplayıp yola koyulduk.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0" i="0" dirty="0" smtClean="0">
                <a:latin typeface="Segoe UI"/>
              </a:rPr>
              <a:t>C) Yağan kara aldırmadan kasabaya doğru yürüdü.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0" i="0" dirty="0" smtClean="0">
                <a:latin typeface="Segoe UI"/>
              </a:rPr>
              <a:t>D) Salonda tanıdık biriyle karşılaşmayı çok istiyordu.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928662" y="5500702"/>
            <a:ext cx="500066" cy="500066"/>
          </a:xfrm>
          <a:prstGeom prst="ellipse">
            <a:avLst/>
          </a:prstGeom>
          <a:solidFill>
            <a:schemeClr val="accent1">
              <a:alpha val="1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latin typeface="AButterflyOnaDaffodil" pitchFamily="2" charset="0"/>
            </a:endParaRPr>
          </a:p>
        </p:txBody>
      </p:sp>
      <p:sp>
        <p:nvSpPr>
          <p:cNvPr id="5" name="4 Sol Ok"/>
          <p:cNvSpPr/>
          <p:nvPr/>
        </p:nvSpPr>
        <p:spPr>
          <a:xfrm>
            <a:off x="1571604" y="5572140"/>
            <a:ext cx="714380" cy="357190"/>
          </a:xfrm>
          <a:prstGeom prst="lef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2214546" y="5429264"/>
            <a:ext cx="489108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tr-TR" sz="32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BUNU CEVABA SÜRÜKLE!</a:t>
            </a:r>
            <a:endParaRPr lang="tr-TR" sz="32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214290"/>
            <a:ext cx="8686800" cy="5911873"/>
          </a:xfrm>
        </p:spPr>
        <p:txBody>
          <a:bodyPr/>
          <a:lstStyle/>
          <a:p>
            <a:r>
              <a:rPr lang="tr-TR" b="1" i="0" dirty="0" smtClean="0">
                <a:latin typeface="Segoe UI"/>
              </a:rPr>
              <a:t>10. Aşağıdaki atasözlerinin hangisinde sıfat-fiil kullanılmıştır?</a:t>
            </a:r>
          </a:p>
          <a:p>
            <a:pPr>
              <a:buNone/>
            </a:pPr>
            <a:r>
              <a:rPr lang="tr-TR" dirty="0" smtClean="0"/>
              <a:t/>
            </a:r>
            <a:br>
              <a:rPr lang="tr-TR" dirty="0" smtClean="0"/>
            </a:br>
            <a:r>
              <a:rPr lang="tr-TR" b="0" i="0" dirty="0" smtClean="0">
                <a:latin typeface="Segoe UI"/>
              </a:rPr>
              <a:t>A) Taşa çıkan keçinin ağaca çıkan oğlağı olur.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0" i="0" dirty="0" smtClean="0">
                <a:latin typeface="Segoe UI"/>
              </a:rPr>
              <a:t>B) Ödünç güle güle gider, ağlaya ağlaya gelir.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0" i="0" dirty="0" smtClean="0">
                <a:latin typeface="Segoe UI"/>
              </a:rPr>
              <a:t>C) El ele vermeyince taş yerinden kalkmaz.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0" i="0" dirty="0" smtClean="0">
                <a:latin typeface="Segoe UI"/>
              </a:rPr>
              <a:t>D) Bal bal demekle ağız tatlanmaz.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928662" y="5500702"/>
            <a:ext cx="500066" cy="500066"/>
          </a:xfrm>
          <a:prstGeom prst="ellipse">
            <a:avLst/>
          </a:prstGeom>
          <a:solidFill>
            <a:schemeClr val="accent1">
              <a:alpha val="1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latin typeface="AButterflyOnaDaffodil" pitchFamily="2" charset="0"/>
            </a:endParaRPr>
          </a:p>
        </p:txBody>
      </p:sp>
      <p:sp>
        <p:nvSpPr>
          <p:cNvPr id="5" name="4 Sol Ok"/>
          <p:cNvSpPr/>
          <p:nvPr/>
        </p:nvSpPr>
        <p:spPr>
          <a:xfrm>
            <a:off x="1571604" y="5572140"/>
            <a:ext cx="714380" cy="357190"/>
          </a:xfrm>
          <a:prstGeom prst="lef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2214546" y="5429264"/>
            <a:ext cx="489108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tr-TR" sz="32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BUNU CEVABA SÜRÜKLE!</a:t>
            </a:r>
            <a:endParaRPr lang="tr-TR" sz="32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285728"/>
            <a:ext cx="8686800" cy="5840435"/>
          </a:xfrm>
        </p:spPr>
        <p:txBody>
          <a:bodyPr/>
          <a:lstStyle/>
          <a:p>
            <a:r>
              <a:rPr lang="tr-TR" b="1" i="0" dirty="0" smtClean="0">
                <a:latin typeface="Segoe UI"/>
              </a:rPr>
              <a:t>11. Aşağıdaki cümlelerin hangisinde “-</a:t>
            </a:r>
            <a:r>
              <a:rPr lang="tr-TR" b="1" i="0" dirty="0" err="1" smtClean="0">
                <a:latin typeface="Segoe UI"/>
              </a:rPr>
              <a:t>mış</a:t>
            </a:r>
            <a:r>
              <a:rPr lang="tr-TR" b="1" i="0" dirty="0" smtClean="0">
                <a:latin typeface="Segoe UI"/>
              </a:rPr>
              <a:t>, -</a:t>
            </a:r>
            <a:r>
              <a:rPr lang="tr-TR" b="1" i="0" dirty="0" err="1" smtClean="0">
                <a:latin typeface="Segoe UI"/>
              </a:rPr>
              <a:t>miş</a:t>
            </a:r>
            <a:r>
              <a:rPr lang="tr-TR" b="1" i="0" dirty="0" smtClean="0">
                <a:latin typeface="Segoe UI"/>
              </a:rPr>
              <a:t>” ekinin işlevi ötekilerden farklıdır?</a:t>
            </a:r>
          </a:p>
          <a:p>
            <a:pPr>
              <a:buNone/>
            </a:pPr>
            <a:r>
              <a:rPr lang="tr-TR" dirty="0" smtClean="0"/>
              <a:t/>
            </a:r>
            <a:br>
              <a:rPr lang="tr-TR" dirty="0" smtClean="0"/>
            </a:br>
            <a:r>
              <a:rPr lang="tr-TR" b="0" i="0" dirty="0" smtClean="0">
                <a:latin typeface="Segoe UI"/>
              </a:rPr>
              <a:t>A) Fabrikadan ayrılmış, ama bizim bundan haberimiz olmadı.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0" i="0" dirty="0" smtClean="0">
                <a:latin typeface="Segoe UI"/>
              </a:rPr>
              <a:t>B) Bu salonda uzun süre beklemiş bütün yolcular.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0" i="0" dirty="0" smtClean="0">
                <a:latin typeface="Segoe UI"/>
              </a:rPr>
              <a:t>C) Yağmurdan sonra yollarda derin çukurlar oluşmuş.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0" i="0" dirty="0" smtClean="0">
                <a:latin typeface="Segoe UI"/>
              </a:rPr>
              <a:t>D) Aynada, ağarmış saçlarına hüzünle baktı.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928662" y="5500702"/>
            <a:ext cx="500066" cy="500066"/>
          </a:xfrm>
          <a:prstGeom prst="ellipse">
            <a:avLst/>
          </a:prstGeom>
          <a:solidFill>
            <a:schemeClr val="accent1">
              <a:alpha val="1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latin typeface="AButterflyOnaDaffodil" pitchFamily="2" charset="0"/>
            </a:endParaRPr>
          </a:p>
        </p:txBody>
      </p:sp>
      <p:sp>
        <p:nvSpPr>
          <p:cNvPr id="5" name="4 Sol Ok"/>
          <p:cNvSpPr/>
          <p:nvPr/>
        </p:nvSpPr>
        <p:spPr>
          <a:xfrm>
            <a:off x="1571604" y="5572140"/>
            <a:ext cx="714380" cy="357190"/>
          </a:xfrm>
          <a:prstGeom prst="lef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2214546" y="5429264"/>
            <a:ext cx="489108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tr-TR" sz="32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BUNU CEVABA SÜRÜKLE!</a:t>
            </a:r>
            <a:endParaRPr lang="tr-TR" sz="32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CEVAP ANAHTARI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5118092"/>
          </a:xfrm>
        </p:spPr>
        <p:txBody>
          <a:bodyPr>
            <a:normAutofit fontScale="92500" lnSpcReduction="20000"/>
          </a:bodyPr>
          <a:lstStyle/>
          <a:p>
            <a:r>
              <a:rPr lang="tr-TR" b="1" dirty="0" smtClean="0"/>
              <a:t>1.</a:t>
            </a:r>
            <a:r>
              <a:rPr lang="tr-TR" dirty="0" smtClean="0"/>
              <a:t>C</a:t>
            </a:r>
          </a:p>
          <a:p>
            <a:r>
              <a:rPr lang="tr-TR" b="1" dirty="0" smtClean="0"/>
              <a:t>2.</a:t>
            </a:r>
            <a:r>
              <a:rPr lang="tr-TR" dirty="0" smtClean="0"/>
              <a:t>B  </a:t>
            </a:r>
          </a:p>
          <a:p>
            <a:r>
              <a:rPr lang="tr-TR" b="1" dirty="0" smtClean="0"/>
              <a:t>3.</a:t>
            </a:r>
            <a:r>
              <a:rPr lang="tr-TR" dirty="0" smtClean="0"/>
              <a:t>A  </a:t>
            </a:r>
          </a:p>
          <a:p>
            <a:r>
              <a:rPr lang="tr-TR" b="1" dirty="0" smtClean="0"/>
              <a:t>4.</a:t>
            </a:r>
            <a:r>
              <a:rPr lang="tr-TR" dirty="0" smtClean="0"/>
              <a:t>C </a:t>
            </a:r>
          </a:p>
          <a:p>
            <a:r>
              <a:rPr lang="tr-TR" b="1" dirty="0" smtClean="0"/>
              <a:t>5.</a:t>
            </a:r>
            <a:r>
              <a:rPr lang="tr-TR" dirty="0" smtClean="0"/>
              <a:t>B  </a:t>
            </a:r>
          </a:p>
          <a:p>
            <a:r>
              <a:rPr lang="tr-TR" b="1" dirty="0" smtClean="0"/>
              <a:t>6.</a:t>
            </a:r>
            <a:r>
              <a:rPr lang="tr-TR" dirty="0" smtClean="0"/>
              <a:t>B  </a:t>
            </a:r>
          </a:p>
          <a:p>
            <a:r>
              <a:rPr lang="tr-TR" b="1" dirty="0" smtClean="0"/>
              <a:t>7.</a:t>
            </a:r>
            <a:r>
              <a:rPr lang="tr-TR" dirty="0" smtClean="0"/>
              <a:t>A  </a:t>
            </a:r>
          </a:p>
          <a:p>
            <a:r>
              <a:rPr lang="tr-TR" b="1" dirty="0" smtClean="0"/>
              <a:t>8.</a:t>
            </a:r>
            <a:r>
              <a:rPr lang="tr-TR" dirty="0" smtClean="0"/>
              <a:t>C </a:t>
            </a:r>
          </a:p>
          <a:p>
            <a:r>
              <a:rPr lang="tr-TR" b="1" dirty="0" smtClean="0"/>
              <a:t>9.</a:t>
            </a:r>
            <a:r>
              <a:rPr lang="tr-TR" dirty="0" smtClean="0"/>
              <a:t>D  </a:t>
            </a:r>
          </a:p>
          <a:p>
            <a:r>
              <a:rPr lang="tr-TR" b="1" dirty="0" smtClean="0"/>
              <a:t>10.</a:t>
            </a:r>
            <a:r>
              <a:rPr lang="tr-TR" dirty="0" smtClean="0"/>
              <a:t> A </a:t>
            </a:r>
          </a:p>
          <a:p>
            <a:r>
              <a:rPr lang="tr-TR" b="1" dirty="0" smtClean="0"/>
              <a:t>11.</a:t>
            </a:r>
            <a:r>
              <a:rPr lang="tr-TR" dirty="0" smtClean="0"/>
              <a:t> D</a:t>
            </a:r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42844" y="571480"/>
            <a:ext cx="9001156" cy="6286520"/>
          </a:xfrm>
        </p:spPr>
        <p:txBody>
          <a:bodyPr/>
          <a:lstStyle/>
          <a:p>
            <a:r>
              <a:rPr lang="tr-TR" b="1" i="0" dirty="0" smtClean="0">
                <a:latin typeface="Segoe UI"/>
              </a:rPr>
              <a:t>1. Aşağıdaki cümlelerin hangisinde zarf (bağ)-fiil </a:t>
            </a:r>
            <a:r>
              <a:rPr lang="tr-TR" b="1" i="0" u="sng" dirty="0" smtClean="0">
                <a:latin typeface="Segoe UI"/>
              </a:rPr>
              <a:t>kullanılmamıştır?</a:t>
            </a:r>
          </a:p>
          <a:p>
            <a:pPr>
              <a:buNone/>
            </a:pPr>
            <a:r>
              <a:rPr lang="tr-TR" dirty="0" smtClean="0"/>
              <a:t/>
            </a:r>
            <a:br>
              <a:rPr lang="tr-TR" dirty="0" smtClean="0"/>
            </a:br>
            <a:r>
              <a:rPr lang="tr-TR" b="0" i="0" dirty="0" smtClean="0">
                <a:latin typeface="Segoe UI"/>
              </a:rPr>
              <a:t>A) Elektrikler kesileli çok olmadı.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0" i="0" dirty="0" smtClean="0">
                <a:latin typeface="Segoe UI"/>
              </a:rPr>
              <a:t>B) Masalı dinlerken gözlerimin içine bakıyor.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0" i="0" dirty="0" smtClean="0">
                <a:latin typeface="Segoe UI"/>
              </a:rPr>
              <a:t>C) Daha iyi şartlarda yaşamak onların da hakkıdır.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0" i="0" dirty="0" smtClean="0">
                <a:latin typeface="Segoe UI"/>
              </a:rPr>
              <a:t>D) Çocuklar, bayram günü sokaklarda güle oynaya dolaşıyor.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928662" y="5500702"/>
            <a:ext cx="500066" cy="500066"/>
          </a:xfrm>
          <a:prstGeom prst="ellipse">
            <a:avLst/>
          </a:prstGeom>
          <a:solidFill>
            <a:schemeClr val="accent1">
              <a:alpha val="1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latin typeface="AButterflyOnaDaffodil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214546" y="5429264"/>
            <a:ext cx="489108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tr-TR" sz="32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BUNU CEVABA SÜRÜKLE!</a:t>
            </a:r>
            <a:endParaRPr lang="tr-TR" sz="32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0" name="9 Sol Ok"/>
          <p:cNvSpPr/>
          <p:nvPr/>
        </p:nvSpPr>
        <p:spPr>
          <a:xfrm>
            <a:off x="1571604" y="5572140"/>
            <a:ext cx="714380" cy="357190"/>
          </a:xfrm>
          <a:prstGeom prst="lef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428604"/>
            <a:ext cx="8686800" cy="5697559"/>
          </a:xfrm>
        </p:spPr>
        <p:txBody>
          <a:bodyPr>
            <a:normAutofit/>
          </a:bodyPr>
          <a:lstStyle/>
          <a:p>
            <a:r>
              <a:rPr lang="tr-TR" b="1" i="0" dirty="0" smtClean="0">
                <a:latin typeface="Segoe UI"/>
              </a:rPr>
              <a:t>2. Hangi cümlede ötekilerden farklı bir fiilimsi kullanılmıştır?</a:t>
            </a:r>
            <a:endParaRPr lang="tr-TR" b="1" dirty="0" smtClean="0">
              <a:latin typeface="Segoe UI"/>
            </a:endParaRPr>
          </a:p>
          <a:p>
            <a:pPr>
              <a:buNone/>
            </a:pPr>
            <a:r>
              <a:rPr lang="tr-TR" dirty="0" smtClean="0"/>
              <a:t/>
            </a:r>
            <a:br>
              <a:rPr lang="tr-TR" dirty="0" smtClean="0"/>
            </a:br>
            <a:r>
              <a:rPr lang="tr-TR" b="0" i="0" dirty="0" smtClean="0">
                <a:latin typeface="Segoe UI"/>
              </a:rPr>
              <a:t>A) Kuraklık, geçimini tarımdan sağlayan insanları zor durumda bıraktı.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0" i="0" dirty="0" smtClean="0">
                <a:latin typeface="Segoe UI"/>
              </a:rPr>
              <a:t>B) Salondaki insanları güldürmeyi başardıysak ne mutlu bize!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0" i="0" dirty="0" smtClean="0">
                <a:latin typeface="Segoe UI"/>
              </a:rPr>
              <a:t>C) Yapacak o kadar çok işim var ki sizinle gelemem.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0" i="0" dirty="0" smtClean="0">
                <a:latin typeface="Segoe UI"/>
              </a:rPr>
              <a:t>D) Çatı arasındaki kullanılmış eşyaları dışarı çıkaracaklar.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571472" y="6000768"/>
            <a:ext cx="500066" cy="500066"/>
          </a:xfrm>
          <a:prstGeom prst="ellipse">
            <a:avLst/>
          </a:prstGeom>
          <a:solidFill>
            <a:schemeClr val="accent1">
              <a:alpha val="1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latin typeface="AButterflyOnaDaffodil" pitchFamily="2" charset="0"/>
            </a:endParaRPr>
          </a:p>
        </p:txBody>
      </p:sp>
      <p:sp>
        <p:nvSpPr>
          <p:cNvPr id="5" name="4 Sol Ok"/>
          <p:cNvSpPr/>
          <p:nvPr/>
        </p:nvSpPr>
        <p:spPr>
          <a:xfrm>
            <a:off x="1357290" y="6072206"/>
            <a:ext cx="714380" cy="357190"/>
          </a:xfrm>
          <a:prstGeom prst="lef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2285984" y="5857892"/>
            <a:ext cx="489108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tr-TR" sz="32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BUNU CEVABA SÜRÜKLE!</a:t>
            </a:r>
            <a:endParaRPr lang="tr-TR" sz="32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14282" y="500042"/>
            <a:ext cx="8472518" cy="5626121"/>
          </a:xfrm>
        </p:spPr>
        <p:txBody>
          <a:bodyPr/>
          <a:lstStyle/>
          <a:p>
            <a:r>
              <a:rPr lang="tr-TR" b="1" i="0" dirty="0" smtClean="0">
                <a:latin typeface="Segoe UI"/>
              </a:rPr>
              <a:t>3. Aşağıdaki cümlelerin hangisinde farklı türden bir eylemsi (fiilimsi) vardır?</a:t>
            </a:r>
          </a:p>
          <a:p>
            <a:pPr>
              <a:buNone/>
            </a:pPr>
            <a:r>
              <a:rPr lang="tr-TR" dirty="0" smtClean="0"/>
              <a:t/>
            </a:r>
            <a:br>
              <a:rPr lang="tr-TR" dirty="0" smtClean="0"/>
            </a:br>
            <a:r>
              <a:rPr lang="tr-TR" b="0" i="0" dirty="0" smtClean="0">
                <a:latin typeface="Segoe UI"/>
              </a:rPr>
              <a:t>A) Çıktığım yolculuklar dünyamı değiştirdi.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0" i="0" dirty="0" smtClean="0">
                <a:latin typeface="Segoe UI"/>
              </a:rPr>
              <a:t>B) Her adımımızı düşürerek atmalıyız.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0" i="0" dirty="0" smtClean="0">
                <a:latin typeface="Segoe UI"/>
              </a:rPr>
              <a:t>C) İstanbul’a geleli yaşamım bir hayli değişti.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0" i="0" dirty="0" smtClean="0">
                <a:latin typeface="Segoe UI"/>
              </a:rPr>
              <a:t>D) Bu konuda onun fikrini almadan hareket etmeyin.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928662" y="5500702"/>
            <a:ext cx="500066" cy="500066"/>
          </a:xfrm>
          <a:prstGeom prst="ellipse">
            <a:avLst/>
          </a:prstGeom>
          <a:solidFill>
            <a:schemeClr val="accent1">
              <a:alpha val="1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latin typeface="AButterflyOnaDaffodil" pitchFamily="2" charset="0"/>
            </a:endParaRPr>
          </a:p>
        </p:txBody>
      </p:sp>
      <p:sp>
        <p:nvSpPr>
          <p:cNvPr id="5" name="4 Sol Ok"/>
          <p:cNvSpPr/>
          <p:nvPr/>
        </p:nvSpPr>
        <p:spPr>
          <a:xfrm>
            <a:off x="1571604" y="5572140"/>
            <a:ext cx="714380" cy="357190"/>
          </a:xfrm>
          <a:prstGeom prst="lef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2214546" y="5429264"/>
            <a:ext cx="489108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tr-TR" sz="32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BUNU CEVABA SÜRÜKLE!</a:t>
            </a:r>
            <a:endParaRPr lang="tr-TR" sz="32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85720" y="428604"/>
            <a:ext cx="8401080" cy="5697559"/>
          </a:xfrm>
        </p:spPr>
        <p:txBody>
          <a:bodyPr/>
          <a:lstStyle/>
          <a:p>
            <a:r>
              <a:rPr lang="tr-TR" b="1" i="0" dirty="0" smtClean="0">
                <a:latin typeface="Segoe UI"/>
              </a:rPr>
              <a:t>4.</a:t>
            </a:r>
            <a:r>
              <a:rPr lang="tr-TR" b="0" i="0" dirty="0" smtClean="0">
                <a:latin typeface="Segoe UI"/>
              </a:rPr>
              <a:t> Her sabah, sokağı süpürmenin ve insanları temiz bir şehirde yaşatmanın heyecanını duymayan bir sokak temizlikçisinin, sokağı doğru dürüst süpürmesi mümkün mü?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1" i="0" dirty="0" smtClean="0">
                <a:latin typeface="Segoe UI"/>
              </a:rPr>
              <a:t>Bu cümlede kaç tane fiilimsi bulunmaktadır?</a:t>
            </a:r>
          </a:p>
          <a:p>
            <a:pPr>
              <a:buNone/>
            </a:pPr>
            <a:r>
              <a:rPr lang="tr-TR" b="1" i="0" dirty="0" smtClean="0">
                <a:latin typeface="Segoe UI"/>
              </a:rPr>
              <a:t/>
            </a:r>
            <a:br>
              <a:rPr lang="tr-TR" b="1" i="0" dirty="0" smtClean="0">
                <a:latin typeface="Segoe UI"/>
              </a:rPr>
            </a:br>
            <a:r>
              <a:rPr lang="tr-TR" b="0" i="0" dirty="0" smtClean="0">
                <a:latin typeface="Segoe UI"/>
              </a:rPr>
              <a:t>A) 2        B) 3       C) 4         D) 5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928662" y="5500702"/>
            <a:ext cx="500066" cy="500066"/>
          </a:xfrm>
          <a:prstGeom prst="ellipse">
            <a:avLst/>
          </a:prstGeom>
          <a:solidFill>
            <a:schemeClr val="accent1">
              <a:alpha val="1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latin typeface="AButterflyOnaDaffodil" pitchFamily="2" charset="0"/>
            </a:endParaRPr>
          </a:p>
        </p:txBody>
      </p:sp>
      <p:sp>
        <p:nvSpPr>
          <p:cNvPr id="5" name="4 Sol Ok"/>
          <p:cNvSpPr/>
          <p:nvPr/>
        </p:nvSpPr>
        <p:spPr>
          <a:xfrm>
            <a:off x="1571604" y="5572140"/>
            <a:ext cx="714380" cy="357190"/>
          </a:xfrm>
          <a:prstGeom prst="lef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2214546" y="5429264"/>
            <a:ext cx="489108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tr-TR" sz="32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BUNU CEVABA SÜRÜKLE!</a:t>
            </a:r>
            <a:endParaRPr lang="tr-TR" sz="32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214290"/>
            <a:ext cx="8686800" cy="5911873"/>
          </a:xfrm>
        </p:spPr>
        <p:txBody>
          <a:bodyPr/>
          <a:lstStyle/>
          <a:p>
            <a:r>
              <a:rPr lang="tr-TR" b="1" i="0" dirty="0" smtClean="0">
                <a:latin typeface="Segoe UI"/>
              </a:rPr>
              <a:t>5. Aşağıdaki cümlelerin hangisinde altı çizili sözcük sıfat – fiil </a:t>
            </a:r>
            <a:r>
              <a:rPr lang="tr-TR" b="1" i="0" u="sng" dirty="0" smtClean="0">
                <a:latin typeface="Segoe UI"/>
              </a:rPr>
              <a:t>değildir?</a:t>
            </a:r>
          </a:p>
          <a:p>
            <a:pPr>
              <a:buNone/>
            </a:pPr>
            <a:r>
              <a:rPr lang="tr-TR" dirty="0" smtClean="0"/>
              <a:t/>
            </a:r>
            <a:br>
              <a:rPr lang="tr-TR" dirty="0" smtClean="0"/>
            </a:br>
            <a:r>
              <a:rPr lang="tr-TR" b="0" i="0" dirty="0" smtClean="0">
                <a:latin typeface="Segoe UI"/>
              </a:rPr>
              <a:t>A) Sınıfa </a:t>
            </a:r>
            <a:r>
              <a:rPr lang="tr-TR" b="0" i="0" u="sng" dirty="0" smtClean="0">
                <a:latin typeface="Segoe UI"/>
              </a:rPr>
              <a:t>girdiği</a:t>
            </a:r>
            <a:r>
              <a:rPr lang="tr-TR" b="0" i="0" dirty="0" smtClean="0">
                <a:latin typeface="Segoe UI"/>
              </a:rPr>
              <a:t> anda bir heyecan sardı yüreğini.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0" i="0" dirty="0" smtClean="0">
                <a:latin typeface="Segoe UI"/>
              </a:rPr>
              <a:t>B) </a:t>
            </a:r>
            <a:r>
              <a:rPr lang="tr-TR" b="0" i="0" u="sng" dirty="0" smtClean="0">
                <a:latin typeface="Segoe UI"/>
              </a:rPr>
              <a:t>Dargın</a:t>
            </a:r>
            <a:r>
              <a:rPr lang="tr-TR" b="0" i="0" dirty="0" smtClean="0">
                <a:latin typeface="Segoe UI"/>
              </a:rPr>
              <a:t> kişileri barıştırmak görevimiz olsun.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0" i="0" dirty="0" smtClean="0">
                <a:latin typeface="Segoe UI"/>
              </a:rPr>
              <a:t>C) </a:t>
            </a:r>
            <a:r>
              <a:rPr lang="tr-TR" b="0" i="0" u="sng" dirty="0" smtClean="0">
                <a:latin typeface="Segoe UI"/>
              </a:rPr>
              <a:t>Kırılan</a:t>
            </a:r>
            <a:r>
              <a:rPr lang="tr-TR" b="0" i="0" dirty="0" smtClean="0">
                <a:latin typeface="Segoe UI"/>
              </a:rPr>
              <a:t> camın yerine yenisini taktılar.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0" i="0" dirty="0" smtClean="0">
                <a:latin typeface="Segoe UI"/>
              </a:rPr>
              <a:t>D) </a:t>
            </a:r>
            <a:r>
              <a:rPr lang="tr-TR" b="0" i="0" u="sng" dirty="0" smtClean="0">
                <a:latin typeface="Segoe UI"/>
              </a:rPr>
              <a:t>Kurutulmuş</a:t>
            </a:r>
            <a:r>
              <a:rPr lang="tr-TR" b="0" i="0" dirty="0" smtClean="0">
                <a:latin typeface="Segoe UI"/>
              </a:rPr>
              <a:t> gıdaları az tüketmelisiniz</a:t>
            </a:r>
            <a:r>
              <a:rPr lang="tr-TR" b="0" i="0" dirty="0" smtClean="0">
                <a:solidFill>
                  <a:srgbClr val="262626"/>
                </a:solidFill>
                <a:latin typeface="Segoe UI"/>
              </a:rPr>
              <a:t>.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928662" y="5500702"/>
            <a:ext cx="500066" cy="500066"/>
          </a:xfrm>
          <a:prstGeom prst="ellipse">
            <a:avLst/>
          </a:prstGeom>
          <a:solidFill>
            <a:schemeClr val="accent1">
              <a:alpha val="1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latin typeface="AButterflyOnaDaffodil" pitchFamily="2" charset="0"/>
            </a:endParaRPr>
          </a:p>
        </p:txBody>
      </p:sp>
      <p:sp>
        <p:nvSpPr>
          <p:cNvPr id="5" name="4 Sol Ok"/>
          <p:cNvSpPr/>
          <p:nvPr/>
        </p:nvSpPr>
        <p:spPr>
          <a:xfrm>
            <a:off x="1571604" y="5572140"/>
            <a:ext cx="714380" cy="357190"/>
          </a:xfrm>
          <a:prstGeom prst="lef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2214546" y="5429264"/>
            <a:ext cx="489108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tr-TR" sz="32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BUNU CEVABA SÜRÜKLE!</a:t>
            </a:r>
            <a:endParaRPr lang="tr-TR" sz="32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85720" y="285728"/>
            <a:ext cx="8401080" cy="5840435"/>
          </a:xfrm>
        </p:spPr>
        <p:txBody>
          <a:bodyPr/>
          <a:lstStyle/>
          <a:p>
            <a:r>
              <a:rPr lang="tr-TR" b="1" i="0" dirty="0" smtClean="0">
                <a:latin typeface="Segoe UI"/>
              </a:rPr>
              <a:t>6. Hangi cümlede “-</a:t>
            </a:r>
            <a:r>
              <a:rPr lang="tr-TR" b="1" i="0" dirty="0" err="1" smtClean="0">
                <a:latin typeface="Segoe UI"/>
              </a:rPr>
              <a:t>ma</a:t>
            </a:r>
            <a:r>
              <a:rPr lang="tr-TR" b="1" i="0" dirty="0" smtClean="0">
                <a:latin typeface="Segoe UI"/>
              </a:rPr>
              <a:t>, -</a:t>
            </a:r>
            <a:r>
              <a:rPr lang="tr-TR" b="1" i="0" dirty="0" err="1" smtClean="0">
                <a:latin typeface="Segoe UI"/>
              </a:rPr>
              <a:t>me</a:t>
            </a:r>
            <a:r>
              <a:rPr lang="tr-TR" b="1" i="0" dirty="0" smtClean="0">
                <a:latin typeface="Segoe UI"/>
              </a:rPr>
              <a:t>” ekinin işlevi farklıdır?</a:t>
            </a:r>
          </a:p>
          <a:p>
            <a:pPr>
              <a:buNone/>
            </a:pPr>
            <a:r>
              <a:rPr lang="tr-TR" dirty="0" smtClean="0"/>
              <a:t/>
            </a:r>
            <a:br>
              <a:rPr lang="tr-TR" dirty="0" smtClean="0"/>
            </a:br>
            <a:r>
              <a:rPr lang="tr-TR" b="0" i="0" dirty="0" smtClean="0">
                <a:latin typeface="Segoe UI"/>
              </a:rPr>
              <a:t>A) Çalışma koşullarımızı iyileştirmeliyiz.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0" i="0" dirty="0" smtClean="0">
                <a:latin typeface="Segoe UI"/>
              </a:rPr>
              <a:t>B) Gülme komşuna, gelir başına.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0" i="0" dirty="0" smtClean="0">
                <a:latin typeface="Segoe UI"/>
              </a:rPr>
              <a:t>C) Yüzme dersi alacakmış tatilde.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0" i="0" dirty="0" smtClean="0">
                <a:latin typeface="Segoe UI"/>
              </a:rPr>
              <a:t>D) Tırnak yeme alışkanlığı devam ediyormuş.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928662" y="5500702"/>
            <a:ext cx="500066" cy="500066"/>
          </a:xfrm>
          <a:prstGeom prst="ellipse">
            <a:avLst/>
          </a:prstGeom>
          <a:solidFill>
            <a:schemeClr val="accent1">
              <a:alpha val="1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latin typeface="AButterflyOnaDaffodil" pitchFamily="2" charset="0"/>
            </a:endParaRPr>
          </a:p>
        </p:txBody>
      </p:sp>
      <p:sp>
        <p:nvSpPr>
          <p:cNvPr id="5" name="4 Sol Ok"/>
          <p:cNvSpPr/>
          <p:nvPr/>
        </p:nvSpPr>
        <p:spPr>
          <a:xfrm>
            <a:off x="1571604" y="5572140"/>
            <a:ext cx="714380" cy="357190"/>
          </a:xfrm>
          <a:prstGeom prst="lef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2214546" y="5429264"/>
            <a:ext cx="489108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tr-TR" sz="32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BUNU CEVABA SÜRÜKLE!</a:t>
            </a:r>
            <a:endParaRPr lang="tr-TR" sz="32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42852"/>
            <a:ext cx="8686800" cy="5983311"/>
          </a:xfrm>
        </p:spPr>
        <p:txBody>
          <a:bodyPr>
            <a:normAutofit lnSpcReduction="10000"/>
          </a:bodyPr>
          <a:lstStyle/>
          <a:p>
            <a:r>
              <a:rPr lang="tr-TR" b="1" i="0" dirty="0" smtClean="0">
                <a:latin typeface="Segoe UI"/>
              </a:rPr>
              <a:t>7.</a:t>
            </a:r>
            <a:r>
              <a:rPr lang="tr-TR" b="0" i="0" dirty="0" smtClean="0">
                <a:latin typeface="Segoe UI"/>
              </a:rPr>
              <a:t> “Bazı sözcükler, isim-fiil eklerini aldığı halde eylemin adı olmaktan çıkıp başka bir varlığın adı olur.”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1" i="0" dirty="0" smtClean="0">
                <a:latin typeface="Segoe UI"/>
              </a:rPr>
              <a:t>Aşağıdaki cümlelerin hangisinde buna uygun bir kullanım vardır?</a:t>
            </a:r>
          </a:p>
          <a:p>
            <a:pPr>
              <a:buNone/>
            </a:pPr>
            <a:r>
              <a:rPr lang="tr-TR" dirty="0" smtClean="0"/>
              <a:t/>
            </a:r>
            <a:br>
              <a:rPr lang="tr-TR" dirty="0" smtClean="0"/>
            </a:br>
            <a:r>
              <a:rPr lang="tr-TR" b="0" i="0" dirty="0" smtClean="0">
                <a:latin typeface="Segoe UI"/>
              </a:rPr>
              <a:t>A) Yaz gününde soğuk dondurmayı kim sevmez?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0" i="0" dirty="0" smtClean="0">
                <a:latin typeface="Segoe UI"/>
              </a:rPr>
              <a:t>B) Duygularını, düşüncelerini anlatmakta güçlük çekiyordu.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0" i="0" dirty="0" smtClean="0">
                <a:latin typeface="Segoe UI"/>
              </a:rPr>
              <a:t>C) Kuytu bir köşede yağmurun dinmesini beklediler.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0" i="0" dirty="0" smtClean="0">
                <a:latin typeface="Segoe UI"/>
              </a:rPr>
              <a:t>D) Genç müzisyenin şarkı söyleyişini çok beğendim.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714348" y="6143644"/>
            <a:ext cx="500066" cy="500066"/>
          </a:xfrm>
          <a:prstGeom prst="ellipse">
            <a:avLst/>
          </a:prstGeom>
          <a:solidFill>
            <a:schemeClr val="accent1">
              <a:alpha val="1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latin typeface="AButterflyOnaDaffodil" pitchFamily="2" charset="0"/>
            </a:endParaRPr>
          </a:p>
        </p:txBody>
      </p:sp>
      <p:sp>
        <p:nvSpPr>
          <p:cNvPr id="5" name="4 Sol Ok"/>
          <p:cNvSpPr/>
          <p:nvPr/>
        </p:nvSpPr>
        <p:spPr>
          <a:xfrm>
            <a:off x="1428728" y="6215082"/>
            <a:ext cx="714380" cy="357190"/>
          </a:xfrm>
          <a:prstGeom prst="lef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2214546" y="6000768"/>
            <a:ext cx="489108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tr-TR" sz="32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BUNU CEVABA SÜRÜKLE!</a:t>
            </a:r>
            <a:endParaRPr lang="tr-TR" sz="32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214290"/>
            <a:ext cx="8686800" cy="5911873"/>
          </a:xfrm>
        </p:spPr>
        <p:txBody>
          <a:bodyPr/>
          <a:lstStyle/>
          <a:p>
            <a:r>
              <a:rPr lang="tr-TR" b="1" i="0" dirty="0" smtClean="0">
                <a:latin typeface="Segoe UI"/>
              </a:rPr>
              <a:t>8. Aşağıdakilerin hangisinde bağ-fiil ötekilerden farklı bir soruya cevap vermektedir?</a:t>
            </a:r>
          </a:p>
          <a:p>
            <a:pPr>
              <a:buNone/>
            </a:pPr>
            <a:r>
              <a:rPr lang="tr-TR" dirty="0" smtClean="0"/>
              <a:t/>
            </a:r>
            <a:br>
              <a:rPr lang="tr-TR" dirty="0" smtClean="0"/>
            </a:br>
            <a:r>
              <a:rPr lang="tr-TR" b="0" i="0" dirty="0" smtClean="0">
                <a:latin typeface="Segoe UI"/>
              </a:rPr>
              <a:t>A) Kamp yerine varınca yemeğimizi yeriz.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0" i="0" dirty="0" smtClean="0">
                <a:latin typeface="Segoe UI"/>
              </a:rPr>
              <a:t>B) Arkadaşlarıyla oynarken ayağını incitmiş.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0" i="0" dirty="0" smtClean="0">
                <a:latin typeface="Segoe UI"/>
              </a:rPr>
              <a:t>C) İki genç, koşarak yanımdan geçti.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0" i="0" dirty="0" smtClean="0">
                <a:latin typeface="Segoe UI"/>
              </a:rPr>
              <a:t>D) Çocuklar okula başlayalı masraflar arttı.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928662" y="5500702"/>
            <a:ext cx="500066" cy="500066"/>
          </a:xfrm>
          <a:prstGeom prst="ellipse">
            <a:avLst/>
          </a:prstGeom>
          <a:solidFill>
            <a:schemeClr val="accent1">
              <a:alpha val="1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latin typeface="AButterflyOnaDaffodil" pitchFamily="2" charset="0"/>
            </a:endParaRPr>
          </a:p>
        </p:txBody>
      </p:sp>
      <p:sp>
        <p:nvSpPr>
          <p:cNvPr id="5" name="4 Sol Ok"/>
          <p:cNvSpPr/>
          <p:nvPr/>
        </p:nvSpPr>
        <p:spPr>
          <a:xfrm>
            <a:off x="1571604" y="5572140"/>
            <a:ext cx="714380" cy="357190"/>
          </a:xfrm>
          <a:prstGeom prst="lef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2214546" y="5429264"/>
            <a:ext cx="489108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tr-TR" sz="32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BUNU CEVABA SÜRÜKLE!</a:t>
            </a:r>
            <a:endParaRPr lang="tr-TR" sz="32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19</TotalTime>
  <Words>168</Words>
  <Application>Microsoft Office PowerPoint</Application>
  <PresentationFormat>Ekran Gösterisi (4:3)</PresentationFormat>
  <Paragraphs>50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Canlı</vt:lpstr>
      <vt:lpstr> BAŞARILAR!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CEVAP ANAHTARI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2014-10-29T12:31:26Z</dcterms:created>
  <dcterms:modified xsi:type="dcterms:W3CDTF">2014-10-30T10:33:56Z</dcterms:modified>
  <cp:category>www.sorubak.com</cp:category>
</cp:coreProperties>
</file>