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3" r:id="rId7"/>
    <p:sldId id="261" r:id="rId8"/>
    <p:sldId id="270" r:id="rId9"/>
    <p:sldId id="271" r:id="rId10"/>
    <p:sldId id="264" r:id="rId11"/>
    <p:sldId id="265" r:id="rId12"/>
    <p:sldId id="267" r:id="rId13"/>
    <p:sldId id="269" r:id="rId14"/>
    <p:sldId id="268" r:id="rId15"/>
    <p:sldId id="272"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64EE7528-0A97-48E4-B00F-E00AFB5EEAD6}" type="datetimeFigureOut">
              <a:rPr lang="tr-TR" smtClean="0"/>
              <a:t>31.10.2014</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CC7DEEE9-943A-4D34-9334-E6BBA3E597B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64EE7528-0A97-48E4-B00F-E00AFB5EEAD6}" type="datetimeFigureOut">
              <a:rPr lang="tr-TR" smtClean="0"/>
              <a:t>31.10.2014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C7DEEE9-943A-4D34-9334-E6BBA3E597B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64EE7528-0A97-48E4-B00F-E00AFB5EEAD6}" type="datetimeFigureOut">
              <a:rPr lang="tr-TR" smtClean="0"/>
              <a:t>31.10.2014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C7DEEE9-943A-4D34-9334-E6BBA3E597B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64EE7528-0A97-48E4-B00F-E00AFB5EEAD6}" type="datetimeFigureOut">
              <a:rPr lang="tr-TR" smtClean="0"/>
              <a:t>31.10.2014</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CC7DEEE9-943A-4D34-9334-E6BBA3E597B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64EE7528-0A97-48E4-B00F-E00AFB5EEAD6}" type="datetimeFigureOut">
              <a:rPr lang="tr-TR" smtClean="0"/>
              <a:t>31.10.2014</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CC7DEEE9-943A-4D34-9334-E6BBA3E597B6}" type="slidenum">
              <a:rPr lang="tr-TR" smtClean="0"/>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64EE7528-0A97-48E4-B00F-E00AFB5EEAD6}" type="datetimeFigureOut">
              <a:rPr lang="tr-TR" smtClean="0"/>
              <a:t>31.10.2014</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CC7DEEE9-943A-4D34-9334-E6BBA3E597B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64EE7528-0A97-48E4-B00F-E00AFB5EEAD6}" type="datetimeFigureOut">
              <a:rPr lang="tr-TR" smtClean="0"/>
              <a:t>31.10.2014</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CC7DEEE9-943A-4D34-9334-E6BBA3E597B6}"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64EE7528-0A97-48E4-B00F-E00AFB5EEAD6}" type="datetimeFigureOut">
              <a:rPr lang="tr-TR" smtClean="0"/>
              <a:t>31.10.2014</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CC7DEEE9-943A-4D34-9334-E6BBA3E597B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64EE7528-0A97-48E4-B00F-E00AFB5EEAD6}" type="datetimeFigureOut">
              <a:rPr lang="tr-TR" smtClean="0"/>
              <a:t>31.10.2014</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CC7DEEE9-943A-4D34-9334-E6BBA3E597B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64EE7528-0A97-48E4-B00F-E00AFB5EEAD6}" type="datetimeFigureOut">
              <a:rPr lang="tr-TR" smtClean="0"/>
              <a:t>31.10.2014</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CC7DEEE9-943A-4D34-9334-E6BBA3E597B6}"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64EE7528-0A97-48E4-B00F-E00AFB5EEAD6}" type="datetimeFigureOut">
              <a:rPr lang="tr-TR" smtClean="0"/>
              <a:t>31.10.2014</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CC7DEEE9-943A-4D34-9334-E6BBA3E597B6}"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64EE7528-0A97-48E4-B00F-E00AFB5EEAD6}" type="datetimeFigureOut">
              <a:rPr lang="tr-TR" smtClean="0"/>
              <a:t>31.10.2014</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CC7DEEE9-943A-4D34-9334-E6BBA3E597B6}" type="slidenum">
              <a:rPr lang="tr-TR" smtClean="0"/>
              <a:t>‹#›</a:t>
            </a:fld>
            <a:endParaRPr lang="tr-TR"/>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SEVR ANTLAŞMASI</a:t>
            </a:r>
            <a:endParaRPr lang="tr-TR" dirty="0"/>
          </a:p>
        </p:txBody>
      </p:sp>
      <p:sp>
        <p:nvSpPr>
          <p:cNvPr id="3" name="2 Alt Başlık"/>
          <p:cNvSpPr>
            <a:spLocks noGrp="1"/>
          </p:cNvSpPr>
          <p:nvPr>
            <p:ph type="subTitle" idx="1"/>
          </p:nvPr>
        </p:nvSpPr>
        <p:spPr/>
        <p:txBody>
          <a:bodyPr/>
          <a:lstStyle/>
          <a:p>
            <a:r>
              <a:rPr lang="tr-TR" dirty="0" smtClean="0"/>
              <a:t>ÖLÜ DOĞAN ANLAŞMA</a:t>
            </a:r>
            <a:endParaRPr lang="tr-TR" dirty="0"/>
          </a:p>
        </p:txBody>
      </p:sp>
    </p:spTree>
  </p:cSld>
  <p:clrMapOvr>
    <a:masterClrMapping/>
  </p:clrMapOvr>
  <p:transition>
    <p:push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875490"/>
          </a:xfrm>
        </p:spPr>
        <p:txBody>
          <a:bodyPr>
            <a:normAutofit fontScale="90000"/>
          </a:bodyPr>
          <a:lstStyle/>
          <a:p>
            <a:r>
              <a:rPr lang="tr-TR" b="1" dirty="0" smtClean="0"/>
              <a:t>Sevr Antlaşması'nın </a:t>
            </a:r>
            <a:r>
              <a:rPr lang="tr-TR" b="1" dirty="0" smtClean="0"/>
              <a:t>Maddeleri</a:t>
            </a:r>
            <a:endParaRPr lang="tr-TR" dirty="0"/>
          </a:p>
        </p:txBody>
      </p:sp>
      <p:sp>
        <p:nvSpPr>
          <p:cNvPr id="3" name="2 İçerik Yer Tutucusu"/>
          <p:cNvSpPr>
            <a:spLocks noGrp="1"/>
          </p:cNvSpPr>
          <p:nvPr>
            <p:ph idx="1"/>
          </p:nvPr>
        </p:nvSpPr>
        <p:spPr>
          <a:xfrm>
            <a:off x="457200" y="1214422"/>
            <a:ext cx="8229600" cy="5240386"/>
          </a:xfrm>
        </p:spPr>
        <p:txBody>
          <a:bodyPr>
            <a:normAutofit/>
          </a:bodyPr>
          <a:lstStyle/>
          <a:p>
            <a:r>
              <a:rPr lang="tr-TR" sz="2400" b="1" dirty="0" smtClean="0"/>
              <a:t>Sınırlar (madde 27-36):</a:t>
            </a:r>
            <a:r>
              <a:rPr lang="tr-TR" sz="2400" dirty="0" smtClean="0"/>
              <a:t> Edirne ve Kırklareli dahil olmak üzere Trakya'nın büyük bölümü Yunanistan'a, Ceyhan, Antep, Urfa, Mardin ve Cizre kent merkezleri Suriye'ye bırakılacak, İstanbul Osmanlı Devleti'nin başkenti olarak kalacak</a:t>
            </a:r>
            <a:r>
              <a:rPr lang="tr-TR" sz="2400" dirty="0" smtClean="0"/>
              <a:t>;</a:t>
            </a:r>
          </a:p>
          <a:p>
            <a:r>
              <a:rPr lang="tr-TR" sz="2400" b="1" dirty="0" smtClean="0"/>
              <a:t>Boğazlar (madde 37-61):</a:t>
            </a:r>
            <a:r>
              <a:rPr lang="tr-TR" sz="2400" dirty="0" smtClean="0"/>
              <a:t> İstanbul ve Çanakkale Boğazları ile Marmara Denizi silahtan arındırılacak, savaş ve barış zamanında bütün devletlerin gemilerine açık olacak; </a:t>
            </a:r>
            <a:r>
              <a:rPr lang="tr-TR" sz="2400" dirty="0" smtClean="0"/>
              <a:t>Boğazlar‘ da </a:t>
            </a:r>
            <a:r>
              <a:rPr lang="tr-TR" sz="2400" dirty="0" smtClean="0"/>
              <a:t>deniz trafiği on ülkeden oluşan uluslararası bir komisyon tarafından yönetilecek; komisyon gerekli gördüğü zaman Müttefik </a:t>
            </a:r>
            <a:r>
              <a:rPr lang="tr-TR" sz="2400" dirty="0" smtClean="0"/>
              <a:t>Devletler‘ in </a:t>
            </a:r>
            <a:r>
              <a:rPr lang="tr-TR" sz="2400" dirty="0" smtClean="0"/>
              <a:t>donanmalarını yardıma çağırabilecek;</a:t>
            </a:r>
            <a:endParaRPr lang="tr-TR" sz="2400" dirty="0"/>
          </a:p>
        </p:txBody>
      </p:sp>
    </p:spTree>
  </p:cSld>
  <p:clrMapOvr>
    <a:masterClrMapping/>
  </p:clrMapOvr>
  <p:transition>
    <p:comb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85728"/>
            <a:ext cx="8229600" cy="6169080"/>
          </a:xfrm>
        </p:spPr>
        <p:txBody>
          <a:bodyPr>
            <a:normAutofit/>
          </a:bodyPr>
          <a:lstStyle/>
          <a:p>
            <a:r>
              <a:rPr lang="tr-TR" sz="2400" b="1" dirty="0" smtClean="0"/>
              <a:t>Kürt Bölgesi (madde 62-64):</a:t>
            </a:r>
            <a:r>
              <a:rPr lang="tr-TR" sz="2400" dirty="0" smtClean="0"/>
              <a:t> İngiliz, Fransız ve İtalyan temsilcilerinden oluşan bir komisyon Fırat'ın doğusundaki Kürt vilayetlerinde bir yerel yönetim düzeni kuracak; bir yıl sonra Kürtler dilerse Milletler Cemiyeti'ne bağımsızlık için </a:t>
            </a:r>
            <a:r>
              <a:rPr lang="tr-TR" sz="2400" dirty="0" smtClean="0"/>
              <a:t>başvurabilecek</a:t>
            </a:r>
          </a:p>
          <a:p>
            <a:r>
              <a:rPr lang="tr-TR" sz="2400" b="1" dirty="0" smtClean="0"/>
              <a:t>İzmir (madde 65-83):</a:t>
            </a:r>
            <a:r>
              <a:rPr lang="tr-TR" sz="2400" dirty="0" smtClean="0"/>
              <a:t> Yaklaşık olarak bugünkü İzmir ili ile sınırlı alanda Osmanlı İmparatorluğu egemenlik haklarının kullanımını beş yıl süre ile Yunanistan'a bırakacak; bu sürenin sonunda bölgenin Osmanlı veya Yunanistan'a katılması için plebisit </a:t>
            </a:r>
            <a:r>
              <a:rPr lang="tr-TR" sz="2400" dirty="0" smtClean="0"/>
              <a:t>yapılacak</a:t>
            </a:r>
          </a:p>
          <a:p>
            <a:r>
              <a:rPr lang="tr-TR" sz="2400" b="1" dirty="0" smtClean="0"/>
              <a:t>Ermenistan (madde 88-93):</a:t>
            </a:r>
            <a:r>
              <a:rPr lang="tr-TR" sz="2400" dirty="0" smtClean="0"/>
              <a:t> Osmanlı Ermenistan Cumhuriyeti'ni tanıyacak; Türk-Ermeni sınırını hakem sıfatıyla ABD Başkanı belirleyecek (Başkan Wilson 22 Kasım 1920'de verdiği kararla Trabzon, Erzurum, Van ve Bitlis illerini Ermenistan'a verdi.)</a:t>
            </a:r>
            <a:endParaRPr lang="tr-TR" sz="2400" dirty="0"/>
          </a:p>
        </p:txBody>
      </p:sp>
    </p:spTree>
  </p:cSld>
  <p:clrMapOvr>
    <a:masterClrMapping/>
  </p:clrMapOvr>
  <p:transition>
    <p:pull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85728"/>
            <a:ext cx="8229600" cy="6169080"/>
          </a:xfrm>
        </p:spPr>
        <p:txBody>
          <a:bodyPr>
            <a:normAutofit/>
          </a:bodyPr>
          <a:lstStyle/>
          <a:p>
            <a:r>
              <a:rPr lang="tr-TR" sz="2400" b="1" dirty="0" smtClean="0"/>
              <a:t>Arap ülkeleri ve Adalar (madde 94-122)</a:t>
            </a:r>
            <a:r>
              <a:rPr lang="tr-TR" sz="2400" dirty="0" smtClean="0"/>
              <a:t>: Osmanlı savaşta veya daha önce kaybettiği Arap ülkeleri, Kıbrıs ve Ege Adaları üzerinde hiçbir hak iddia </a:t>
            </a:r>
            <a:r>
              <a:rPr lang="tr-TR" sz="2400" dirty="0" smtClean="0"/>
              <a:t>etmeyecek</a:t>
            </a:r>
          </a:p>
          <a:p>
            <a:r>
              <a:rPr lang="tr-TR" sz="2400" b="1" dirty="0" smtClean="0"/>
              <a:t>Azınlık Hakları (madde 140-151):</a:t>
            </a:r>
            <a:r>
              <a:rPr lang="tr-TR" sz="2400" dirty="0" smtClean="0"/>
              <a:t> Osmanlı din ve dil ayrımı gözetmeksizin tüm vatandaşlarına eşit haklar verecek, tehcir edilen gayrimüslimlerin malları iade edilecek, azınlıklar her seviyede okul ve dini kurumlar kurmakta serbest olacak, Osmanlı'nın bu konulardaki uygulamaları gerekirse Müttefik Devletler tarafından </a:t>
            </a:r>
            <a:r>
              <a:rPr lang="tr-TR" sz="2400" dirty="0" smtClean="0"/>
              <a:t>denetlenecek</a:t>
            </a:r>
          </a:p>
        </p:txBody>
      </p:sp>
    </p:spTree>
  </p:cSld>
  <p:clrMapOvr>
    <a:masterClrMapping/>
  </p:clrMapOvr>
  <p:transition>
    <p:newsfla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85728"/>
            <a:ext cx="8229600" cy="6169080"/>
          </a:xfrm>
        </p:spPr>
        <p:txBody>
          <a:bodyPr>
            <a:normAutofit lnSpcReduction="10000"/>
          </a:bodyPr>
          <a:lstStyle/>
          <a:p>
            <a:r>
              <a:rPr lang="tr-TR" sz="2400" b="1" dirty="0" smtClean="0"/>
              <a:t>Askeri Konular (madde 152-207):</a:t>
            </a:r>
            <a:r>
              <a:rPr lang="tr-TR" sz="2400" dirty="0" smtClean="0"/>
              <a:t> Osmanlı İmparatorluğu'nun askeri kuvveti, 15.000'i jandarma olmak üzere 55.000 personelle sınırlı olacak, Türk donanması tasfiye edilecek, Marmara Bölgesi'nde askeri tesis bulunduramayacak, askerlik gönüllü ve paralı olacak, azınlıklar orduya katılabilecek, ordu ve jandarma Müttefik Kontrol Komisyonu tarafından </a:t>
            </a:r>
            <a:r>
              <a:rPr lang="tr-TR" sz="2400" dirty="0" smtClean="0"/>
              <a:t>denetlenecek</a:t>
            </a:r>
          </a:p>
          <a:p>
            <a:r>
              <a:rPr lang="tr-TR" sz="2400" b="1" dirty="0" smtClean="0"/>
              <a:t>Savaş Suçları (madde 226-230):</a:t>
            </a:r>
            <a:r>
              <a:rPr lang="tr-TR" sz="2400" dirty="0" smtClean="0"/>
              <a:t> Savaş döneminde katliam ve tehcir suçları işlemekle suçlananlar yargılanacak</a:t>
            </a:r>
            <a:r>
              <a:rPr lang="tr-TR" sz="2400" dirty="0" smtClean="0"/>
              <a:t>;</a:t>
            </a:r>
          </a:p>
          <a:p>
            <a:r>
              <a:rPr lang="tr-TR" sz="2400" b="1" dirty="0" smtClean="0"/>
              <a:t>Borçlar ve Savaş Tazminatı (madde 231-260):</a:t>
            </a:r>
            <a:r>
              <a:rPr lang="tr-TR" sz="2400" dirty="0" smtClean="0"/>
              <a:t> Osmanlı İmparatorluğu'nun mali durumundan ötürü savaş tazminatı istenmeyecek, Türkiye'nin Almanya ve müttefiklerine olan borçları silinecek; ancak Türk maliyesi </a:t>
            </a:r>
            <a:r>
              <a:rPr lang="tr-TR" sz="2400" dirty="0" smtClean="0"/>
              <a:t>müttefikler arası </a:t>
            </a:r>
            <a:r>
              <a:rPr lang="tr-TR" sz="2400" dirty="0" smtClean="0"/>
              <a:t>mali komisyonun denetimine </a:t>
            </a:r>
            <a:r>
              <a:rPr lang="tr-TR" sz="2400" dirty="0" smtClean="0"/>
              <a:t>alınacak</a:t>
            </a:r>
            <a:endParaRPr lang="tr-TR" sz="2400" dirty="0"/>
          </a:p>
        </p:txBody>
      </p:sp>
    </p:spTree>
  </p:cSld>
  <p:clrMapOvr>
    <a:masterClrMapping/>
  </p:clrMapOvr>
  <p:transition>
    <p:blinds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85728"/>
            <a:ext cx="8229600" cy="6169080"/>
          </a:xfrm>
        </p:spPr>
        <p:txBody>
          <a:bodyPr>
            <a:normAutofit/>
          </a:bodyPr>
          <a:lstStyle/>
          <a:p>
            <a:r>
              <a:rPr lang="tr-TR" sz="2400" b="1" dirty="0" smtClean="0"/>
              <a:t>Kapitülasyonlar (madde 260-268):</a:t>
            </a:r>
            <a:r>
              <a:rPr lang="tr-TR" sz="2400" dirty="0" smtClean="0"/>
              <a:t> Osmanlı'nın 1914'te tek taraflı olarak </a:t>
            </a:r>
            <a:r>
              <a:rPr lang="tr-TR" sz="2400" dirty="0" err="1" smtClean="0"/>
              <a:t>feth</a:t>
            </a:r>
            <a:r>
              <a:rPr lang="tr-TR" sz="2400" dirty="0" smtClean="0"/>
              <a:t> </a:t>
            </a:r>
            <a:r>
              <a:rPr lang="tr-TR" sz="2400" dirty="0" smtClean="0"/>
              <a:t>ettiği kapitülasyonlar müttefik devletler vatandaşları lehine yeniden kurulacak</a:t>
            </a:r>
            <a:r>
              <a:rPr lang="tr-TR" sz="2400" dirty="0" smtClean="0"/>
              <a:t>;</a:t>
            </a:r>
          </a:p>
          <a:p>
            <a:r>
              <a:rPr lang="tr-TR" sz="2400" b="1" dirty="0" smtClean="0"/>
              <a:t>Ticaret ve Özel Hukuk (269-414):</a:t>
            </a:r>
            <a:r>
              <a:rPr lang="tr-TR" sz="2400" dirty="0" smtClean="0"/>
              <a:t> Türk hukuku ve idari düzeni hemen her alanda Müttefikler tarafından belirlenen kurallara uygun hale getirilecek; sivil deniz ve demiryolu trafiği Müttefik devletler arasında yapılan işbölümü çerçevesinde yönetilecek; iş ve işçi hakları düzenlenecek.</a:t>
            </a:r>
            <a:endParaRPr lang="tr-TR" sz="2400" dirty="0" smtClean="0"/>
          </a:p>
        </p:txBody>
      </p:sp>
    </p:spTree>
  </p:cSld>
  <p:clrMapOvr>
    <a:masterClrMapping/>
  </p:clrMapOvr>
  <p:transition>
    <p:push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Sevr Antlaşması’nın </a:t>
            </a:r>
            <a:r>
              <a:rPr lang="tr-TR" b="1" dirty="0" smtClean="0"/>
              <a:t>Önemi</a:t>
            </a:r>
            <a:endParaRPr lang="tr-TR" dirty="0"/>
          </a:p>
        </p:txBody>
      </p:sp>
      <p:sp>
        <p:nvSpPr>
          <p:cNvPr id="3" name="2 İçerik Yer Tutucusu"/>
          <p:cNvSpPr>
            <a:spLocks noGrp="1"/>
          </p:cNvSpPr>
          <p:nvPr>
            <p:ph idx="1"/>
          </p:nvPr>
        </p:nvSpPr>
        <p:spPr/>
        <p:txBody>
          <a:bodyPr/>
          <a:lstStyle/>
          <a:p>
            <a:r>
              <a:rPr lang="tr-TR" sz="2400" dirty="0" smtClean="0"/>
              <a:t>Osmanlı Devleti’nin imzalamış olduğu son antlaşmadır</a:t>
            </a:r>
            <a:r>
              <a:rPr lang="tr-TR" sz="2400" dirty="0" smtClean="0"/>
              <a:t>.</a:t>
            </a:r>
          </a:p>
          <a:p>
            <a:r>
              <a:rPr lang="tr-TR" sz="2400" dirty="0" smtClean="0"/>
              <a:t>Türk </a:t>
            </a:r>
            <a:r>
              <a:rPr lang="tr-TR" sz="2400" dirty="0" smtClean="0"/>
              <a:t>halkı da </a:t>
            </a:r>
            <a:r>
              <a:rPr lang="tr-TR" sz="2400" dirty="0" smtClean="0"/>
              <a:t>bu antlaşmaya hiçbir zaman onay vermemiş, düşmanla savaşarak işgalcileri Anadolu’dan atıp Sevr’in uygulanmasını engellemiştir</a:t>
            </a:r>
            <a:r>
              <a:rPr lang="tr-TR" sz="2400" dirty="0" smtClean="0"/>
              <a:t>.</a:t>
            </a:r>
          </a:p>
          <a:p>
            <a:r>
              <a:rPr lang="tr-TR" sz="2400" dirty="0" smtClean="0"/>
              <a:t>Sevr Antlaşması, imzalandığı halde hiçbir zaman yürürlüğe girmemiştir</a:t>
            </a:r>
            <a:r>
              <a:rPr lang="tr-TR" sz="2400" dirty="0" smtClean="0"/>
              <a:t>.</a:t>
            </a:r>
          </a:p>
          <a:p>
            <a:r>
              <a:rPr lang="tr-TR" sz="2400" dirty="0" smtClean="0"/>
              <a:t>Osmanlı Devleti fiilen sona ermiştir</a:t>
            </a:r>
            <a:r>
              <a:rPr lang="tr-TR" dirty="0" smtClean="0"/>
              <a:t>.</a:t>
            </a:r>
            <a:endParaRPr lang="tr-TR" dirty="0" smtClean="0"/>
          </a:p>
        </p:txBody>
      </p:sp>
    </p:spTree>
  </p:cSld>
  <p:clrMapOvr>
    <a:masterClrMapping/>
  </p:clrMapOvr>
  <p:transition>
    <p:push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err="1" smtClean="0"/>
              <a:t>Serv</a:t>
            </a:r>
            <a:r>
              <a:rPr lang="tr-TR" b="1" dirty="0" smtClean="0"/>
              <a:t> Antlaşması Nedir?</a:t>
            </a:r>
            <a:endParaRPr lang="tr-TR" dirty="0"/>
          </a:p>
        </p:txBody>
      </p:sp>
      <p:sp>
        <p:nvSpPr>
          <p:cNvPr id="3" name="2 İçerik Yer Tutucusu"/>
          <p:cNvSpPr>
            <a:spLocks noGrp="1"/>
          </p:cNvSpPr>
          <p:nvPr>
            <p:ph idx="1"/>
          </p:nvPr>
        </p:nvSpPr>
        <p:spPr/>
        <p:txBody>
          <a:bodyPr/>
          <a:lstStyle/>
          <a:p>
            <a:r>
              <a:rPr lang="tr-TR" b="1" dirty="0"/>
              <a:t>Sevr Antlaşması: (10 Ağustos 1920)</a:t>
            </a:r>
            <a:r>
              <a:rPr lang="tr-TR" dirty="0"/>
              <a:t> Sevr Antlaşması, Birinci Dünya Savaşı’na son veren antlaşmadır. İtilâf Devletleri ile savaşta yenilmiş kabul edilen Osmanlı Devleti arasında 10 Ağustos 1920'de imzalandı. </a:t>
            </a:r>
            <a:endParaRPr lang="tr-TR" dirty="0" smtClean="0"/>
          </a:p>
          <a:p>
            <a:r>
              <a:rPr lang="tr-TR" b="1" u="sng" dirty="0" smtClean="0"/>
              <a:t>Fakat </a:t>
            </a:r>
            <a:r>
              <a:rPr lang="tr-TR" b="1" u="sng" dirty="0"/>
              <a:t>hiç uygulamaya girmemiştir.</a:t>
            </a:r>
            <a:endParaRPr lang="tr-TR" u="sng" dirty="0"/>
          </a:p>
        </p:txBody>
      </p:sp>
    </p:spTree>
  </p:cSld>
  <p:clrMapOvr>
    <a:masterClrMapping/>
  </p:clrMapOvr>
  <p:transition>
    <p:cover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a:t>Sevr Antlaşması’na imza atan devletler</a:t>
            </a:r>
            <a:r>
              <a:rPr lang="tr-TR" dirty="0" smtClean="0"/>
              <a:t/>
            </a:r>
            <a:br>
              <a:rPr lang="tr-TR" dirty="0" smtClean="0"/>
            </a:br>
            <a:r>
              <a:rPr lang="tr-TR" dirty="0"/>
              <a:t>Osmanlı Devleti, İngiltere, Fransa, İtalya, Japonya, Belçika, Ermenistan, Yunanistan, Polonya, Hicaz, Romanya, Çekoslovakya ve Sırp-Hırvat-Sloven Devleti.</a:t>
            </a:r>
            <a:r>
              <a:rPr lang="tr-TR" dirty="0" smtClean="0"/>
              <a:t/>
            </a:r>
            <a:br>
              <a:rPr lang="tr-TR" dirty="0" smtClean="0"/>
            </a:br>
            <a:endParaRPr lang="tr-TR" dirty="0"/>
          </a:p>
        </p:txBody>
      </p:sp>
    </p:spTree>
  </p:cSld>
  <p:clrMapOvr>
    <a:masterClrMapping/>
  </p:clrMapOvr>
  <p:transition>
    <p:cover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0"/>
            <a:ext cx="8229600" cy="1523674"/>
          </a:xfrm>
        </p:spPr>
        <p:txBody>
          <a:bodyPr>
            <a:noAutofit/>
          </a:bodyPr>
          <a:lstStyle/>
          <a:p>
            <a:pPr algn="ctr"/>
            <a:r>
              <a:rPr lang="tr-TR" sz="3600" b="1" dirty="0" smtClean="0"/>
              <a:t>İtilaf Devletlerinin Osmanlı ile yapacakları antlaşmayı geciktiren sebepler</a:t>
            </a:r>
            <a:endParaRPr lang="tr-TR" sz="3600" dirty="0"/>
          </a:p>
        </p:txBody>
      </p:sp>
      <p:sp>
        <p:nvSpPr>
          <p:cNvPr id="3" name="2 İçerik Yer Tutucusu"/>
          <p:cNvSpPr>
            <a:spLocks noGrp="1"/>
          </p:cNvSpPr>
          <p:nvPr>
            <p:ph idx="1"/>
          </p:nvPr>
        </p:nvSpPr>
        <p:spPr>
          <a:xfrm>
            <a:off x="457200" y="1714488"/>
            <a:ext cx="8229600" cy="5143512"/>
          </a:xfrm>
        </p:spPr>
        <p:txBody>
          <a:bodyPr>
            <a:normAutofit fontScale="85000" lnSpcReduction="20000"/>
          </a:bodyPr>
          <a:lstStyle/>
          <a:p>
            <a:r>
              <a:rPr lang="tr-TR" dirty="0" smtClean="0"/>
              <a:t>İtilaf Devletlerinin Osmanlı Devleti’ni kendi aralarında nasıl paylaşacakları konusunda tam karar verememeleri</a:t>
            </a:r>
            <a:r>
              <a:rPr lang="tr-TR" dirty="0" smtClean="0"/>
              <a:t>.</a:t>
            </a:r>
          </a:p>
          <a:p>
            <a:r>
              <a:rPr lang="tr-TR" dirty="0" smtClean="0"/>
              <a:t>İzmir’in Yunanlılara verilmesi sebebiyle İngiltere ile İtalya arasında çıkan anlaşmazlık</a:t>
            </a:r>
            <a:r>
              <a:rPr lang="tr-TR" dirty="0" smtClean="0"/>
              <a:t>.</a:t>
            </a:r>
          </a:p>
          <a:p>
            <a:r>
              <a:rPr lang="tr-TR" dirty="0" smtClean="0"/>
              <a:t>Türk milletinin işgal kuvvetlerine karşı gösterdiği tepki</a:t>
            </a:r>
            <a:r>
              <a:rPr lang="tr-TR" dirty="0" smtClean="0"/>
              <a:t>.</a:t>
            </a:r>
          </a:p>
          <a:p>
            <a:r>
              <a:rPr lang="tr-TR" dirty="0" smtClean="0"/>
              <a:t>I.Dünya Savaşı sırasında İtilaf Devletleri arasında gizli paylaşım antlaşmaları yapılmıştı. Antlaşmaya göre, Boğazlar ve çevresi ile Doğu Anadolu Rusya'ya verilmişti. Ancak Rusya'nın savaştan çekilmesi ve İtilaf Devletlerine cephe alması. Boğazların yeni d</a:t>
            </a:r>
            <a:r>
              <a:rPr lang="tr-TR" dirty="0" smtClean="0"/>
              <a:t>urumunun </a:t>
            </a:r>
            <a:r>
              <a:rPr lang="tr-TR" dirty="0" smtClean="0"/>
              <a:t>belirlenmesi</a:t>
            </a:r>
            <a:r>
              <a:rPr lang="tr-TR" dirty="0" smtClean="0"/>
              <a:t>.</a:t>
            </a:r>
          </a:p>
        </p:txBody>
      </p:sp>
    </p:spTree>
  </p:cSld>
  <p:clrMapOvr>
    <a:masterClrMapping/>
  </p:clrMapOvr>
  <p:transition>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dirty="0" smtClean="0"/>
              <a:t>Sevr Antlaşmasını imzalayan Osmanlı heyeti</a:t>
            </a:r>
            <a:endParaRPr lang="tr-TR" dirty="0"/>
          </a:p>
        </p:txBody>
      </p:sp>
      <p:sp>
        <p:nvSpPr>
          <p:cNvPr id="3" name="2 İçerik Yer Tutucusu"/>
          <p:cNvSpPr>
            <a:spLocks noGrp="1"/>
          </p:cNvSpPr>
          <p:nvPr>
            <p:ph idx="1"/>
          </p:nvPr>
        </p:nvSpPr>
        <p:spPr/>
        <p:txBody>
          <a:bodyPr>
            <a:normAutofit/>
          </a:bodyPr>
          <a:lstStyle/>
          <a:p>
            <a:pPr algn="ctr"/>
            <a:r>
              <a:rPr lang="tr-TR" sz="4400" dirty="0" smtClean="0"/>
              <a:t>Rıza Tevfik, Damat </a:t>
            </a:r>
            <a:r>
              <a:rPr lang="tr-TR" sz="4400" dirty="0" err="1" smtClean="0"/>
              <a:t>Ferid</a:t>
            </a:r>
            <a:r>
              <a:rPr lang="tr-TR" sz="4400" dirty="0" smtClean="0"/>
              <a:t> Paşa, Hadi Paşa ve </a:t>
            </a:r>
            <a:r>
              <a:rPr lang="tr-TR" sz="4400" dirty="0" err="1" smtClean="0"/>
              <a:t>Reşid</a:t>
            </a:r>
            <a:r>
              <a:rPr lang="tr-TR" sz="4400" dirty="0" smtClean="0"/>
              <a:t> Halis.</a:t>
            </a:r>
            <a:endParaRPr lang="tr-TR" sz="4400" dirty="0"/>
          </a:p>
        </p:txBody>
      </p:sp>
    </p:spTree>
  </p:cSld>
  <p:clrMapOvr>
    <a:masterClrMapping/>
  </p:clrMapOvr>
  <p:transition>
    <p:push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Çok ağır şartlar içeren bir antlaşma taslağı hazırlanmıştı. Konferansa katılan Osmanlı heyeti antlaşma şartlarını görünce dehşete kapıldı. Antlaşma şartlarına itiraz ettiler. Ancak İtilaf Devletleri antlaşma şartlarını değiştirmeyi kabul etmediler. </a:t>
            </a:r>
            <a:endParaRPr lang="tr-TR" dirty="0"/>
          </a:p>
        </p:txBody>
      </p:sp>
    </p:spTree>
  </p:cSld>
  <p:clrMapOvr>
    <a:masterClrMapping/>
  </p:clrMapOvr>
  <p:transition>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pPr algn="ctr"/>
            <a:r>
              <a:rPr lang="tr-TR" sz="3200" b="1" dirty="0" smtClean="0"/>
              <a:t>Osmanlı Devleti'ni barış antlaşmasını imzalamaya zorlamak için;</a:t>
            </a:r>
            <a:endParaRPr lang="tr-TR" sz="3200" dirty="0"/>
          </a:p>
        </p:txBody>
      </p:sp>
      <p:sp>
        <p:nvSpPr>
          <p:cNvPr id="3" name="2 İçerik Yer Tutucusu"/>
          <p:cNvSpPr>
            <a:spLocks noGrp="1"/>
          </p:cNvSpPr>
          <p:nvPr>
            <p:ph idx="1"/>
          </p:nvPr>
        </p:nvSpPr>
        <p:spPr/>
        <p:txBody>
          <a:bodyPr/>
          <a:lstStyle/>
          <a:p>
            <a:r>
              <a:rPr lang="tr-TR" dirty="0" smtClean="0"/>
              <a:t>Yunanlılar; Bursa, Balıkesir ve Edirne’yi işgal etti. </a:t>
            </a:r>
            <a:endParaRPr lang="tr-TR" dirty="0" smtClean="0"/>
          </a:p>
          <a:p>
            <a:r>
              <a:rPr lang="tr-TR" dirty="0" smtClean="0"/>
              <a:t>İngilizler; Bandırma ve Mudanya'ya asker çıkardı</a:t>
            </a:r>
            <a:r>
              <a:rPr lang="tr-TR" dirty="0" smtClean="0"/>
              <a:t>.</a:t>
            </a:r>
          </a:p>
          <a:p>
            <a:r>
              <a:rPr lang="tr-TR" dirty="0" smtClean="0"/>
              <a:t>Bunun üzerine Osmanlı Devleti antlaşmayı kabul etmek zorunda kaldı. Paris'e gönderilen Osmanlı Heyeti Sevr Antlaşması'nı imzaladı (10 Ağustos 1920).</a:t>
            </a:r>
            <a:br>
              <a:rPr lang="tr-TR" dirty="0" smtClean="0"/>
            </a:br>
            <a:endParaRPr lang="tr-TR" dirty="0"/>
          </a:p>
        </p:txBody>
      </p:sp>
    </p:spTree>
  </p:cSld>
  <p:clrMapOvr>
    <a:masterClrMapping/>
  </p:clrMapOvr>
  <p:transition>
    <p:pull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sevr-antlasmasi-ve-turkiye.jpg"/>
          <p:cNvPicPr>
            <a:picLocks noGrp="1" noChangeAspect="1"/>
          </p:cNvPicPr>
          <p:nvPr>
            <p:ph idx="1"/>
          </p:nvPr>
        </p:nvPicPr>
        <p:blipFill>
          <a:blip r:embed="rId2"/>
          <a:stretch>
            <a:fillRect/>
          </a:stretch>
        </p:blipFill>
        <p:spPr>
          <a:xfrm>
            <a:off x="0" y="0"/>
            <a:ext cx="9144000" cy="6858000"/>
          </a:xfrm>
        </p:spPr>
      </p:pic>
    </p:spTree>
  </p:cSld>
  <p:clrMapOvr>
    <a:masterClrMapping/>
  </p:clrMapOvr>
  <p:transition>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indir.jpg"/>
          <p:cNvPicPr>
            <a:picLocks noGrp="1" noChangeAspect="1"/>
          </p:cNvPicPr>
          <p:nvPr>
            <p:ph idx="1"/>
          </p:nvPr>
        </p:nvPicPr>
        <p:blipFill>
          <a:blip r:embed="rId2"/>
          <a:stretch>
            <a:fillRect/>
          </a:stretch>
        </p:blipFill>
        <p:spPr>
          <a:xfrm>
            <a:off x="663559" y="2214554"/>
            <a:ext cx="7000922" cy="3500461"/>
          </a:xfrm>
        </p:spPr>
      </p:pic>
    </p:spTree>
  </p:cSld>
  <p:clrMapOvr>
    <a:masterClrMapping/>
  </p:clrMapOvr>
  <p:transition>
    <p:strips dir="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95</TotalTime>
  <Words>271</Words>
  <PresentationFormat>Ekran Gösterisi (4:3)</PresentationFormat>
  <Paragraphs>36</Paragraphs>
  <Slides>15</Slides>
  <Notes>0</Notes>
  <HiddenSlides>0</HiddenSlides>
  <MMClips>0</MMClips>
  <ScaleCrop>false</ScaleCrop>
  <HeadingPairs>
    <vt:vector size="4" baseType="variant">
      <vt:variant>
        <vt:lpstr>Tema</vt:lpstr>
      </vt:variant>
      <vt:variant>
        <vt:i4>1</vt:i4>
      </vt:variant>
      <vt:variant>
        <vt:lpstr>Slayt Başlıkları</vt:lpstr>
      </vt:variant>
      <vt:variant>
        <vt:i4>15</vt:i4>
      </vt:variant>
    </vt:vector>
  </HeadingPairs>
  <TitlesOfParts>
    <vt:vector size="16" baseType="lpstr">
      <vt:lpstr>Canlı</vt:lpstr>
      <vt:lpstr>SEVR ANTLAŞMASI</vt:lpstr>
      <vt:lpstr>Serv Antlaşması Nedir?</vt:lpstr>
      <vt:lpstr>Slayt 3</vt:lpstr>
      <vt:lpstr>İtilaf Devletlerinin Osmanlı ile yapacakları antlaşmayı geciktiren sebepler</vt:lpstr>
      <vt:lpstr>Sevr Antlaşmasını imzalayan Osmanlı heyeti</vt:lpstr>
      <vt:lpstr>Slayt 6</vt:lpstr>
      <vt:lpstr>Osmanlı Devleti'ni barış antlaşmasını imzalamaya zorlamak için;</vt:lpstr>
      <vt:lpstr>Slayt 8</vt:lpstr>
      <vt:lpstr>Slayt 9</vt:lpstr>
      <vt:lpstr>Sevr Antlaşması'nın Maddeleri</vt:lpstr>
      <vt:lpstr>Slayt 11</vt:lpstr>
      <vt:lpstr>Slayt 12</vt:lpstr>
      <vt:lpstr>Slayt 13</vt:lpstr>
      <vt:lpstr>Slayt 14</vt:lpstr>
      <vt:lpstr>Sevr Antlaşması’nın Önemi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ModifiedBy>Win7</cp:lastModifiedBy>
  <cp:revision>8</cp:revision>
  <dcterms:created xsi:type="dcterms:W3CDTF">2014-10-31T11:02:55Z</dcterms:created>
  <dcterms:modified xsi:type="dcterms:W3CDTF">2014-11-04T06:48:24Z</dcterms:modified>
  <cp:category>www.sorubak.com</cp:category>
</cp:coreProperties>
</file>