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74" r:id="rId14"/>
    <p:sldId id="269" r:id="rId15"/>
    <p:sldId id="270" r:id="rId16"/>
    <p:sldId id="271" r:id="rId17"/>
    <p:sldId id="272" r:id="rId18"/>
    <p:sldId id="273"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1" r:id="rId55"/>
    <p:sldId id="310" r:id="rId56"/>
    <p:sldId id="312" r:id="rId57"/>
    <p:sldId id="313" r:id="rId58"/>
    <p:sldId id="314" r:id="rId5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462" y="-22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7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7F72D01E-5B03-4E79-8432-7B2C1701E579}"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72D01E-5B03-4E79-8432-7B2C1701E579}"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72D01E-5B03-4E79-8432-7B2C1701E579}"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lgn="l">
              <a:defRPr/>
            </a:lvl1p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72D01E-5B03-4E79-8432-7B2C1701E579}"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8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1 Başlık"/>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72D01E-5B03-4E79-8432-7B2C1701E579}"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F72D01E-5B03-4E79-8432-7B2C1701E579}"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F72D01E-5B03-4E79-8432-7B2C1701E579}"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320"/>
            <a:ext cx="7470648" cy="1143000"/>
          </a:xfrm>
        </p:spPr>
        <p:txBody>
          <a:bodyPr anchor="ctr"/>
          <a:lstStyle>
            <a:lvl1pPr algn="l">
              <a:defRPr sz="4600"/>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8" name="7 Slayt Numarası Yer Tutucusu"/>
          <p:cNvSpPr>
            <a:spLocks noGrp="1"/>
          </p:cNvSpPr>
          <p:nvPr>
            <p:ph type="sldNum" sz="quarter" idx="11"/>
          </p:nvPr>
        </p:nvSpPr>
        <p:spPr/>
        <p:txBody>
          <a:bodyPr/>
          <a:lstStyle/>
          <a:p>
            <a:fld id="{7F72D01E-5B03-4E79-8432-7B2C1701E579}" type="slidenum">
              <a:rPr lang="tr-TR" smtClean="0"/>
              <a:t>‹#›</a:t>
            </a:fld>
            <a:endParaRPr lang="tr-TR"/>
          </a:p>
        </p:txBody>
      </p:sp>
      <p:sp>
        <p:nvSpPr>
          <p:cNvPr id="9" name="8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F72D01E-5B03-4E79-8432-7B2C1701E579}"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7DC7ADDB-4F80-44FF-8221-BFD80FFEF1E0}" type="datetimeFigureOut">
              <a:rPr lang="tr-TR" smtClean="0"/>
              <a:t>02.11.2014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156448" y="6422064"/>
            <a:ext cx="762000" cy="365125"/>
          </a:xfrm>
        </p:spPr>
        <p:txBody>
          <a:bodyPr/>
          <a:lstStyle/>
          <a:p>
            <a:fld id="{7F72D01E-5B03-4E79-8432-7B2C1701E579}"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457200" y="6422064"/>
            <a:ext cx="2133600" cy="365125"/>
          </a:xfrm>
        </p:spPr>
        <p:txBody>
          <a:bodyPr/>
          <a:lstStyle/>
          <a:p>
            <a:fld id="{7DC7ADDB-4F80-44FF-8221-BFD80FFEF1E0}" type="datetimeFigureOut">
              <a:rPr lang="tr-TR" smtClean="0"/>
              <a:t>02.11.2014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F72D01E-5B03-4E79-8432-7B2C1701E579}"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11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15 Serbest Form"/>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Yer Tutucusu"/>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DC7ADDB-4F80-44FF-8221-BFD80FFEF1E0}" type="datetimeFigureOut">
              <a:rPr lang="tr-TR" smtClean="0"/>
              <a:t>02.11.2014</a:t>
            </a:fld>
            <a:endParaRPr lang="tr-TR"/>
          </a:p>
        </p:txBody>
      </p:sp>
      <p:sp>
        <p:nvSpPr>
          <p:cNvPr id="22" name="21 Altbilgi Yer Tutucusu"/>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17 Slayt Numarası Yer Tutucusu"/>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F72D01E-5B03-4E79-8432-7B2C1701E579}" type="slidenum">
              <a:rPr lang="tr-TR" smtClean="0"/>
              <a:t>‹#›</a:t>
            </a:fld>
            <a:endParaRPr lang="tr-T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diyadinnet.com/YararliBilgiler-1664&amp;Bilgi=askerlik" TargetMode="External"/><Relationship Id="rId2" Type="http://schemas.openxmlformats.org/officeDocument/2006/relationships/hyperlink" Target="http://www.diyadinnet.com/YararliBilgiler-1378&amp;Bilgi=ve"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diyadinnet.com/YararliBilgiler-1210&amp;Bilgi=toprak"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3500" dist="50800" dir="18900000">
                    <a:prstClr val="black">
                      <a:alpha val="50000"/>
                    </a:prstClr>
                  </a:innerShdw>
                  <a:reflection blurRad="6350" stA="55000" endA="50" endPos="85000" dist="60007" dir="5400000" sy="-100000" algn="bl" rotWithShape="0"/>
                </a:effectLst>
              </a:rPr>
              <a:t>KURTULUŞ SAVAŞI</a:t>
            </a:r>
            <a:endParaRPr lang="tr-TR" cap="non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3500" dist="50800" dir="18900000">
                  <a:prstClr val="black">
                    <a:alpha val="50000"/>
                  </a:prstClr>
                </a:innerShdw>
                <a:reflection blurRad="6350" stA="55000" endA="50" endPos="85000" dist="60007" dir="5400000" sy="-100000" algn="bl" rotWithShape="0"/>
              </a:effectLst>
            </a:endParaRPr>
          </a:p>
        </p:txBody>
      </p:sp>
      <p:sp>
        <p:nvSpPr>
          <p:cNvPr id="3" name="2 Alt Başlık"/>
          <p:cNvSpPr>
            <a:spLocks noGrp="1"/>
          </p:cNvSpPr>
          <p:nvPr>
            <p:ph type="subTitle" idx="1"/>
          </p:nvPr>
        </p:nvSpPr>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1-) DOĞU CEPHESİ</a:t>
            </a:r>
          </a:p>
          <a:p>
            <a:r>
              <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2-)GÜNEY CEPHESİ</a:t>
            </a:r>
          </a:p>
          <a:p>
            <a:r>
              <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3-)BATI CEPHESİ</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Atatürk_TBMM'den_çıkarken.jpg"/>
          <p:cNvPicPr>
            <a:picLocks noGrp="1" noChangeAspect="1"/>
          </p:cNvPicPr>
          <p:nvPr>
            <p:ph idx="1"/>
          </p:nvPr>
        </p:nvPicPr>
        <p:blipFill>
          <a:blip r:embed="rId2" cstate="print"/>
          <a:stretch>
            <a:fillRect/>
          </a:stretch>
        </p:blipFill>
        <p:spPr>
          <a:xfrm>
            <a:off x="0" y="0"/>
            <a:ext cx="9144000" cy="6858001"/>
          </a:xfrm>
        </p:spPr>
      </p:pic>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58204" cy="1143000"/>
          </a:xfrm>
        </p:spPr>
        <p:txBody>
          <a:bodyPr>
            <a:normAutofit fontScale="9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T.B.M.M. 'ye Karşı Yapılan İsyanlar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endParaRPr>
          </a:p>
        </p:txBody>
      </p:sp>
      <p:sp>
        <p:nvSpPr>
          <p:cNvPr id="3" name="2 İçerik Yer Tutucusu"/>
          <p:cNvSpPr>
            <a:spLocks noGrp="1"/>
          </p:cNvSpPr>
          <p:nvPr>
            <p:ph idx="1"/>
          </p:nvPr>
        </p:nvSpPr>
        <p:spPr/>
        <p:txBody>
          <a:bodyPr>
            <a:normAutofit lnSpcReduction="10000"/>
          </a:bodyPr>
          <a:lstStyle/>
          <a:p>
            <a:r>
              <a:rPr lang="tr-TR" dirty="0" smtClean="0"/>
              <a:t>Anadolu '</a:t>
            </a:r>
            <a:r>
              <a:rPr lang="tr-TR" dirty="0" err="1" smtClean="0"/>
              <a:t>nun</a:t>
            </a:r>
            <a:r>
              <a:rPr lang="tr-TR" dirty="0" smtClean="0"/>
              <a:t> işgalinin devlet otoritesini zayıflatması, halkın devletten daha güçlü olmasına neden oldu. İstanbul hükümeti , İngilizlerin ve Yunanlıların da baskısıyla bizzat isyanlar çıkardığı gibi çıkan isyanları da destekledi. Ayrıca </a:t>
            </a:r>
            <a:r>
              <a:rPr lang="tr-TR" dirty="0" err="1" smtClean="0"/>
              <a:t>Kuvayı</a:t>
            </a:r>
            <a:r>
              <a:rPr lang="tr-TR" dirty="0" smtClean="0"/>
              <a:t> Milliye birliklerinin halka kötü davranması, halkın ayaklanmasına neden oldu. Bunların sonucunda ülkenin her yerinde bir çok isyanlar çıktı.</a:t>
            </a:r>
            <a:endParaRPr lang="tr-TR" dirty="0"/>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0"/>
            <a:ext cx="7467600" cy="1143000"/>
          </a:xfrm>
        </p:spPr>
        <p:txBody>
          <a:bodyPr>
            <a:normAutofit fontScale="9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KURTULUŞ SAVAŞI CEPHELERİ</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endParaRPr>
          </a:p>
        </p:txBody>
      </p:sp>
      <p:pic>
        <p:nvPicPr>
          <p:cNvPr id="4" name="3 İçerik Yer Tutucusu" descr="www.erguven.net-kurtuluS_savaSinda_cepheler_(20).JPG"/>
          <p:cNvPicPr>
            <a:picLocks noGrp="1" noChangeAspect="1"/>
          </p:cNvPicPr>
          <p:nvPr>
            <p:ph idx="1"/>
          </p:nvPr>
        </p:nvPicPr>
        <p:blipFill>
          <a:blip r:embed="rId2"/>
          <a:stretch>
            <a:fillRect/>
          </a:stretch>
        </p:blipFill>
        <p:spPr>
          <a:xfrm>
            <a:off x="0" y="1357298"/>
            <a:ext cx="9144000" cy="5323238"/>
          </a:xfrm>
        </p:spPr>
      </p:pic>
    </p:spTree>
  </p:cSld>
  <p:clrMapOvr>
    <a:masterClrMapping/>
  </p:clrMapOvr>
  <p:transition>
    <p:comb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Doğu Cephesi</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2 İçerik Yer Tutucusu"/>
          <p:cNvSpPr>
            <a:spLocks noGrp="1"/>
          </p:cNvSpPr>
          <p:nvPr>
            <p:ph idx="1"/>
          </p:nvPr>
        </p:nvSpPr>
        <p:spPr/>
        <p:txBody>
          <a:bodyPr>
            <a:normAutofit fontScale="85000" lnSpcReduction="10000"/>
          </a:bodyPr>
          <a:lstStyle/>
          <a:p>
            <a:r>
              <a:rPr lang="tr-TR" dirty="0" smtClean="0"/>
              <a:t>22 Haziran 1920’de Yunan saldırısının başladığı sırada, Doğuda da Ermeni saldırıları sürekli artıyordu. Bu sırada </a:t>
            </a:r>
            <a:r>
              <a:rPr lang="tr-TR" dirty="0" err="1" smtClean="0"/>
              <a:t>Kızılordu’nun</a:t>
            </a:r>
            <a:r>
              <a:rPr lang="tr-TR" dirty="0" smtClean="0"/>
              <a:t> önünde Kafkasya yolu açılmıştı. Rusların Kars ve çevresini işgali an meselesiydi. </a:t>
            </a:r>
            <a:r>
              <a:rPr lang="tr-TR" dirty="0" err="1" smtClean="0"/>
              <a:t>Kızılordu’nun</a:t>
            </a:r>
            <a:r>
              <a:rPr lang="tr-TR" dirty="0" smtClean="0"/>
              <a:t> Kafkasya’ya girmesi üzerine TBMM Hükümeti taarruza karar verdi. 24 Eylül 1920’de Ermenilerin saldırıya geçmesi üzerine Türk ordusu da karşı taarruza başladı. Türk ordusu </a:t>
            </a:r>
            <a:r>
              <a:rPr lang="tr-TR" dirty="0" err="1" smtClean="0"/>
              <a:t>Misâk</a:t>
            </a:r>
            <a:r>
              <a:rPr lang="tr-TR" dirty="0" smtClean="0"/>
              <a:t>-ı Milli sınırlarına ulaşınca ilerleyişini durdurdu. Böylece Kâzım Karabekir komutasındaki Türk ordusu amacına ulaştı.</a:t>
            </a:r>
          </a:p>
          <a:p>
            <a:endParaRPr lang="tr-TR" dirty="0"/>
          </a:p>
        </p:txBody>
      </p:sp>
    </p:spTree>
  </p:cSld>
  <p:clrMapOvr>
    <a:masterClrMapping/>
  </p:clrMapOvr>
  <p:transition>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Türk ordusunun kazandığı başarılar Ermenilerin barış istemelerine neden oldu. Görüşmeler sonunda </a:t>
            </a:r>
            <a:r>
              <a:rPr lang="tr-TR" dirty="0" err="1" smtClean="0"/>
              <a:t>Gümrü</a:t>
            </a:r>
            <a:r>
              <a:rPr lang="tr-TR" dirty="0" smtClean="0"/>
              <a:t> Antlaşması imzalandı.</a:t>
            </a:r>
            <a:endParaRPr lang="tr-TR" dirty="0" smtClean="0"/>
          </a:p>
        </p:txBody>
      </p:sp>
    </p:spTree>
  </p:cSld>
  <p:clrMapOvr>
    <a:masterClrMapping/>
  </p:clrMapOvr>
  <p:transition>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Gümrü</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Antlaşması</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2 İçerik Yer Tutucusu"/>
          <p:cNvSpPr>
            <a:spLocks noGrp="1"/>
          </p:cNvSpPr>
          <p:nvPr>
            <p:ph idx="1"/>
          </p:nvPr>
        </p:nvSpPr>
        <p:spPr/>
        <p:txBody>
          <a:bodyPr>
            <a:normAutofit fontScale="85000" lnSpcReduction="10000"/>
          </a:bodyPr>
          <a:lstStyle/>
          <a:p>
            <a:r>
              <a:rPr lang="tr-TR" dirty="0" smtClean="0"/>
              <a:t>Yeni Türk Devleti’nin uluslararası ilk siyasi başarısı </a:t>
            </a:r>
            <a:r>
              <a:rPr lang="tr-TR" dirty="0" err="1" smtClean="0"/>
              <a:t>Gümrü</a:t>
            </a:r>
            <a:r>
              <a:rPr lang="tr-TR" dirty="0" smtClean="0"/>
              <a:t> Antlaşması’dır.</a:t>
            </a:r>
          </a:p>
          <a:p>
            <a:r>
              <a:rPr lang="tr-TR" dirty="0" smtClean="0"/>
              <a:t>Misak-ı Milli’nin bir kısmı gerçekleşmiştir.</a:t>
            </a:r>
          </a:p>
          <a:p>
            <a:r>
              <a:rPr lang="tr-TR" dirty="0" smtClean="0"/>
              <a:t>Ermenistan, TBMM’nin siyasal varlığını kabul ederek antlaşma yapan ilk devlet olmuştur.</a:t>
            </a:r>
          </a:p>
          <a:p>
            <a:r>
              <a:rPr lang="tr-TR" dirty="0" smtClean="0"/>
              <a:t>Ermeniler, Sevr’i tanımadıklarını belirterek, Türk topraklarındaki iddialarından vazgeçmişlerdir.</a:t>
            </a:r>
          </a:p>
          <a:p>
            <a:r>
              <a:rPr lang="tr-TR" dirty="0" err="1" smtClean="0"/>
              <a:t>Gümrü</a:t>
            </a:r>
            <a:r>
              <a:rPr lang="tr-TR" dirty="0" smtClean="0"/>
              <a:t> Antlaşması, dış ilişkilerimizi canlandırmıştır. Gürcistan ve Rusya ile ilişkilerin kurulmasında etkili olmuştur.</a:t>
            </a:r>
          </a:p>
          <a:p>
            <a:endParaRPr lang="tr-TR" dirty="0"/>
          </a:p>
        </p:txBody>
      </p:sp>
    </p:spTree>
  </p:cSld>
  <p:clrMapOvr>
    <a:masterClrMapping/>
  </p:clrMapOvr>
  <p:transition>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Güney Cephesi</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2 İçerik Yer Tutucusu"/>
          <p:cNvSpPr>
            <a:spLocks noGrp="1"/>
          </p:cNvSpPr>
          <p:nvPr>
            <p:ph idx="1"/>
          </p:nvPr>
        </p:nvSpPr>
        <p:spPr/>
        <p:txBody>
          <a:bodyPr/>
          <a:lstStyle/>
          <a:p>
            <a:r>
              <a:rPr lang="tr-TR" dirty="0" smtClean="0"/>
              <a:t>İskenderun, Kilis, Antep, Maraş ve Urfa İngiliz, Mersin, Osmaniye ve Adana Fransız işgaline uğradı (Ocak 1919).</a:t>
            </a:r>
            <a:endParaRPr lang="tr-TR" dirty="0"/>
          </a:p>
        </p:txBody>
      </p:sp>
    </p:spTree>
  </p:cSld>
  <p:clrMapOvr>
    <a:masterClrMapping/>
  </p:clrMapOvr>
  <p:transition>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sz="2500" dirty="0" smtClean="0"/>
              <a:t>İngilizlerin çekilmesinden sonra Antep, Urfa ve Maraş Fransızlar tarafından işgal edildi. Fransızlar, Mısır ve Suriye’den getirdikleri Ermenileri örgütleyip Türkler üzerine saldırılar düzenlettirdiler. Bu durum Fransızlara karşı büyük bir tepkinin doğmasına neden oldu. Halk yaşadığı yerleri korumak amacıyla örgütlenmeye başladı. Sivas Kongresi’nde Güneydoğu illerinde de “</a:t>
            </a:r>
            <a:r>
              <a:rPr lang="tr-TR" sz="2500" dirty="0" err="1" smtClean="0"/>
              <a:t>Kuvay</a:t>
            </a:r>
            <a:r>
              <a:rPr lang="tr-TR" sz="2500" dirty="0" smtClean="0"/>
              <a:t>-ı Milliye” kurulmasına karar verildi.</a:t>
            </a:r>
            <a:endParaRPr lang="tr-TR" sz="2500" dirty="0"/>
          </a:p>
        </p:txBody>
      </p:sp>
    </p:spTree>
  </p:cSld>
  <p:clrMapOvr>
    <a:masterClrMapping/>
  </p:clrMapOvr>
  <p:transition>
    <p:push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Batı Cephesi</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2 İçerik Yer Tutucusu"/>
          <p:cNvSpPr>
            <a:spLocks noGrp="1"/>
          </p:cNvSpPr>
          <p:nvPr>
            <p:ph idx="1"/>
          </p:nvPr>
        </p:nvSpPr>
        <p:spPr/>
        <p:txBody>
          <a:bodyPr/>
          <a:lstStyle/>
          <a:p>
            <a:r>
              <a:rPr lang="tr-TR" b="1" dirty="0" smtClean="0"/>
              <a:t>Savaşın Nedenleri</a:t>
            </a:r>
            <a:r>
              <a:rPr lang="tr-TR" b="1" dirty="0" smtClean="0"/>
              <a:t>;</a:t>
            </a:r>
          </a:p>
          <a:p>
            <a:r>
              <a:rPr lang="tr-TR" dirty="0" smtClean="0"/>
              <a:t>Türk ordusunun güçlenmesini engellemek</a:t>
            </a:r>
          </a:p>
          <a:p>
            <a:r>
              <a:rPr lang="tr-TR" dirty="0" smtClean="0"/>
              <a:t>Çerkez </a:t>
            </a:r>
            <a:r>
              <a:rPr lang="tr-TR" dirty="0" err="1" smtClean="0"/>
              <a:t>Ethem</a:t>
            </a:r>
            <a:r>
              <a:rPr lang="tr-TR" dirty="0" smtClean="0"/>
              <a:t> Ayaklanması’ndan yararlanmak</a:t>
            </a:r>
          </a:p>
          <a:p>
            <a:r>
              <a:rPr lang="tr-TR" dirty="0" smtClean="0"/>
              <a:t>TBMM Hükümeti’ne Sevr Barış Antlaşması’nı kabul ettirmek istemişlerdir.</a:t>
            </a:r>
          </a:p>
          <a:p>
            <a:endParaRPr lang="tr-TR" dirty="0"/>
          </a:p>
        </p:txBody>
      </p:sp>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Savaşın Sonuçları</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2 İçerik Yer Tutucusu"/>
          <p:cNvSpPr>
            <a:spLocks noGrp="1"/>
          </p:cNvSpPr>
          <p:nvPr>
            <p:ph idx="1"/>
          </p:nvPr>
        </p:nvSpPr>
        <p:spPr/>
        <p:txBody>
          <a:bodyPr/>
          <a:lstStyle/>
          <a:p>
            <a:r>
              <a:rPr lang="tr-TR" dirty="0" smtClean="0"/>
              <a:t>Türk milletinin düzenli orduya olan güveni artmıştır.</a:t>
            </a:r>
          </a:p>
          <a:p>
            <a:r>
              <a:rPr lang="tr-TR" dirty="0" smtClean="0"/>
              <a:t>TBMM, bu zaferden sonra Londra Konferansı’na davet edilmiştir.</a:t>
            </a:r>
          </a:p>
          <a:p>
            <a:r>
              <a:rPr lang="tr-TR" dirty="0" smtClean="0"/>
              <a:t>Zaferden sonra Afganistan’la dostluk ve yardımlaşma anlaşması, Rusya ile Moskova Antlaşması </a:t>
            </a:r>
            <a:r>
              <a:rPr lang="tr-TR" dirty="0" smtClean="0"/>
              <a:t>imzalanmıştır</a:t>
            </a:r>
            <a:endParaRPr lang="tr-TR" dirty="0" smtClean="0"/>
          </a:p>
        </p:txBody>
      </p:sp>
    </p:spTree>
  </p:cSld>
  <p:clrMapOvr>
    <a:masterClrMapping/>
  </p:clrMapOvr>
  <p:transition>
    <p:whee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Kurtuluş Savaşı</a:t>
            </a:r>
          </a:p>
        </p:txBody>
      </p:sp>
      <p:sp>
        <p:nvSpPr>
          <p:cNvPr id="3" name="2 İçerik Yer Tutucusu"/>
          <p:cNvSpPr>
            <a:spLocks noGrp="1"/>
          </p:cNvSpPr>
          <p:nvPr>
            <p:ph idx="1"/>
          </p:nvPr>
        </p:nvSpPr>
        <p:spPr/>
        <p:txBody>
          <a:bodyPr>
            <a:normAutofit fontScale="92500" lnSpcReduction="10000"/>
          </a:bodyPr>
          <a:lstStyle/>
          <a:p>
            <a:r>
              <a:rPr lang="tr-TR" dirty="0"/>
              <a:t>Savaş 'tan önce, kurulan yararlı cemiyetler bir çatı altında toplandı. Buna </a:t>
            </a:r>
            <a:r>
              <a:rPr lang="tr-TR" dirty="0" err="1"/>
              <a:t>Kuvayı</a:t>
            </a:r>
            <a:r>
              <a:rPr lang="tr-TR" dirty="0"/>
              <a:t> Milliye hareketi denir. Bu birlikler Anadolu'nun işgali, Osmanlı orduları- </a:t>
            </a:r>
            <a:r>
              <a:rPr lang="tr-TR" dirty="0" err="1"/>
              <a:t>nın</a:t>
            </a:r>
            <a:r>
              <a:rPr lang="tr-TR" dirty="0"/>
              <a:t> terhis edilmesi </a:t>
            </a:r>
            <a:r>
              <a:rPr lang="tr-TR" dirty="0" err="1">
                <a:hlinkClick r:id="rId2"/>
              </a:rPr>
              <a:t>ve</a:t>
            </a:r>
            <a:r>
              <a:rPr lang="tr-TR" dirty="0" err="1"/>
              <a:t>İstanbul</a:t>
            </a:r>
            <a:r>
              <a:rPr lang="tr-TR" dirty="0"/>
              <a:t> hükümetinin otoritesini kaybetmesi nedenleriyle kuruldu. Birlikler, düşmanın ilerleyişini yavaşlatmış, meclis toplanana kadar </a:t>
            </a:r>
            <a:r>
              <a:rPr lang="tr-TR" dirty="0">
                <a:hlinkClick r:id="rId3"/>
              </a:rPr>
              <a:t>Askerlik</a:t>
            </a:r>
            <a:r>
              <a:rPr lang="tr-TR" dirty="0"/>
              <a:t> yapmış ve çıkan ayaklanmaları bastırmışlardır. Ancak halktan zorla para topladıkları ve düşmanı tamamen durduramadıkları için kaldırıldılar.</a:t>
            </a:r>
          </a:p>
        </p:txBody>
      </p:sp>
    </p:spTree>
  </p:cSld>
  <p:clrMapOvr>
    <a:masterClrMapping/>
  </p:clrMapOvr>
  <p:transition>
    <p:push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sv-SE"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Londra Konferansı (23 Şubat-12 Mart 1921)</a:t>
            </a:r>
            <a:endParaRPr lang="tr-TR"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3" name="2 İçerik Yer Tutucusu"/>
          <p:cNvSpPr>
            <a:spLocks noGrp="1"/>
          </p:cNvSpPr>
          <p:nvPr>
            <p:ph idx="1"/>
          </p:nvPr>
        </p:nvSpPr>
        <p:spPr/>
        <p:txBody>
          <a:bodyPr>
            <a:normAutofit fontScale="92500" lnSpcReduction="10000"/>
          </a:bodyPr>
          <a:lstStyle/>
          <a:p>
            <a:r>
              <a:rPr lang="tr-TR" dirty="0" smtClean="0"/>
              <a:t>I. İnönü Savaşı’nın kazanılması üzerine İngilizler de TBMM gerçeğini kabul etmek zorunda kaldılar.</a:t>
            </a:r>
          </a:p>
          <a:p>
            <a:r>
              <a:rPr lang="tr-TR" dirty="0" smtClean="0"/>
              <a:t>İtilaf Devletleri, İstanbul Hükümeti’ni Londra Konferansı’na davet ettiler. İstanbul Hükümeti’nin göndereceği delegeler arasında M. Kemal’in ya da M. Kemal’in yetki verdiği birisinin de yer almasını istediler. Bu davranışlarıyla TBMM Hükümeti’ni tanımadıklarını göstermek istemişlerdir.</a:t>
            </a:r>
          </a:p>
          <a:p>
            <a:endParaRPr lang="tr-TR" dirty="0"/>
          </a:p>
        </p:txBody>
      </p:sp>
    </p:spTree>
  </p:cSld>
  <p:clrMapOvr>
    <a:masterClrMapping/>
  </p:clrMapOvr>
  <p:transition>
    <p:wheel spokes="3"/>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Londra Konferansı’nın Sonuçları</a:t>
            </a:r>
            <a:endParaRPr lang="tr-TR"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3" name="2 İçerik Yer Tutucusu"/>
          <p:cNvSpPr>
            <a:spLocks noGrp="1"/>
          </p:cNvSpPr>
          <p:nvPr>
            <p:ph idx="1"/>
          </p:nvPr>
        </p:nvSpPr>
        <p:spPr/>
        <p:txBody>
          <a:bodyPr>
            <a:normAutofit fontScale="92500" lnSpcReduction="10000"/>
          </a:bodyPr>
          <a:lstStyle/>
          <a:p>
            <a:r>
              <a:rPr lang="tr-TR" dirty="0" smtClean="0"/>
              <a:t>İtilaf Devletleri, TBMM Hükümeti’ni konferansa çağırmakla onun varlığını hukuken tanımışlardır.</a:t>
            </a:r>
          </a:p>
          <a:p>
            <a:r>
              <a:rPr lang="tr-TR" dirty="0" smtClean="0"/>
              <a:t>Sevr Barış Antlaşması’nın çeşitli hükümleri tartışma konusu yapılmaya başlamıştır.</a:t>
            </a:r>
          </a:p>
          <a:p>
            <a:r>
              <a:rPr lang="tr-TR" dirty="0" smtClean="0"/>
              <a:t>TBMM Hükümeti, bu konferanstan önemli sonuçlar beklemiyordu. Fakat konferansa katılmakla “Türkler barış görüşmelerine yanaşmıyorlar, savaşı uzatıyorlar” şeklindeki propagandanın önlenmesi sağlanmıştır.</a:t>
            </a:r>
          </a:p>
          <a:p>
            <a:endParaRPr lang="tr-TR" dirty="0"/>
          </a:p>
        </p:txBody>
      </p:sp>
    </p:spTree>
  </p:cSld>
  <p:clrMapOvr>
    <a:masterClrMapping/>
  </p:clrMapOvr>
  <p:transition>
    <p:wheel spokes="2"/>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a:bodyPr>
          <a:lstStyle/>
          <a:p>
            <a:r>
              <a:rPr lang="tr-TR" dirty="0" smtClean="0"/>
              <a:t>Londra Konferansı’nın başarısızlıkla sonuçlanması üzerine Anadolu’da Yunan saldırısı yeniden başladı. Bu durum II. İnönü Savaşı’na neden olmuştur.</a:t>
            </a:r>
          </a:p>
          <a:p>
            <a:r>
              <a:rPr lang="tr-TR" dirty="0" smtClean="0"/>
              <a:t>Londra Konferansı sonrasında TBMM temsilcisi Fransa, İngiltere ve İtalya ile ikili antlaşmalar yaptı. Fakat bu antlaşmalarda “devletlerin eşitliği” ilkesine uyulmamıştır. Yapılan antlaşmalar TBMM tarafından onaylanmadığından yürürlüğe girmemiştir.</a:t>
            </a:r>
          </a:p>
          <a:p>
            <a:endParaRPr lang="tr-TR" dirty="0"/>
          </a:p>
        </p:txBody>
      </p:sp>
    </p:spTree>
  </p:cSld>
  <p:clrMapOvr>
    <a:masterClrMapping/>
  </p:clrMapOvr>
  <p:transition>
    <p:wheel spokes="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Moskova Antlaşması (16 Mart 1921)</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2 İçerik Yer Tutucusu"/>
          <p:cNvSpPr>
            <a:spLocks noGrp="1"/>
          </p:cNvSpPr>
          <p:nvPr>
            <p:ph idx="1"/>
          </p:nvPr>
        </p:nvSpPr>
        <p:spPr/>
        <p:txBody>
          <a:bodyPr/>
          <a:lstStyle/>
          <a:p>
            <a:r>
              <a:rPr lang="tr-TR" dirty="0" smtClean="0"/>
              <a:t>I. İnönü Savaşı’nda Yunanlılara karşı kazanılan başarı ve TBMM temsilcisinin Londra Konferansı’na çağrılması üzerine Moskova Antlaşması imzalandı (16 Mart 1921).</a:t>
            </a:r>
          </a:p>
          <a:p>
            <a:r>
              <a:rPr lang="tr-TR" dirty="0" smtClean="0"/>
              <a:t>Moskova Antlaşması’yla;</a:t>
            </a:r>
          </a:p>
          <a:p>
            <a:pPr>
              <a:buNone/>
            </a:pPr>
            <a:endParaRPr lang="tr-TR" dirty="0"/>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7467600" cy="5768997"/>
          </a:xfrm>
        </p:spPr>
        <p:txBody>
          <a:bodyPr/>
          <a:lstStyle/>
          <a:p>
            <a:r>
              <a:rPr lang="tr-TR" dirty="0" smtClean="0"/>
              <a:t>İlk defa büyük bir devlet TBMM’yi tanımıştır.</a:t>
            </a:r>
          </a:p>
          <a:p>
            <a:r>
              <a:rPr lang="tr-TR" dirty="0" smtClean="0"/>
              <a:t>Sovyet Rusya, Misak-ı Milli’yi tanıyan ilk Avrupa devleti olmuştur.</a:t>
            </a:r>
          </a:p>
          <a:p>
            <a:r>
              <a:rPr lang="tr-TR" dirty="0" smtClean="0"/>
              <a:t>Sovyet Rusya, Sevr Antlaşması’nı tanımadığını ilan etmiştir</a:t>
            </a:r>
            <a:r>
              <a:rPr lang="tr-TR" dirty="0" smtClean="0"/>
              <a:t>.</a:t>
            </a:r>
          </a:p>
          <a:p>
            <a:r>
              <a:rPr lang="tr-TR" dirty="0" smtClean="0"/>
              <a:t>Her iki devlet de kendilerinden önceki döneme ait antlaşmaların geçersiz olduğunu bildirmiştir.</a:t>
            </a:r>
          </a:p>
          <a:p>
            <a:pPr>
              <a:buNone/>
            </a:pPr>
            <a:endParaRPr lang="tr-TR" dirty="0"/>
          </a:p>
        </p:txBody>
      </p:sp>
    </p:spTree>
  </p:cSld>
  <p:clrMapOvr>
    <a:masterClrMapping/>
  </p:clrMapOvr>
  <p:transition>
    <p:zoom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14290"/>
            <a:ext cx="7467600" cy="5911873"/>
          </a:xfrm>
        </p:spPr>
        <p:txBody>
          <a:bodyPr/>
          <a:lstStyle/>
          <a:p>
            <a:r>
              <a:rPr lang="tr-TR" dirty="0" err="1" smtClean="0"/>
              <a:t>Batum</a:t>
            </a:r>
            <a:r>
              <a:rPr lang="tr-TR" dirty="0" smtClean="0"/>
              <a:t> Gürcistan’a, dolayısıyla Sovyet Rusya’ya bırakıldı. Buna karşılık Sovyetler, Kars ve çevresinin yeni Türk Devleti’ne ait olduğunu kabul ettiler. Dönemin olağanüstü şartlarından dolayı </a:t>
            </a:r>
            <a:r>
              <a:rPr lang="tr-TR" dirty="0" err="1" smtClean="0"/>
              <a:t>Batum</a:t>
            </a:r>
            <a:r>
              <a:rPr lang="tr-TR" dirty="0" smtClean="0"/>
              <a:t> Gürcistan’a bırakılmıştır. Bu durum Misak-ı Milli sınırlarından verilmiş ilk tavizdir.</a:t>
            </a:r>
            <a:endParaRPr lang="tr-TR" dirty="0"/>
          </a:p>
        </p:txBody>
      </p:sp>
    </p:spTree>
  </p:cSld>
  <p:clrMapOvr>
    <a:masterClrMapping/>
  </p:clrMapOvr>
  <p:transition>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8143932" cy="1143000"/>
          </a:xfrm>
        </p:spPr>
        <p:txBody>
          <a:bodyPr>
            <a:normAutofit fontScale="90000"/>
          </a:bodyPr>
          <a:lstStyle/>
          <a:p>
            <a:r>
              <a:rPr lang="tr-TR"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II. İnönü Savaşı (23 - 31 Mart 1921)</a:t>
            </a:r>
            <a:endParaRPr lang="tr-TR"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3" name="2 İçerik Yer Tutucusu"/>
          <p:cNvSpPr>
            <a:spLocks noGrp="1"/>
          </p:cNvSpPr>
          <p:nvPr>
            <p:ph idx="1"/>
          </p:nvPr>
        </p:nvSpPr>
        <p:spPr/>
        <p:txBody>
          <a:bodyPr/>
          <a:lstStyle/>
          <a:p>
            <a:r>
              <a:rPr lang="tr-TR" dirty="0" smtClean="0"/>
              <a:t>I. İnönü Savaşı’ndan kısa bir süre sonra Yunanlılar yeniden saldırıya geçtiler. Yunan saldırısının başlamasında:</a:t>
            </a:r>
          </a:p>
          <a:p>
            <a:r>
              <a:rPr lang="tr-TR" dirty="0" smtClean="0"/>
              <a:t>Londra Konferansı’ndaki barış tekliflerinin TBMM Hükümeti tarafından kabul edilmemesi</a:t>
            </a:r>
          </a:p>
          <a:p>
            <a:r>
              <a:rPr lang="tr-TR" dirty="0" smtClean="0"/>
              <a:t>İngilizlerin yeni bir saldırı konusunda Yunanlıları teşvik etmeleri</a:t>
            </a:r>
            <a:endParaRPr lang="tr-TR" dirty="0"/>
          </a:p>
        </p:txBody>
      </p:sp>
    </p:spTree>
  </p:cSld>
  <p:clrMapOvr>
    <a:masterClrMapping/>
  </p:clrMapOvr>
  <p:transition>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7467600" cy="5840435"/>
          </a:xfrm>
        </p:spPr>
        <p:txBody>
          <a:bodyPr/>
          <a:lstStyle/>
          <a:p>
            <a:r>
              <a:rPr lang="tr-TR" dirty="0" smtClean="0"/>
              <a:t>Yunanlıların Türk ordusunun teşkilatlanmasına fırsat vermeden Eskişehir ve Afyon’u almak, Ankara üzerine yürüyerek TBMM’yi dağıtmak istemeleri</a:t>
            </a:r>
          </a:p>
          <a:p>
            <a:r>
              <a:rPr lang="tr-TR" dirty="0" smtClean="0"/>
              <a:t>Sevr Antlaşması’nın TBMM’ye kabul ettirilmek istenmesi</a:t>
            </a:r>
          </a:p>
          <a:p>
            <a:r>
              <a:rPr lang="tr-TR" dirty="0" smtClean="0"/>
              <a:t>etkili olmuştur.</a:t>
            </a:r>
          </a:p>
          <a:p>
            <a:pPr>
              <a:buNone/>
            </a:pPr>
            <a:endParaRPr lang="tr-TR" dirty="0"/>
          </a:p>
        </p:txBody>
      </p:sp>
    </p:spTree>
  </p:cSld>
  <p:clrMapOvr>
    <a:masterClrMapping/>
  </p:clrMapOvr>
  <p:transition>
    <p:pull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043890" cy="1143000"/>
          </a:xfrm>
        </p:spPr>
        <p:txBody>
          <a:bodyPr>
            <a:normAutofit fontScale="90000"/>
          </a:bodyPr>
          <a:lstStyle/>
          <a:p>
            <a:r>
              <a:rPr lang="tr-TR"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50" endPos="85000" dist="60007" dir="5400000" sy="-100000" algn="bl" rotWithShape="0"/>
                </a:effectLst>
              </a:rPr>
              <a:t>II. İnönü Savaşı’nın kazanılmasıyla:</a:t>
            </a:r>
            <a:endParaRPr lang="tr-TR"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50" endPos="85000" dist="60007" dir="5400000" sy="-100000" algn="bl" rotWithShape="0"/>
              </a:effectLst>
            </a:endParaRPr>
          </a:p>
        </p:txBody>
      </p:sp>
      <p:sp>
        <p:nvSpPr>
          <p:cNvPr id="3" name="2 İçerik Yer Tutucusu"/>
          <p:cNvSpPr>
            <a:spLocks noGrp="1"/>
          </p:cNvSpPr>
          <p:nvPr>
            <p:ph idx="1"/>
          </p:nvPr>
        </p:nvSpPr>
        <p:spPr/>
        <p:txBody>
          <a:bodyPr>
            <a:normAutofit lnSpcReduction="10000"/>
          </a:bodyPr>
          <a:lstStyle/>
          <a:p>
            <a:r>
              <a:rPr lang="tr-TR" dirty="0" smtClean="0"/>
              <a:t>Halkın Türkiye Büyük Millet Meclisi’ne olan güveni artmıştır.</a:t>
            </a:r>
          </a:p>
          <a:p>
            <a:r>
              <a:rPr lang="tr-TR" dirty="0" smtClean="0"/>
              <a:t>İtalyanlar, Anadolu’da işgal ettikleri yerleri boşaltmaya başlamışlardır (5 Temmuz 1921).</a:t>
            </a:r>
          </a:p>
          <a:p>
            <a:r>
              <a:rPr lang="tr-TR" dirty="0" smtClean="0"/>
              <a:t>M. Kemal Paşa, İsmet Paşa’ya bir telgraf çekerek tebrik etmiş ve; Siz orada yalnız düşmanı değil, milletin ters alınyazısını da (makus talihini de) yendiniz.” demiştir</a:t>
            </a:r>
            <a:r>
              <a:rPr lang="tr-TR" dirty="0" smtClean="0"/>
              <a:t>.</a:t>
            </a:r>
            <a:endParaRPr lang="tr-TR" dirty="0" smtClean="0"/>
          </a:p>
        </p:txBody>
      </p:sp>
    </p:spTree>
  </p:cSld>
  <p:clrMapOvr>
    <a:masterClrMapping/>
  </p:clrMapOvr>
  <p:transition>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785926"/>
          </a:xfrm>
        </p:spPr>
        <p:txBody>
          <a:bodyPr>
            <a:normAutofit/>
          </a:bodyPr>
          <a:lstStyle/>
          <a:p>
            <a:r>
              <a:rPr lang="tr-TR" sz="32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300" endPos="45500" dir="5400000" sy="-100000" algn="bl" rotWithShape="0"/>
                </a:effectLst>
              </a:rPr>
              <a:t>Eskişehir - Kütahya Savaşları (10 - 24 Temmuz 1921)</a:t>
            </a:r>
            <a:endParaRPr lang="tr-TR" sz="32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300" endPos="45500" dir="5400000" sy="-100000" algn="bl" rotWithShape="0"/>
              </a:effectLst>
            </a:endParaRPr>
          </a:p>
        </p:txBody>
      </p:sp>
      <p:sp>
        <p:nvSpPr>
          <p:cNvPr id="3" name="2 İçerik Yer Tutucusu"/>
          <p:cNvSpPr>
            <a:spLocks noGrp="1"/>
          </p:cNvSpPr>
          <p:nvPr>
            <p:ph idx="1"/>
          </p:nvPr>
        </p:nvSpPr>
        <p:spPr>
          <a:xfrm>
            <a:off x="500034" y="1857364"/>
            <a:ext cx="7467600" cy="4525963"/>
          </a:xfrm>
        </p:spPr>
        <p:txBody>
          <a:bodyPr/>
          <a:lstStyle/>
          <a:p>
            <a:r>
              <a:rPr lang="tr-TR" dirty="0" smtClean="0"/>
              <a:t>Yunan saldırısının amacı; TBMM Hükümeti’ni dağıtarak kesin sonucu elde etmekti. Bütün güçleriyle hazırlanan Yunan ordusu geniş bir cephe üzerinde saldırıya geçti. Bu cephe İnönü’den Afyon’a kadar uzanıyordu. Türk ordusu henüz II. İnönü Savaşı’nın yorgunluğunu üzerinden atamadığından Yunan kuvvetleri karşısında başarılı olamadı.</a:t>
            </a:r>
            <a:endParaRPr lang="tr-TR" dirty="0"/>
          </a:p>
        </p:txBody>
      </p:sp>
    </p:spTree>
  </p:cSld>
  <p:clrMapOvr>
    <a:masterClrMapping/>
  </p:clrMapOvr>
  <p:transition>
    <p:strip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7467600" cy="5840435"/>
          </a:xfrm>
        </p:spPr>
        <p:txBody>
          <a:bodyPr/>
          <a:lstStyle/>
          <a:p>
            <a:r>
              <a:rPr lang="tr-TR" b="1" dirty="0" smtClean="0"/>
              <a:t>Atatürk ülkenin ancak Anadolu 'da yapılacak bir örgütlenmeyle</a:t>
            </a:r>
            <a:r>
              <a:rPr lang="tr-TR" dirty="0" smtClean="0"/>
              <a:t/>
            </a:r>
            <a:br>
              <a:rPr lang="tr-TR" dirty="0" smtClean="0"/>
            </a:br>
            <a:r>
              <a:rPr lang="tr-TR" dirty="0" smtClean="0"/>
              <a:t>kurtulabileceğine kesin olarak karar verdikten sonra Samsun 'a gitmek için yola çıktı. 19 Mayıs 1919 'da Samsun 'a çıktı ve faaliyetlerine başladı. Buradan Amasya 'ya geçerek Amasya genelgesini yayınlayan Atatürk Osmanlı </a:t>
            </a:r>
            <a:r>
              <a:rPr lang="tr-TR" dirty="0" smtClean="0"/>
              <a:t>Devleti‘ </a:t>
            </a:r>
            <a:r>
              <a:rPr lang="tr-TR" dirty="0" err="1" smtClean="0"/>
              <a:t>ndeki</a:t>
            </a:r>
            <a:r>
              <a:rPr lang="tr-TR" dirty="0" smtClean="0"/>
              <a:t> </a:t>
            </a:r>
            <a:r>
              <a:rPr lang="tr-TR" dirty="0" smtClean="0"/>
              <a:t>görevinden de istifa etti.</a:t>
            </a:r>
            <a:endParaRPr lang="tr-TR" dirty="0"/>
          </a:p>
        </p:txBody>
      </p:sp>
    </p:spTree>
  </p:cSld>
  <p:clrMapOvr>
    <a:masterClrMapping/>
  </p:clrMapOvr>
  <p:transition>
    <p:pull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txBody>
          <a:bodyPr>
            <a:normAutofit fontScale="9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rPr>
              <a:t>Tekâlif-i Milliye Emirleri (7 – 8 Ağustos 1921)</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endParaRPr>
          </a:p>
        </p:txBody>
      </p:sp>
      <p:sp>
        <p:nvSpPr>
          <p:cNvPr id="3" name="2 İçerik Yer Tutucusu"/>
          <p:cNvSpPr>
            <a:spLocks noGrp="1"/>
          </p:cNvSpPr>
          <p:nvPr>
            <p:ph idx="1"/>
          </p:nvPr>
        </p:nvSpPr>
        <p:spPr/>
        <p:txBody>
          <a:bodyPr>
            <a:normAutofit fontScale="92500" lnSpcReduction="10000"/>
          </a:bodyPr>
          <a:lstStyle/>
          <a:p>
            <a:r>
              <a:rPr lang="tr-TR" dirty="0" smtClean="0"/>
              <a:t>Mustafa Kemal Paşa başkomutan olduktan sonra Türk ordusunu yapılacak yeni savaşa hazırlamak amacı ile çalışmalara başladı. Ordu asker sayısı olarak yetersiz olduğu gibi silah ve teçhizat bakımından da çok zor durumda idi. Bundan dolayı Mustafa Kemal Paşa, Tekalif-i Milliye Emirlerini yayınladı. Çıkartılan kanun ile Türk ordusunun ihtiyaçlarının karşılanması ve savaş gücünün artırılması amaçlanmıştır.</a:t>
            </a:r>
            <a:endParaRPr lang="tr-TR" dirty="0"/>
          </a:p>
        </p:txBody>
      </p:sp>
    </p:spTree>
  </p:cSld>
  <p:clrMapOvr>
    <a:masterClrMapping/>
  </p:clrMapOvr>
  <p:transition>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9144000" cy="1143000"/>
          </a:xfrm>
        </p:spPr>
        <p:txBody>
          <a:bodyPr>
            <a:noAutofit/>
          </a:bodyPr>
          <a:lstStyle/>
          <a:p>
            <a:r>
              <a:rPr lang="tr-T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rPr>
              <a:t>Sakarya Meydan Savaşı (23 Ağustos - 12 Eylül 1921)</a:t>
            </a:r>
            <a:endParaRPr lang="tr-TR"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endParaRPr>
          </a:p>
        </p:txBody>
      </p:sp>
      <p:sp>
        <p:nvSpPr>
          <p:cNvPr id="3" name="2 İçerik Yer Tutucusu"/>
          <p:cNvSpPr>
            <a:spLocks noGrp="1"/>
          </p:cNvSpPr>
          <p:nvPr>
            <p:ph idx="1"/>
          </p:nvPr>
        </p:nvSpPr>
        <p:spPr/>
        <p:txBody>
          <a:bodyPr/>
          <a:lstStyle/>
          <a:p>
            <a:r>
              <a:rPr lang="tr-TR" dirty="0" smtClean="0"/>
              <a:t>Yunan kuvvetleri 22 Ağustos 1921’de Sakarya nehrini geçerek Türk kuvvetleriyle karşılaştılar.</a:t>
            </a:r>
          </a:p>
          <a:p>
            <a:r>
              <a:rPr lang="tr-TR" dirty="0" smtClean="0"/>
              <a:t>22 gün gece ve gündüz devam eden savaş 13 Eylül 1921’de Türk ordusunun zaferiyle sona ermiştir.</a:t>
            </a:r>
            <a:endParaRPr lang="tr-TR" dirty="0"/>
          </a:p>
        </p:txBody>
      </p:sp>
    </p:spTree>
  </p:cSld>
  <p:clrMapOvr>
    <a:masterClrMapping/>
  </p:clrMapOvr>
  <p:transition>
    <p:strip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9144000" cy="1143000"/>
          </a:xfrm>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Sakarya Savaşı’nın Sonuçları</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endParaRPr>
          </a:p>
        </p:txBody>
      </p:sp>
      <p:sp>
        <p:nvSpPr>
          <p:cNvPr id="3" name="2 İçerik Yer Tutucusu"/>
          <p:cNvSpPr>
            <a:spLocks noGrp="1"/>
          </p:cNvSpPr>
          <p:nvPr>
            <p:ph idx="1"/>
          </p:nvPr>
        </p:nvSpPr>
        <p:spPr/>
        <p:txBody>
          <a:bodyPr>
            <a:normAutofit/>
          </a:bodyPr>
          <a:lstStyle/>
          <a:p>
            <a:r>
              <a:rPr lang="tr-TR" dirty="0" smtClean="0"/>
              <a:t>1683 Viyana bozgunu ile başlayan Türk gerileyişi Sakarya’da sona ermiştir.</a:t>
            </a:r>
          </a:p>
          <a:p>
            <a:r>
              <a:rPr lang="tr-TR" dirty="0" smtClean="0"/>
              <a:t>Türk ordusu ilk defa savunma durumundan taarruz durumuna geçmiştir.</a:t>
            </a:r>
          </a:p>
          <a:p>
            <a:r>
              <a:rPr lang="tr-TR" dirty="0" smtClean="0"/>
              <a:t>TBMM ile Kafkas Cumhuriyetleri arasında Kars Antlaşması yapılmıştır (13 Ekim 1921</a:t>
            </a:r>
            <a:r>
              <a:rPr lang="tr-TR" dirty="0" smtClean="0"/>
              <a:t>).</a:t>
            </a:r>
            <a:endParaRPr lang="tr-TR" dirty="0" smtClean="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42852"/>
            <a:ext cx="8186766" cy="5983311"/>
          </a:xfrm>
        </p:spPr>
        <p:txBody>
          <a:bodyPr/>
          <a:lstStyle/>
          <a:p>
            <a:r>
              <a:rPr lang="tr-TR" dirty="0" smtClean="0"/>
              <a:t>Kars Antlaşması ile Türkiye’nin Doğu sınırı kesinlik kazandı.</a:t>
            </a:r>
          </a:p>
          <a:p>
            <a:r>
              <a:rPr lang="tr-TR" dirty="0" smtClean="0"/>
              <a:t>Fransızlarla Ankara Antlaşması imzalanmıştır (20 Ekim 1921).</a:t>
            </a:r>
          </a:p>
          <a:p>
            <a:r>
              <a:rPr lang="tr-TR" dirty="0" smtClean="0"/>
              <a:t>Yunanlılar taarruz gücünü kaybettikleri gibi, İngiltere desteğinden de mahrum kalmışlardır.</a:t>
            </a:r>
          </a:p>
          <a:p>
            <a:r>
              <a:rPr lang="tr-TR" dirty="0" smtClean="0"/>
              <a:t>İtilaf Devletleri TBMM’ye ateşkes ve barış teklifinde bulunmuşlardır.</a:t>
            </a:r>
          </a:p>
          <a:p>
            <a:endParaRPr lang="tr-T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İtilâf Devletleri’nin Barış Teklifleri</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
        <p:nvSpPr>
          <p:cNvPr id="3" name="2 İçerik Yer Tutucusu"/>
          <p:cNvSpPr>
            <a:spLocks noGrp="1"/>
          </p:cNvSpPr>
          <p:nvPr>
            <p:ph idx="1"/>
          </p:nvPr>
        </p:nvSpPr>
        <p:spPr/>
        <p:txBody>
          <a:bodyPr>
            <a:normAutofit lnSpcReduction="10000"/>
          </a:bodyPr>
          <a:lstStyle/>
          <a:p>
            <a:r>
              <a:rPr lang="tr-TR" dirty="0" smtClean="0"/>
              <a:t>2 Mart 1922 tarihinde İtilâf Devletleri Dışişleri Bakanları Türk ve Yunan taraflarına ateşkes teklifinde bulundular. Yapılan teklifte, “iki taraf arasında askersiz bölge bırakılması, her iki tarafın asker ve silah bakımından güçlenmemeleri, askeri açıdan Türk tarafının İtilâf Devletleri’nin denetimi altında bulunması ve çarpışmaların üç ay süreyle durdurulması” yer alıyordu.</a:t>
            </a:r>
            <a:endParaRPr lang="tr-TR" dirty="0"/>
          </a:p>
        </p:txBody>
      </p:sp>
    </p:spTree>
  </p:cSld>
  <p:clrMapOvr>
    <a:masterClrMapping/>
  </p:clrMapOvr>
  <p:transition>
    <p:wedg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14290"/>
            <a:ext cx="7467600" cy="5911873"/>
          </a:xfrm>
        </p:spPr>
        <p:txBody>
          <a:bodyPr/>
          <a:lstStyle/>
          <a:p>
            <a:r>
              <a:rPr lang="tr-TR" dirty="0" smtClean="0"/>
              <a:t>Böylece Türk ordusunun taarruz hazırlıkları durdurulacaktı. Bu teklifler Yunanlılar tarafından hemen kabul edildi. Türk tarafı ise bağımsızlık anlayışına ters düşen askeri denetim teklifini kabul etmediğini bildirdi. Ateşkesin ancak memleketimizdeki yabancı kuvvetlerin çıkmasıyla yapılabileceği belirtildi.</a:t>
            </a:r>
            <a:endParaRPr lang="tr-TR" dirty="0"/>
          </a:p>
        </p:txBody>
      </p:sp>
    </p:spTree>
  </p:cSld>
  <p:clrMapOvr>
    <a:masterClrMapping/>
  </p:clrMapOvr>
  <p:transition>
    <p:wipe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Büyük Taarruz</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
        <p:nvSpPr>
          <p:cNvPr id="3" name="2 İçerik Yer Tutucusu"/>
          <p:cNvSpPr>
            <a:spLocks noGrp="1"/>
          </p:cNvSpPr>
          <p:nvPr>
            <p:ph idx="1"/>
          </p:nvPr>
        </p:nvSpPr>
        <p:spPr/>
        <p:txBody>
          <a:bodyPr/>
          <a:lstStyle/>
          <a:p>
            <a:r>
              <a:rPr lang="tr-TR" dirty="0" smtClean="0"/>
              <a:t>26 Ağustos 1922’de taarruz başladı. 27 Ağustos’tan itibaren Türk ordusunun üstünlüğü eline geçirmesi üzerine Yunan kuvvetleri geri çekilmeye başladı. Aslıhanlar bölgesinde yapılan bu savaşa Dumlupınar Meydan Savaşı denilmiştir.</a:t>
            </a:r>
            <a:endParaRPr lang="tr-TR" dirty="0"/>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214290"/>
            <a:ext cx="8472518" cy="6126163"/>
          </a:xfrm>
        </p:spPr>
        <p:txBody>
          <a:bodyPr/>
          <a:lstStyle/>
          <a:p>
            <a:r>
              <a:rPr lang="tr-TR" dirty="0" smtClean="0"/>
              <a:t>30 Ağustos 1922 tarihinde de Yunan kuvvetlerinin tamamen yok edildiği ve Başkomutan Mustafa Kemal’in doğrudan yönettiği savaşa Başkomutanlık Savaşı denilmiştir. Yunan kuvvetlerinin yeni bir savaş hattı oluşturmalarına engel olmak amacıyla M. Kemal Paşa, “Ordular, ilk hedefiniz Akdeniz’dir, İleri!” emrini verdi. Yunan kuvvetleri İzmir’e doğru kaçarken Türk ordusu 6 Eylül’de Balıkesir, 8 Eylül’de Manisa, 9 Eylül’de İzmir’e girdi. 17 Eylül’de ise Bandırma’ya ulaştı. 18 Eylül 1922 tarihinden itibaren Anadolu’da artık hiçbir Yunan kuvveti kalmamıştır</a:t>
            </a:r>
            <a:endParaRPr lang="tr-TR" dirty="0"/>
          </a:p>
        </p:txBody>
      </p:sp>
    </p:spTree>
  </p:cSld>
  <p:clrMapOvr>
    <a:masterClrMapping/>
  </p:clrMapOvr>
  <p:transition>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Büyük Taarruz’un Sonuçları</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
        <p:nvSpPr>
          <p:cNvPr id="3" name="2 İçerik Yer Tutucusu"/>
          <p:cNvSpPr>
            <a:spLocks noGrp="1"/>
          </p:cNvSpPr>
          <p:nvPr>
            <p:ph idx="1"/>
          </p:nvPr>
        </p:nvSpPr>
        <p:spPr/>
        <p:txBody>
          <a:bodyPr>
            <a:normAutofit lnSpcReduction="10000"/>
          </a:bodyPr>
          <a:lstStyle/>
          <a:p>
            <a:r>
              <a:rPr lang="tr-TR" dirty="0" smtClean="0"/>
              <a:t>Milli mücadele başarıya ulaşmıştır.</a:t>
            </a:r>
          </a:p>
          <a:p>
            <a:r>
              <a:rPr lang="tr-TR" dirty="0" smtClean="0"/>
              <a:t>Anadolu’da İtalyan ve Fransız işgalinden sonra Yunan işgali de sona ermiştir.</a:t>
            </a:r>
          </a:p>
          <a:p>
            <a:r>
              <a:rPr lang="tr-TR" dirty="0" smtClean="0"/>
              <a:t>Kurtuluş Savaşı’nın askeri safhası başarıyla tamamlanmıştır.</a:t>
            </a:r>
          </a:p>
          <a:p>
            <a:r>
              <a:rPr lang="tr-TR" dirty="0" smtClean="0"/>
              <a:t>Türk ordusu Çanakkale ve İzmit civarında İngiliz kuvvetleri ile karşı karşıya gelmiştir.</a:t>
            </a:r>
          </a:p>
          <a:p>
            <a:r>
              <a:rPr lang="tr-TR" dirty="0" smtClean="0"/>
              <a:t>İçte milli birlik ve bütünlük sağlanmıştır</a:t>
            </a:r>
            <a:r>
              <a:rPr lang="tr-TR" dirty="0" smtClean="0"/>
              <a:t>.</a:t>
            </a:r>
            <a:endParaRPr lang="tr-TR" dirty="0" smtClean="0"/>
          </a:p>
        </p:txBody>
      </p:sp>
    </p:spTree>
  </p:cSld>
  <p:clrMapOvr>
    <a:masterClrMapping/>
  </p:clrMapOvr>
  <p:transition>
    <p:newsfla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85528"/>
            <a:ext cx="8401080" cy="730250"/>
          </a:xfrm>
        </p:spPr>
        <p:txBody>
          <a:bodyPr>
            <a:normAutofit/>
          </a:bodyPr>
          <a:lstStyle/>
          <a:p>
            <a:r>
              <a:rPr lang="tr-TR" sz="32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Mudanya Ateşkes Anlaşması’na göre:</a:t>
            </a:r>
            <a:endParaRPr lang="tr-TR" sz="32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
        <p:nvSpPr>
          <p:cNvPr id="3" name="2 Metin Yer Tutucusu"/>
          <p:cNvSpPr>
            <a:spLocks noGrp="1"/>
          </p:cNvSpPr>
          <p:nvPr>
            <p:ph type="body" idx="2"/>
          </p:nvPr>
        </p:nvSpPr>
        <p:spPr>
          <a:xfrm>
            <a:off x="457200" y="214424"/>
            <a:ext cx="8401080" cy="914400"/>
          </a:xfrm>
        </p:spPr>
        <p:txBody>
          <a:bodyPr>
            <a:noAutofit/>
          </a:bodyPr>
          <a:lstStyle/>
          <a:p>
            <a:r>
              <a:rPr lang="tr-T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rPr>
              <a:t>Mudanya Ateşkes Anlaşması (11 Ekim 1922)</a:t>
            </a:r>
            <a:endParaRPr lang="tr-TR"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endParaRPr>
          </a:p>
        </p:txBody>
      </p:sp>
      <p:sp>
        <p:nvSpPr>
          <p:cNvPr id="4" name="3 İçerik Yer Tutucusu"/>
          <p:cNvSpPr>
            <a:spLocks noGrp="1"/>
          </p:cNvSpPr>
          <p:nvPr>
            <p:ph sz="half" idx="1"/>
          </p:nvPr>
        </p:nvSpPr>
        <p:spPr>
          <a:xfrm>
            <a:off x="457200" y="1981200"/>
            <a:ext cx="8329642" cy="4591072"/>
          </a:xfrm>
        </p:spPr>
        <p:txBody>
          <a:bodyPr>
            <a:normAutofit lnSpcReduction="10000"/>
          </a:bodyPr>
          <a:lstStyle/>
          <a:p>
            <a:r>
              <a:rPr lang="tr-TR" dirty="0" smtClean="0"/>
              <a:t>Türk - Yunan kuvvetleri arasındaki savaş sona erecektir.</a:t>
            </a:r>
          </a:p>
          <a:p>
            <a:r>
              <a:rPr lang="tr-TR" dirty="0" smtClean="0"/>
              <a:t>Yunan kuvvetleri Meriç nehrine kadar olan Doğu Trakya’yı 15 gün içinde boşaltacaklardır.</a:t>
            </a:r>
          </a:p>
          <a:p>
            <a:r>
              <a:rPr lang="tr-TR" dirty="0" smtClean="0"/>
              <a:t>Doğu Trakya TBMM’nin jandarma kuvvetlerine bırakılacaktır. Ancak bu kuvvetler 8.000’i geçmeyecektir.</a:t>
            </a:r>
          </a:p>
          <a:p>
            <a:r>
              <a:rPr lang="tr-TR" dirty="0" smtClean="0"/>
              <a:t>İstanbul, Boğazlar ve çevresinin yönetimi TBMM Hükümeti’ne bırakılacaktır. İtilaf Devletleri barış yapılıncaya kadar İstanbul’da kuvvet bulunduracaklardır</a:t>
            </a:r>
            <a:r>
              <a:rPr lang="tr-TR" dirty="0" smtClean="0"/>
              <a:t>.</a:t>
            </a:r>
            <a:endParaRPr lang="tr-TR" dirty="0" smtClean="0"/>
          </a:p>
        </p:txBody>
      </p:sp>
    </p:spTree>
  </p:cSld>
  <p:clrMapOvr>
    <a:masterClrMapping/>
  </p:clrMapOvr>
  <p:transition>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50" endPos="85000" dist="60007" dir="5400000" sy="-100000" algn="bl" rotWithShape="0"/>
                </a:effectLst>
              </a:rPr>
              <a:t>Amasya Genelgesi</a:t>
            </a:r>
            <a:endParaRPr lang="tr-TR"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50" endPos="85000" dist="60007" dir="5400000" sy="-100000" algn="bl" rotWithShape="0"/>
              </a:effectLst>
            </a:endParaRPr>
          </a:p>
        </p:txBody>
      </p:sp>
      <p:sp>
        <p:nvSpPr>
          <p:cNvPr id="3" name="2 İçerik Yer Tutucusu"/>
          <p:cNvSpPr>
            <a:spLocks noGrp="1"/>
          </p:cNvSpPr>
          <p:nvPr>
            <p:ph idx="1"/>
          </p:nvPr>
        </p:nvSpPr>
        <p:spPr/>
        <p:txBody>
          <a:bodyPr>
            <a:normAutofit/>
          </a:bodyPr>
          <a:lstStyle/>
          <a:p>
            <a:r>
              <a:rPr lang="tr-TR" sz="2400" dirty="0" smtClean="0"/>
              <a:t>Genelge bağımsızlık hareketinin ilk adımı ve Milli mücadelenin başlangıcı olması nedeniyle çok önemlidir. İlk kez bu genelgede hakimiyet halka verilmiştir ve yurdun tümü bağımsızlık kapsamına alınmıştır. Atatürk Anadolu'da bu genel- </a:t>
            </a:r>
            <a:r>
              <a:rPr lang="tr-TR" sz="2400" dirty="0" err="1" smtClean="0"/>
              <a:t>geyi</a:t>
            </a:r>
            <a:r>
              <a:rPr lang="tr-TR" sz="2400" dirty="0" smtClean="0"/>
              <a:t> yayınlarken, Osmanlı padişahı ve hükümeti Atatürk'ü ve yandaşlarını vatan haini ilan etmişlerdi. Fakat halk asıl vatan haininin kim olduğunu biliyordu. Bu genelgede alınan kararların </a:t>
            </a:r>
            <a:r>
              <a:rPr lang="tr-TR" sz="2400" dirty="0" err="1" smtClean="0"/>
              <a:t>başlıcaları</a:t>
            </a:r>
            <a:r>
              <a:rPr lang="tr-TR" sz="2400" dirty="0" smtClean="0"/>
              <a:t> şunlardır :</a:t>
            </a:r>
            <a:endParaRPr lang="tr-TR" sz="2400" dirty="0"/>
          </a:p>
        </p:txBody>
      </p:sp>
    </p:spTree>
  </p:cSld>
  <p:clrMapOvr>
    <a:masterClrMapping/>
  </p:clrMapOvr>
  <p:transition>
    <p:pull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42852"/>
            <a:ext cx="7467600" cy="5983311"/>
          </a:xfrm>
        </p:spPr>
        <p:txBody>
          <a:bodyPr>
            <a:normAutofit lnSpcReduction="10000"/>
          </a:bodyPr>
          <a:lstStyle/>
          <a:p>
            <a:r>
              <a:rPr lang="tr-TR" dirty="0" smtClean="0"/>
              <a:t>Barış antlaşması yapılıncaya kadar Türk silahlı kuvvetleri Çanakkale ve İzmit yarımadasında belirlenen çizgiyi </a:t>
            </a:r>
            <a:r>
              <a:rPr lang="tr-TR" dirty="0" smtClean="0"/>
              <a:t>geçemeyeceklerdir.</a:t>
            </a:r>
          </a:p>
          <a:p>
            <a:r>
              <a:rPr lang="tr-TR" dirty="0" smtClean="0"/>
              <a:t>Mudanya </a:t>
            </a:r>
            <a:r>
              <a:rPr lang="tr-TR" dirty="0" smtClean="0"/>
              <a:t>Ateşkes Anlaşması’yla:</a:t>
            </a:r>
          </a:p>
          <a:p>
            <a:r>
              <a:rPr lang="tr-TR" dirty="0" smtClean="0"/>
              <a:t>Türk Kurtuluş Savaşı’nın askeri safhası sona erdi.</a:t>
            </a:r>
          </a:p>
          <a:p>
            <a:r>
              <a:rPr lang="tr-TR" dirty="0" smtClean="0"/>
              <a:t>Yeniden silahlı çatışmaya girilmeden diplomatik başarılarla Doğu Trakya ve İstanbul kurtarıldı.</a:t>
            </a:r>
          </a:p>
          <a:p>
            <a:r>
              <a:rPr lang="tr-TR" dirty="0" smtClean="0"/>
              <a:t>İstanbul, Boğazlar ve çevresinin TBMM Hükümeti’ne bırakılması ile Osmanlı Devleti hukuken sona erdi.</a:t>
            </a:r>
          </a:p>
          <a:p>
            <a:endParaRPr lang="tr-TR" dirty="0"/>
          </a:p>
        </p:txBody>
      </p:sp>
    </p:spTree>
  </p:cSld>
  <p:clrMapOvr>
    <a:masterClrMapping/>
  </p:clrMapOvr>
  <p:transition>
    <p:check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50" endPos="85000" dir="5400000" sy="-100000" algn="bl" rotWithShape="0"/>
                </a:effectLst>
              </a:rPr>
              <a:t>Lozan Antlaşması</a:t>
            </a:r>
            <a:endParaRPr lang="tr-TR"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50" endPos="85000" dir="5400000" sy="-100000" algn="bl" rotWithShape="0"/>
              </a:effectLst>
            </a:endParaRPr>
          </a:p>
        </p:txBody>
      </p:sp>
      <p:sp>
        <p:nvSpPr>
          <p:cNvPr id="3" name="2 İçerik Yer Tutucusu"/>
          <p:cNvSpPr>
            <a:spLocks noGrp="1"/>
          </p:cNvSpPr>
          <p:nvPr>
            <p:ph idx="1"/>
          </p:nvPr>
        </p:nvSpPr>
        <p:spPr/>
        <p:txBody>
          <a:bodyPr>
            <a:normAutofit/>
          </a:bodyPr>
          <a:lstStyle/>
          <a:p>
            <a:r>
              <a:rPr lang="tr-T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rPr>
              <a:t>Lozan Konferansı’nda Alınan Önemli </a:t>
            </a:r>
            <a:r>
              <a:rPr lang="tr-T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rPr>
              <a:t>Kararlar</a:t>
            </a:r>
          </a:p>
          <a:p>
            <a:r>
              <a:rPr lang="tr-T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rPr>
              <a:t>Sınırlar</a:t>
            </a:r>
          </a:p>
          <a:p>
            <a:r>
              <a:rPr lang="tr-T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rPr>
              <a:t>Suriye Sınırı :</a:t>
            </a:r>
            <a:r>
              <a:rPr lang="tr-TR" sz="2800" dirty="0" smtClean="0"/>
              <a:t> 20 Ekim 1921 tarihli Ankara Antlaşması’nda belirlenen sınırlar kabul edilmiştir</a:t>
            </a:r>
            <a:r>
              <a:rPr lang="tr-TR" sz="2800" dirty="0" smtClean="0"/>
              <a:t>.</a:t>
            </a:r>
            <a:endParaRPr lang="tr-TR" sz="2800" dirty="0" smtClean="0"/>
          </a:p>
          <a:p>
            <a:r>
              <a:rPr lang="tr-TR" sz="2800" dirty="0" smtClean="0"/>
              <a:t>24 Temmuz 1923 </a:t>
            </a:r>
            <a:r>
              <a:rPr lang="tr-TR" sz="2800" dirty="0" smtClean="0"/>
              <a:t>tarihinde imzalanmıştır</a:t>
            </a:r>
            <a:endParaRPr lang="tr-TR"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300" endPos="45500" dir="5400000" sy="-100000" algn="bl" rotWithShape="0"/>
                </a:effectLst>
              </a:rPr>
              <a:t>Irak Sınırı :</a:t>
            </a:r>
            <a:r>
              <a:rPr lang="tr-TR" dirty="0" smtClean="0"/>
              <a:t> Musul-Kerkük sorunundaki anlaşmazlıktan dolayı sınır belirlenememiştir. Sınırın daha sonra TBMM ile İngiltere arasında yapılacak ikili görüşmelerle belirlenmesine karar verilmiştir.</a:t>
            </a:r>
            <a:endParaRPr lang="tr-TR" dirty="0"/>
          </a:p>
        </p:txBody>
      </p:sp>
    </p:spTree>
  </p:cSld>
  <p:clrMapOvr>
    <a:masterClrMapping/>
  </p:clrMapOvr>
  <p:transition>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Boğazlar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
        <p:nvSpPr>
          <p:cNvPr id="3" name="2 İçerik Yer Tutucusu"/>
          <p:cNvSpPr>
            <a:spLocks noGrp="1"/>
          </p:cNvSpPr>
          <p:nvPr>
            <p:ph idx="1"/>
          </p:nvPr>
        </p:nvSpPr>
        <p:spPr/>
        <p:txBody>
          <a:bodyPr/>
          <a:lstStyle/>
          <a:p>
            <a:r>
              <a:rPr lang="tr-TR" dirty="0" smtClean="0"/>
              <a:t>Boğazların idaresi, başkanlığını bir Türk’ün yapacağı uluslararası komisyona bırakılmıştır.</a:t>
            </a:r>
          </a:p>
          <a:p>
            <a:r>
              <a:rPr lang="tr-TR" dirty="0" smtClean="0"/>
              <a:t>Boğazların her iki yakasında 20’şer </a:t>
            </a:r>
            <a:r>
              <a:rPr lang="tr-TR" dirty="0" err="1" smtClean="0"/>
              <a:t>km’lik</a:t>
            </a:r>
            <a:r>
              <a:rPr lang="tr-TR" dirty="0" smtClean="0"/>
              <a:t> askerden arındırılmış bölge oluşturulmuştur.</a:t>
            </a:r>
          </a:p>
          <a:p>
            <a:r>
              <a:rPr lang="tr-TR" dirty="0" smtClean="0"/>
              <a:t>Oluşturulan askersiz bölgeye olağanüstü bir durum yaşandığında Türkiye’nin asker sokabileceği kararlaştırılmıştır.</a:t>
            </a:r>
            <a:endParaRPr lang="tr-TR" dirty="0"/>
          </a:p>
        </p:txBody>
      </p:sp>
    </p:spTree>
  </p:cSld>
  <p:clrMapOvr>
    <a:masterClrMapping/>
  </p:clrMapOvr>
  <p:transition>
    <p:cover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14290"/>
            <a:ext cx="7901014" cy="5911873"/>
          </a:xfrm>
        </p:spPr>
        <p:txBody>
          <a:bodyPr/>
          <a:lstStyle/>
          <a:p>
            <a:r>
              <a:rPr lang="tr-TR" dirty="0" smtClean="0"/>
              <a:t>Boğazlardan ticaret gemilerinin serbestçe geçmesine karar verilmiştir. Savaş gemilerine ise tonaj sınırlaması getirilmiştir.</a:t>
            </a:r>
          </a:p>
          <a:p>
            <a:r>
              <a:rPr lang="tr-TR" dirty="0" smtClean="0"/>
              <a:t>İstanbul’daki işgal güçlerinin şehri bir buçuk ay içerisinde boşaltmaları kararlaştırılmıştır.</a:t>
            </a:r>
          </a:p>
          <a:p>
            <a:pPr>
              <a:buNone/>
            </a:pPr>
            <a:endParaRPr lang="tr-TR" dirty="0"/>
          </a:p>
        </p:txBody>
      </p:sp>
    </p:spTree>
  </p:cSld>
  <p:clrMapOvr>
    <a:masterClrMapping/>
  </p:clrMapOvr>
  <p:transition>
    <p:push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Kapitülasyonlar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
        <p:nvSpPr>
          <p:cNvPr id="3" name="2 İçerik Yer Tutucusu"/>
          <p:cNvSpPr>
            <a:spLocks noGrp="1"/>
          </p:cNvSpPr>
          <p:nvPr>
            <p:ph idx="1"/>
          </p:nvPr>
        </p:nvSpPr>
        <p:spPr/>
        <p:txBody>
          <a:bodyPr/>
          <a:lstStyle/>
          <a:p>
            <a:r>
              <a:rPr lang="tr-TR" dirty="0" smtClean="0"/>
              <a:t>Lozan’ın en çok tartışılan konusu, hiç taviz verilmeden çözülmüş ve kapitülasyonlar kesin olarak kaldırılmıştır.</a:t>
            </a:r>
            <a:endParaRPr lang="tr-TR" dirty="0"/>
          </a:p>
        </p:txBody>
      </p:sp>
    </p:spTree>
  </p:cSld>
  <p:clrMapOvr>
    <a:masterClrMapping/>
  </p:clrMapOvr>
  <p:transition>
    <p:strips dir="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50" endPos="85000" dir="5400000" sy="-100000" algn="bl" rotWithShape="0"/>
                </a:effectLst>
              </a:rPr>
              <a:t>Ermenistan Sorunu</a:t>
            </a:r>
            <a:endParaRPr lang="tr-TR"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eflection blurRad="6350" stA="55000" endA="50" endPos="85000" dir="5400000" sy="-100000" algn="bl" rotWithShape="0"/>
              </a:effectLst>
            </a:endParaRPr>
          </a:p>
        </p:txBody>
      </p:sp>
      <p:sp>
        <p:nvSpPr>
          <p:cNvPr id="3" name="2 İçerik Yer Tutucusu"/>
          <p:cNvSpPr>
            <a:spLocks noGrp="1"/>
          </p:cNvSpPr>
          <p:nvPr>
            <p:ph idx="1"/>
          </p:nvPr>
        </p:nvSpPr>
        <p:spPr/>
        <p:txBody>
          <a:bodyPr/>
          <a:lstStyle/>
          <a:p>
            <a:r>
              <a:rPr lang="tr-TR" dirty="0" smtClean="0"/>
              <a:t>Sevr Antlaşması ile Doğu Anadolu’da kurulmasına karar verilen Ermeni Devleti’nin kuruluşundan vazgeçilmiş ve bölgenin Türk toprağı olduğu kabul edilmiştir.</a:t>
            </a:r>
            <a:endParaRPr lang="tr-TR" dirty="0"/>
          </a:p>
        </p:txBody>
      </p:sp>
    </p:spTree>
  </p:cSld>
  <p:clrMapOvr>
    <a:masterClrMapping/>
  </p:clrMapOvr>
  <p:transition>
    <p:strips/>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Adalar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
        <p:nvSpPr>
          <p:cNvPr id="3" name="2 İçerik Yer Tutucusu"/>
          <p:cNvSpPr>
            <a:spLocks noGrp="1"/>
          </p:cNvSpPr>
          <p:nvPr>
            <p:ph idx="1"/>
          </p:nvPr>
        </p:nvSpPr>
        <p:spPr/>
        <p:txBody>
          <a:bodyPr/>
          <a:lstStyle/>
          <a:p>
            <a:r>
              <a:rPr lang="tr-TR" dirty="0" err="1" smtClean="0"/>
              <a:t>Oniki</a:t>
            </a:r>
            <a:r>
              <a:rPr lang="tr-TR" dirty="0" smtClean="0"/>
              <a:t> Ada İtalyanlara, Bozcaada ve Gökçeada Çanakkale Boğazı’nı kontrol ettiği için TBMM’ye, diğer Ege adaları ise Yunanistan’a verilmiştir. Yunanistan’ın Anadolu kıyılarına yakın olan adaları askeri amaçları için kullanması yasaklanmıştır.</a:t>
            </a:r>
            <a:endParaRPr lang="tr-TR" dirty="0"/>
          </a:p>
        </p:txBody>
      </p:sp>
    </p:spTree>
  </p:cSld>
  <p:clrMapOvr>
    <a:masterClrMapping/>
  </p:clrMapOvr>
  <p:transition>
    <p:cover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60000" endA="900" endPos="58000" dir="5400000" sy="-100000" algn="bl" rotWithShape="0"/>
                </a:effectLst>
              </a:rPr>
              <a:t>Borçlar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60000" endA="900" endPos="58000" dir="5400000" sy="-100000" algn="bl" rotWithShape="0"/>
              </a:effectLst>
            </a:endParaRPr>
          </a:p>
        </p:txBody>
      </p:sp>
      <p:sp>
        <p:nvSpPr>
          <p:cNvPr id="3" name="2 İçerik Yer Tutucusu"/>
          <p:cNvSpPr>
            <a:spLocks noGrp="1"/>
          </p:cNvSpPr>
          <p:nvPr>
            <p:ph idx="1"/>
          </p:nvPr>
        </p:nvSpPr>
        <p:spPr/>
        <p:txBody>
          <a:bodyPr/>
          <a:lstStyle/>
          <a:p>
            <a:r>
              <a:rPr lang="tr-TR" dirty="0" smtClean="0"/>
              <a:t>Duyun-u Umumiye (Genel Borçlar İdaresi) kaldırılacaktır.</a:t>
            </a:r>
          </a:p>
          <a:p>
            <a:r>
              <a:rPr lang="tr-TR" dirty="0" smtClean="0"/>
              <a:t>Osmanlı Devleti’nden ayrılan devletlere Osmanlı borçlarından hisse verilecektir.</a:t>
            </a:r>
          </a:p>
          <a:p>
            <a:r>
              <a:rPr lang="tr-TR" dirty="0" smtClean="0"/>
              <a:t>Osmanlı borçlarının büyük bölümünü TBMM ödeyecektir.</a:t>
            </a:r>
          </a:p>
          <a:p>
            <a:r>
              <a:rPr lang="tr-TR" dirty="0" smtClean="0"/>
              <a:t>Borçlar Türk lirası olarak ve taksitler halinde ödenecektir</a:t>
            </a:r>
            <a:r>
              <a:rPr lang="tr-TR" dirty="0" smtClean="0"/>
              <a:t>.</a:t>
            </a:r>
            <a:endParaRPr lang="tr-TR" dirty="0" smtClean="0"/>
          </a:p>
        </p:txBody>
      </p:sp>
    </p:spTree>
  </p:cSld>
  <p:clrMapOvr>
    <a:masterClrMapping/>
  </p:clrMapOvr>
  <p:transition>
    <p:circl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29997" dir="5400000" sy="-100000" algn="bl" rotWithShape="0"/>
                </a:effectLst>
              </a:rPr>
              <a:t>Azınlıklar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29997" dir="5400000" sy="-100000" algn="bl" rotWithShape="0"/>
              </a:effectLst>
            </a:endParaRPr>
          </a:p>
        </p:txBody>
      </p:sp>
      <p:sp>
        <p:nvSpPr>
          <p:cNvPr id="3" name="2 İçerik Yer Tutucusu"/>
          <p:cNvSpPr>
            <a:spLocks noGrp="1"/>
          </p:cNvSpPr>
          <p:nvPr>
            <p:ph idx="1"/>
          </p:nvPr>
        </p:nvSpPr>
        <p:spPr/>
        <p:txBody>
          <a:bodyPr>
            <a:normAutofit fontScale="85000" lnSpcReduction="10000"/>
          </a:bodyPr>
          <a:lstStyle/>
          <a:p>
            <a:r>
              <a:rPr lang="tr-TR" dirty="0" smtClean="0"/>
              <a:t>XIX. yüzyıl başlarından beri Türkiye’nin başını ağrıtan azınlıklar sorunu Türkiye’deki bütün azınlıkların Türk vatandaşı kabul edilmesi ile çözümlenmiştir. Azınlıklara, Türk vatandaşlarına tanınan tüm haklar tanınmış, ayrıcalıkları ise kaldırılmıştır. Türkiye’deki en kalabalık azınlık durumunda bulunan Rumların İstanbul’dakiler hariç Yunanistan’a gönderilmesi kararlaştırılmıştır. Buna karşılık Batı Trakya hariç Yunanistan’da yaşayan Türklerin Türkiye’ye gönderilmesine karar verilmiştir.</a:t>
            </a:r>
            <a:endParaRPr lang="tr-TR" dirty="0"/>
          </a:p>
        </p:txBody>
      </p:sp>
    </p:spTree>
  </p:cSld>
  <p:clrMapOvr>
    <a:masterClrMapping/>
  </p:clrMapOvr>
  <p:transition>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7467600" cy="5840435"/>
          </a:xfrm>
        </p:spPr>
        <p:txBody>
          <a:bodyPr>
            <a:normAutofit/>
          </a:bodyPr>
          <a:lstStyle/>
          <a:p>
            <a:r>
              <a:rPr lang="tr-TR" sz="2800" dirty="0" smtClean="0"/>
              <a:t>Vatanın bütünlüğü ve bağımsızlık tehlikededir</a:t>
            </a:r>
            <a:r>
              <a:rPr lang="tr-TR" sz="2800" dirty="0" smtClean="0"/>
              <a:t>.</a:t>
            </a:r>
          </a:p>
          <a:p>
            <a:r>
              <a:rPr lang="tr-TR" sz="2800" dirty="0" smtClean="0"/>
              <a:t>Osmanlı hükümeti iyi çalışmamakta ve milleti iyi temsil edememektedir</a:t>
            </a:r>
            <a:r>
              <a:rPr lang="tr-TR" sz="2800" dirty="0" smtClean="0"/>
              <a:t>.</a:t>
            </a:r>
          </a:p>
          <a:p>
            <a:r>
              <a:rPr lang="tr-TR" sz="2800" dirty="0" smtClean="0"/>
              <a:t>Milletin geleceğini yine milletin azim ve kararı belirleyecektir</a:t>
            </a:r>
            <a:r>
              <a:rPr lang="tr-TR" sz="2800" dirty="0" smtClean="0"/>
              <a:t>.</a:t>
            </a:r>
          </a:p>
          <a:p>
            <a:r>
              <a:rPr lang="tr-TR" sz="2800" dirty="0" smtClean="0"/>
              <a:t>Bağımsızlığın sağlanması için bir heyetin toplanması lazımdır. Bu heyet için illerden üç kişinin Sivas 'a yollanması gerekmektedir.</a:t>
            </a:r>
            <a:endParaRPr lang="tr-TR" sz="2800" dirty="0"/>
          </a:p>
        </p:txBody>
      </p:sp>
    </p:spTree>
  </p:cSld>
  <p:clrMapOvr>
    <a:masterClrMapping/>
  </p:clrMapOvr>
  <p:transition>
    <p:wheel spokes="8"/>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Yabancı Okullar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
        <p:nvSpPr>
          <p:cNvPr id="3" name="2 İçerik Yer Tutucusu"/>
          <p:cNvSpPr>
            <a:spLocks noGrp="1"/>
          </p:cNvSpPr>
          <p:nvPr>
            <p:ph idx="1"/>
          </p:nvPr>
        </p:nvSpPr>
        <p:spPr/>
        <p:txBody>
          <a:bodyPr/>
          <a:lstStyle/>
          <a:p>
            <a:r>
              <a:rPr lang="tr-TR" dirty="0" smtClean="0"/>
              <a:t>Türkiye’deki yabancı okulların bağlı bulunacakları rejim Lozan’da bir esasa bağlanmıştır. Buna göre yabancı okullar Türk kanunlarına ve diğer okulların bağlı bulundukları tüzük ve yönetmelik hükümlerine uyacaklardır. Türk Hükümeti bu okulların öğrenimini düzenleyecektir.</a:t>
            </a:r>
            <a:endParaRPr lang="tr-TR" dirty="0"/>
          </a:p>
        </p:txBody>
      </p:sp>
    </p:spTree>
  </p:cSld>
  <p:clrMapOvr>
    <a:masterClrMapping/>
  </p:clrMapOvr>
  <p:transition>
    <p:plus/>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Savaş Tazminatı</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
        <p:nvSpPr>
          <p:cNvPr id="3" name="2 İçerik Yer Tutucusu"/>
          <p:cNvSpPr>
            <a:spLocks noGrp="1"/>
          </p:cNvSpPr>
          <p:nvPr>
            <p:ph idx="1"/>
          </p:nvPr>
        </p:nvSpPr>
        <p:spPr/>
        <p:txBody>
          <a:bodyPr/>
          <a:lstStyle/>
          <a:p>
            <a:r>
              <a:rPr lang="tr-TR" dirty="0" smtClean="0"/>
              <a:t>Kurtuluş Savaşı’nın en büyük sorumlusu durumunda bulunan, Anadolu’nun büyük bir bölümünü tahrip eden ve Türk milletini iki yıl boyunca savaş felaketi ile karşı karşıya bırakan Yunanistan savaş tazminatı olarak Karaağaç’ı Türkiye’ye bırakmıştır.</a:t>
            </a:r>
            <a:endParaRPr lang="tr-TR" dirty="0"/>
          </a:p>
        </p:txBody>
      </p:sp>
    </p:spTree>
  </p:cSld>
  <p:clrMapOvr>
    <a:masterClrMapping/>
  </p:clrMapOvr>
  <p:transition>
    <p:wheel spokes="8"/>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320"/>
            <a:ext cx="7470648" cy="5797886"/>
          </a:xfrm>
        </p:spPr>
        <p:txBody>
          <a:bodyPr>
            <a:normAutofit/>
            <a:scene3d>
              <a:camera prst="isometricOffAxis2Left"/>
              <a:lightRig rig="threePt" dir="t"/>
            </a:scene3d>
            <a:sp3d extrusionH="57150">
              <a:bevelT w="38100" h="38100" prst="slope"/>
            </a:sp3d>
          </a:bodyPr>
          <a:lstStyle/>
          <a:p>
            <a:pPr algn="ctr"/>
            <a:r>
              <a:rPr lang="tr-TR" sz="9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rPr>
              <a:t>SORULAR</a:t>
            </a:r>
            <a:endParaRPr lang="tr-TR" sz="9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r="5400000" sy="-100000" algn="bl" rotWithShape="0"/>
              </a:effectLst>
            </a:endParaRPr>
          </a:p>
        </p:txBody>
      </p:sp>
    </p:spTree>
  </p:cSld>
  <p:clrMapOvr>
    <a:masterClrMapping/>
  </p:clrMapOvr>
  <p:transition>
    <p:newsflash/>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1654164"/>
          </a:xfrm>
        </p:spPr>
        <p:txBody>
          <a:bodyPr>
            <a:noAutofit/>
          </a:bodyPr>
          <a:lstStyle/>
          <a:p>
            <a:r>
              <a:rPr lang="tr-TR" sz="3600" dirty="0" smtClean="0"/>
              <a:t>Kurtuluş savaşında </a:t>
            </a:r>
            <a:r>
              <a:rPr lang="tr-TR" sz="3600" dirty="0" err="1" smtClean="0"/>
              <a:t>Kuva</a:t>
            </a:r>
            <a:r>
              <a:rPr lang="tr-TR" sz="3600" dirty="0" smtClean="0"/>
              <a:t>-</a:t>
            </a:r>
            <a:r>
              <a:rPr lang="tr-TR" sz="3600" dirty="0" err="1" smtClean="0"/>
              <a:t>yı</a:t>
            </a:r>
            <a:r>
              <a:rPr lang="tr-TR" sz="3600" dirty="0" smtClean="0"/>
              <a:t> </a:t>
            </a:r>
            <a:r>
              <a:rPr lang="tr-TR" sz="3600" dirty="0" smtClean="0"/>
              <a:t>milliye hareketi ilk olarak hangi cephede ortaya çıkmıştır? </a:t>
            </a:r>
            <a:endParaRPr lang="tr-TR" sz="3600" dirty="0"/>
          </a:p>
        </p:txBody>
      </p:sp>
      <p:sp>
        <p:nvSpPr>
          <p:cNvPr id="3" name="2 İçerik Yer Tutucusu"/>
          <p:cNvSpPr>
            <a:spLocks noGrp="1"/>
          </p:cNvSpPr>
          <p:nvPr>
            <p:ph idx="1"/>
          </p:nvPr>
        </p:nvSpPr>
        <p:spPr>
          <a:xfrm>
            <a:off x="457200" y="2285992"/>
            <a:ext cx="7467600" cy="3840171"/>
          </a:xfrm>
        </p:spPr>
        <p:txBody>
          <a:bodyPr/>
          <a:lstStyle/>
          <a:p>
            <a:r>
              <a:rPr lang="tr-TR" dirty="0" smtClean="0"/>
              <a:t>A) Batı B) Güney</a:t>
            </a:r>
            <a:br>
              <a:rPr lang="tr-TR" dirty="0" smtClean="0"/>
            </a:br>
            <a:r>
              <a:rPr lang="tr-TR" dirty="0" smtClean="0"/>
              <a:t/>
            </a:r>
            <a:br>
              <a:rPr lang="tr-TR" dirty="0" smtClean="0"/>
            </a:br>
            <a:r>
              <a:rPr lang="tr-TR" dirty="0" smtClean="0"/>
              <a:t>C) Doğu D) </a:t>
            </a:r>
            <a:r>
              <a:rPr lang="tr-TR" dirty="0" smtClean="0"/>
              <a:t>İstanbul</a:t>
            </a:r>
          </a:p>
          <a:p>
            <a:endParaRPr lang="tr-TR" dirty="0" smtClean="0"/>
          </a:p>
          <a:p>
            <a:endParaRPr lang="tr-TR" dirty="0" smtClean="0"/>
          </a:p>
          <a:p>
            <a:endParaRPr lang="tr-TR" dirty="0" smtClean="0"/>
          </a:p>
          <a:p>
            <a:r>
              <a:rPr lang="tr-TR" dirty="0" smtClean="0"/>
              <a:t>B) Güney</a:t>
            </a:r>
            <a:endParaRPr lang="tr-TR"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800" decel="100000"/>
                                        <p:tgtEl>
                                          <p:spTgt spid="3">
                                            <p:txEl>
                                              <p:pRg st="4" end="4"/>
                                            </p:txEl>
                                          </p:spTgt>
                                        </p:tgtEl>
                                      </p:cBhvr>
                                    </p:animEffect>
                                    <p:anim calcmode="lin" valueType="num">
                                      <p:cBhvr>
                                        <p:cTn id="8" dur="800" decel="100000" fill="hold"/>
                                        <p:tgtEl>
                                          <p:spTgt spid="3">
                                            <p:txEl>
                                              <p:pRg st="4" end="4"/>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4" end="4"/>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4" end="4"/>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4" end="4"/>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1654164"/>
          </a:xfrm>
        </p:spPr>
        <p:txBody>
          <a:bodyPr>
            <a:normAutofit fontScale="90000"/>
          </a:bodyPr>
          <a:lstStyle/>
          <a:p>
            <a:r>
              <a:rPr lang="tr-TR" sz="3600" dirty="0" smtClean="0"/>
              <a:t>Aşağıdakilerden hangisi kurtuluş savaşı merkezinin Ankara olmasının nedenlerinden değildir ?</a:t>
            </a:r>
            <a:endParaRPr lang="tr-TR" sz="3600" dirty="0"/>
          </a:p>
        </p:txBody>
      </p:sp>
      <p:sp>
        <p:nvSpPr>
          <p:cNvPr id="3" name="2 İçerik Yer Tutucusu"/>
          <p:cNvSpPr>
            <a:spLocks noGrp="1"/>
          </p:cNvSpPr>
          <p:nvPr>
            <p:ph idx="1"/>
          </p:nvPr>
        </p:nvSpPr>
        <p:spPr>
          <a:xfrm>
            <a:off x="457200" y="2143116"/>
            <a:ext cx="7467600" cy="3983047"/>
          </a:xfrm>
        </p:spPr>
        <p:txBody>
          <a:bodyPr>
            <a:normAutofit/>
          </a:bodyPr>
          <a:lstStyle/>
          <a:p>
            <a:r>
              <a:rPr lang="tr-TR" dirty="0" smtClean="0"/>
              <a:t>A) İstanbul ile ulaşımın kolay olması</a:t>
            </a:r>
            <a:br>
              <a:rPr lang="tr-TR" dirty="0" smtClean="0"/>
            </a:br>
            <a:r>
              <a:rPr lang="tr-TR" dirty="0" smtClean="0"/>
              <a:t>B) Güvenli bir yer olması</a:t>
            </a:r>
            <a:br>
              <a:rPr lang="tr-TR" dirty="0" smtClean="0"/>
            </a:br>
            <a:r>
              <a:rPr lang="tr-TR" dirty="0" smtClean="0"/>
              <a:t>C) Batı cephelerine yakınlığı</a:t>
            </a:r>
            <a:br>
              <a:rPr lang="tr-TR" dirty="0" smtClean="0"/>
            </a:br>
            <a:r>
              <a:rPr lang="tr-TR" dirty="0" smtClean="0"/>
              <a:t>D) Tarihi bir şehir olması</a:t>
            </a:r>
            <a:br>
              <a:rPr lang="tr-TR" dirty="0" smtClean="0"/>
            </a:br>
            <a:endParaRPr lang="tr-TR" dirty="0" smtClean="0"/>
          </a:p>
          <a:p>
            <a:pPr>
              <a:buNone/>
            </a:pPr>
            <a:endParaRPr lang="tr-TR" dirty="0" smtClean="0"/>
          </a:p>
          <a:p>
            <a:r>
              <a:rPr lang="tr-TR" dirty="0" smtClean="0"/>
              <a:t>D) Tarihi bir şehir olması</a:t>
            </a:r>
            <a:endParaRPr lang="tr-TR"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2" end="2"/>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2" end="2"/>
                                            </p:txEl>
                                          </p:spTgt>
                                        </p:tgtEl>
                                        <p:attrNameLst>
                                          <p:attrName>ppt_w</p:attrName>
                                        </p:attrNameLst>
                                      </p:cBhvr>
                                    </p:anim>
                                    <p:anim by="(#ppt_w*0.50)" calcmode="lin" valueType="num">
                                      <p:cBhvr>
                                        <p:cTn id="8" dur="500" decel="50000" autoRev="1" fill="hold">
                                          <p:stCondLst>
                                            <p:cond delay="0"/>
                                          </p:stCondLst>
                                        </p:cTn>
                                        <p:tgtEl>
                                          <p:spTgt spid="3">
                                            <p:txEl>
                                              <p:pRg st="2" end="2"/>
                                            </p:txEl>
                                          </p:spTgt>
                                        </p:tgtEl>
                                        <p:attrNameLst>
                                          <p:attrName>ppt_x</p:attrName>
                                        </p:attrNameLst>
                                      </p:cBhvr>
                                    </p:anim>
                                    <p:anim from="(-#ppt_h/2)" to="(#ppt_y)" calcmode="lin" valueType="num">
                                      <p:cBhvr>
                                        <p:cTn id="9" dur="1000" fill="hold">
                                          <p:stCondLst>
                                            <p:cond delay="0"/>
                                          </p:stCondLst>
                                        </p:cTn>
                                        <p:tgtEl>
                                          <p:spTgt spid="3">
                                            <p:txEl>
                                              <p:pRg st="2" end="2"/>
                                            </p:txEl>
                                          </p:spTgt>
                                        </p:tgtEl>
                                        <p:attrNameLst>
                                          <p:attrName>ppt_y</p:attrName>
                                        </p:attrNameLst>
                                      </p:cBhvr>
                                    </p:anim>
                                    <p:animRot by="21600000">
                                      <p:cBhvr>
                                        <p:cTn id="10" dur="1000" fill="hold">
                                          <p:stCondLst>
                                            <p:cond delay="0"/>
                                          </p:stCondLst>
                                        </p:cTn>
                                        <p:tgtEl>
                                          <p:spTgt spid="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200" dirty="0" smtClean="0"/>
              <a:t>Hangi toplantı öncesi Atatürk Osmanlı Devletine ait tüm görevlerinden istifa etmiştir ?</a:t>
            </a:r>
            <a:endParaRPr lang="tr-TR" sz="3200" dirty="0"/>
          </a:p>
        </p:txBody>
      </p:sp>
      <p:sp>
        <p:nvSpPr>
          <p:cNvPr id="3" name="2 İçerik Yer Tutucusu"/>
          <p:cNvSpPr>
            <a:spLocks noGrp="1"/>
          </p:cNvSpPr>
          <p:nvPr>
            <p:ph idx="1"/>
          </p:nvPr>
        </p:nvSpPr>
        <p:spPr/>
        <p:txBody>
          <a:bodyPr/>
          <a:lstStyle/>
          <a:p>
            <a:r>
              <a:rPr lang="tr-TR" dirty="0" smtClean="0"/>
              <a:t>A) Amasya görüşmesi</a:t>
            </a:r>
            <a:br>
              <a:rPr lang="tr-TR" dirty="0" smtClean="0"/>
            </a:br>
            <a:r>
              <a:rPr lang="tr-TR" dirty="0" smtClean="0"/>
              <a:t>B) Sivas kongresi</a:t>
            </a:r>
            <a:br>
              <a:rPr lang="tr-TR" dirty="0" smtClean="0"/>
            </a:br>
            <a:r>
              <a:rPr lang="tr-TR" dirty="0" smtClean="0"/>
              <a:t>C) Erzurum kongresi</a:t>
            </a:r>
            <a:br>
              <a:rPr lang="tr-TR" dirty="0" smtClean="0"/>
            </a:br>
            <a:r>
              <a:rPr lang="tr-TR" dirty="0" smtClean="0"/>
              <a:t>D) TBMM’nin açılışı</a:t>
            </a:r>
            <a:br>
              <a:rPr lang="tr-TR" dirty="0" smtClean="0"/>
            </a:br>
            <a:endParaRPr lang="tr-TR" dirty="0" smtClean="0"/>
          </a:p>
          <a:p>
            <a:endParaRPr lang="tr-TR" dirty="0" smtClean="0"/>
          </a:p>
          <a:p>
            <a:endParaRPr lang="tr-TR" dirty="0" smtClean="0"/>
          </a:p>
          <a:p>
            <a:r>
              <a:rPr lang="tr-TR" dirty="0" smtClean="0"/>
              <a:t>C) Erzurum kongresi</a:t>
            </a:r>
            <a:br>
              <a:rPr lang="tr-TR" dirty="0" smtClean="0"/>
            </a:br>
            <a:endParaRPr lang="tr-TR" dirty="0" smtClean="0"/>
          </a:p>
          <a:p>
            <a:endParaRPr lang="tr-TR"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from="(-#ppt_w/2)" to="(#ppt_x)" calcmode="lin" valueType="num">
                                      <p:cBhvr>
                                        <p:cTn id="7" dur="600" fill="hold">
                                          <p:stCondLst>
                                            <p:cond delay="0"/>
                                          </p:stCondLst>
                                        </p:cTn>
                                        <p:tgtEl>
                                          <p:spTgt spid="3">
                                            <p:txEl>
                                              <p:pRg st="3" end="3"/>
                                            </p:txEl>
                                          </p:spTgt>
                                        </p:tgtEl>
                                        <p:attrNameLst>
                                          <p:attrName>ppt_x</p:attrName>
                                        </p:attrNameLst>
                                      </p:cBhvr>
                                    </p:anim>
                                    <p:anim from="0" to="-1.0" calcmode="lin" valueType="num">
                                      <p:cBhvr>
                                        <p:cTn id="8" dur="200" decel="50000" autoRev="1" fill="hold">
                                          <p:stCondLst>
                                            <p:cond delay="600"/>
                                          </p:stCondLst>
                                        </p:cTn>
                                        <p:tgtEl>
                                          <p:spTgt spid="3">
                                            <p:txEl>
                                              <p:pRg st="3" end="3"/>
                                            </p:txEl>
                                          </p:spTgt>
                                        </p:tgtEl>
                                        <p:attrNameLst>
                                          <p:attrName>xshear</p:attrName>
                                        </p:attrNameLst>
                                      </p:cBhvr>
                                    </p:anim>
                                    <p:animScale>
                                      <p:cBhvr>
                                        <p:cTn id="9" dur="200" decel="100000" autoRev="1" fill="hold">
                                          <p:stCondLst>
                                            <p:cond delay="600"/>
                                          </p:stCondLst>
                                        </p:cTn>
                                        <p:tgtEl>
                                          <p:spTgt spid="3">
                                            <p:txEl>
                                              <p:pRg st="3" end="3"/>
                                            </p:txEl>
                                          </p:spTgt>
                                        </p:tgtEl>
                                      </p:cBhvr>
                                      <p:from x="100000" y="100000"/>
                                      <p:to x="80000" y="100000"/>
                                    </p:animScale>
                                    <p:anim by="(#ppt_h/3+#ppt_w*0.1)" calcmode="lin" valueType="num">
                                      <p:cBhvr additive="sum">
                                        <p:cTn id="10" dur="200" decel="100000" autoRev="1" fill="hold">
                                          <p:stCondLst>
                                            <p:cond delay="600"/>
                                          </p:stCondLst>
                                        </p:cTn>
                                        <p:tgtEl>
                                          <p:spTgt spid="3">
                                            <p:txEl>
                                              <p:pRg st="3" end="3"/>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3600" dirty="0" smtClean="0"/>
              <a:t>Türk yurdunun sınırlarını belirleyen Misak-ı Milli nerede kabul edilmiştir ?</a:t>
            </a:r>
            <a:endParaRPr lang="tr-TR" sz="3600" dirty="0"/>
          </a:p>
        </p:txBody>
      </p:sp>
      <p:sp>
        <p:nvSpPr>
          <p:cNvPr id="3" name="2 İçerik Yer Tutucusu"/>
          <p:cNvSpPr>
            <a:spLocks noGrp="1"/>
          </p:cNvSpPr>
          <p:nvPr>
            <p:ph idx="1"/>
          </p:nvPr>
        </p:nvSpPr>
        <p:spPr/>
        <p:txBody>
          <a:bodyPr/>
          <a:lstStyle/>
          <a:p>
            <a:r>
              <a:rPr lang="tr-TR" dirty="0" smtClean="0"/>
              <a:t>A) Son Osmanlı </a:t>
            </a:r>
            <a:r>
              <a:rPr lang="tr-TR" dirty="0" err="1" smtClean="0"/>
              <a:t>Mebusan</a:t>
            </a:r>
            <a:r>
              <a:rPr lang="tr-TR" dirty="0" smtClean="0"/>
              <a:t> Meclisinde</a:t>
            </a:r>
            <a:br>
              <a:rPr lang="tr-TR" dirty="0" smtClean="0"/>
            </a:br>
            <a:r>
              <a:rPr lang="tr-TR" dirty="0" smtClean="0"/>
              <a:t>B) İlk TBMM’de</a:t>
            </a:r>
            <a:br>
              <a:rPr lang="tr-TR" dirty="0" smtClean="0"/>
            </a:br>
            <a:r>
              <a:rPr lang="tr-TR" dirty="0" smtClean="0"/>
              <a:t>C) I. Meşrutiyette</a:t>
            </a:r>
            <a:br>
              <a:rPr lang="tr-TR" dirty="0" smtClean="0"/>
            </a:br>
            <a:r>
              <a:rPr lang="tr-TR" dirty="0" smtClean="0"/>
              <a:t>D) II. Meşrutiyette</a:t>
            </a:r>
            <a:br>
              <a:rPr lang="tr-TR" dirty="0" smtClean="0"/>
            </a:br>
            <a:endParaRPr lang="tr-TR" dirty="0" smtClean="0"/>
          </a:p>
          <a:p>
            <a:endParaRPr lang="tr-TR" dirty="0" smtClean="0"/>
          </a:p>
          <a:p>
            <a:r>
              <a:rPr lang="tr-TR" dirty="0" smtClean="0"/>
              <a:t>A) Son Osmanlı </a:t>
            </a:r>
            <a:r>
              <a:rPr lang="tr-TR" dirty="0" err="1" smtClean="0"/>
              <a:t>Mebusan</a:t>
            </a:r>
            <a:r>
              <a:rPr lang="tr-TR" dirty="0" smtClean="0"/>
              <a:t> Meclisinde</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heel(4)">
                                      <p:cBhvr>
                                        <p:cTn id="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000" dirty="0" smtClean="0"/>
              <a:t>Hangi savaştan sonra Atatürk gazilik ve mareşallik unvanını </a:t>
            </a:r>
            <a:r>
              <a:rPr lang="tr-TR" sz="4000" dirty="0" smtClean="0"/>
              <a:t>almıştır?</a:t>
            </a:r>
            <a:endParaRPr lang="tr-TR" dirty="0"/>
          </a:p>
        </p:txBody>
      </p:sp>
      <p:sp>
        <p:nvSpPr>
          <p:cNvPr id="3" name="2 İçerik Yer Tutucusu"/>
          <p:cNvSpPr>
            <a:spLocks noGrp="1"/>
          </p:cNvSpPr>
          <p:nvPr>
            <p:ph idx="1"/>
          </p:nvPr>
        </p:nvSpPr>
        <p:spPr/>
        <p:txBody>
          <a:bodyPr/>
          <a:lstStyle/>
          <a:p>
            <a:r>
              <a:rPr lang="tr-TR" dirty="0" smtClean="0"/>
              <a:t>A) I. İnönü B) II. İnönü</a:t>
            </a:r>
            <a:br>
              <a:rPr lang="tr-TR" dirty="0" smtClean="0"/>
            </a:br>
            <a:r>
              <a:rPr lang="tr-TR" dirty="0" smtClean="0"/>
              <a:t/>
            </a:r>
            <a:br>
              <a:rPr lang="tr-TR" dirty="0" smtClean="0"/>
            </a:br>
            <a:r>
              <a:rPr lang="tr-TR" dirty="0" smtClean="0"/>
              <a:t>C) </a:t>
            </a:r>
            <a:r>
              <a:rPr lang="tr-TR" dirty="0" smtClean="0"/>
              <a:t>Sakarya </a:t>
            </a:r>
            <a:r>
              <a:rPr lang="tr-TR" dirty="0" smtClean="0"/>
              <a:t>D) Büyük </a:t>
            </a:r>
            <a:r>
              <a:rPr lang="tr-TR" dirty="0" smtClean="0"/>
              <a:t>Taarruz</a:t>
            </a:r>
          </a:p>
          <a:p>
            <a:endParaRPr lang="tr-TR" dirty="0" smtClean="0"/>
          </a:p>
          <a:p>
            <a:endParaRPr lang="tr-TR" dirty="0" smtClean="0"/>
          </a:p>
          <a:p>
            <a:endParaRPr lang="tr-TR" dirty="0" smtClean="0"/>
          </a:p>
          <a:p>
            <a:r>
              <a:rPr lang="tr-TR" dirty="0" smtClean="0"/>
              <a:t>C) Sakarya</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p:cTn id="7"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3600" dirty="0" smtClean="0"/>
              <a:t>Lozan barış antlaşması hangi tarihte imzalanmıştır?</a:t>
            </a:r>
            <a:endParaRPr lang="tr-TR" sz="3600" dirty="0"/>
          </a:p>
        </p:txBody>
      </p:sp>
      <p:sp>
        <p:nvSpPr>
          <p:cNvPr id="3" name="2 İçerik Yer Tutucusu"/>
          <p:cNvSpPr>
            <a:spLocks noGrp="1"/>
          </p:cNvSpPr>
          <p:nvPr>
            <p:ph idx="1"/>
          </p:nvPr>
        </p:nvSpPr>
        <p:spPr/>
        <p:txBody>
          <a:bodyPr/>
          <a:lstStyle/>
          <a:p>
            <a:r>
              <a:rPr lang="tr-TR" dirty="0" smtClean="0"/>
              <a:t>A) 24 Temmuz 1921 </a:t>
            </a:r>
            <a:br>
              <a:rPr lang="tr-TR" dirty="0" smtClean="0"/>
            </a:br>
            <a:r>
              <a:rPr lang="tr-TR" dirty="0" smtClean="0"/>
              <a:t>B) 24 Temmuz 1922</a:t>
            </a:r>
            <a:br>
              <a:rPr lang="tr-TR" dirty="0" smtClean="0"/>
            </a:br>
            <a:r>
              <a:rPr lang="tr-TR" dirty="0" smtClean="0"/>
              <a:t>C) 24 Temmuz 1923</a:t>
            </a:r>
            <a:br>
              <a:rPr lang="tr-TR" dirty="0" smtClean="0"/>
            </a:br>
            <a:r>
              <a:rPr lang="tr-TR" dirty="0" smtClean="0"/>
              <a:t>D) </a:t>
            </a:r>
            <a:r>
              <a:rPr lang="tr-TR" dirty="0" smtClean="0"/>
              <a:t>24 </a:t>
            </a:r>
            <a:r>
              <a:rPr lang="tr-TR" dirty="0" smtClean="0"/>
              <a:t>Temmuz </a:t>
            </a:r>
            <a:r>
              <a:rPr lang="tr-TR" dirty="0" smtClean="0"/>
              <a:t>1924</a:t>
            </a:r>
          </a:p>
          <a:p>
            <a:endParaRPr lang="tr-TR" dirty="0" smtClean="0"/>
          </a:p>
          <a:p>
            <a:endParaRPr lang="tr-TR" dirty="0" smtClean="0"/>
          </a:p>
          <a:p>
            <a:r>
              <a:rPr lang="tr-TR" dirty="0" smtClean="0"/>
              <a:t>C) 24 Temmuz </a:t>
            </a:r>
            <a:r>
              <a:rPr lang="tr-TR" dirty="0" smtClean="0"/>
              <a:t>1923</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3">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3">
                                            <p:txEl>
                                              <p:pRg st="0" end="0"/>
                                            </p:txEl>
                                          </p:spTgt>
                                        </p:tgtEl>
                                        <p:attrNameLst>
                                          <p:attrName>ppt_w</p:attrName>
                                        </p:attrNameLst>
                                      </p:cBhvr>
                                    </p:anim>
                                    <p:anim by="(#ppt_w*0.50)" calcmode="lin" valueType="num">
                                      <p:cBhvr>
                                        <p:cTn id="17" dur="500" decel="50000" autoRev="1" fill="hold">
                                          <p:stCondLst>
                                            <p:cond delay="0"/>
                                          </p:stCondLst>
                                        </p:cTn>
                                        <p:tgtEl>
                                          <p:spTgt spid="3">
                                            <p:txEl>
                                              <p:pRg st="0" end="0"/>
                                            </p:txEl>
                                          </p:spTgt>
                                        </p:tgtEl>
                                        <p:attrNameLst>
                                          <p:attrName>ppt_x</p:attrName>
                                        </p:attrNameLst>
                                      </p:cBhvr>
                                    </p:anim>
                                    <p:anim from="(-#ppt_h/2)" to="(#ppt_y)" calcmode="lin" valueType="num">
                                      <p:cBhvr>
                                        <p:cTn id="18" dur="1000" fill="hold">
                                          <p:stCondLst>
                                            <p:cond delay="0"/>
                                          </p:stCondLst>
                                        </p:cTn>
                                        <p:tgtEl>
                                          <p:spTgt spid="3">
                                            <p:txEl>
                                              <p:pRg st="0" end="0"/>
                                            </p:txEl>
                                          </p:spTgt>
                                        </p:tgtEl>
                                        <p:attrNameLst>
                                          <p:attrName>ppt_y</p:attrName>
                                        </p:attrNameLst>
                                      </p:cBhvr>
                                    </p:anim>
                                    <p:animRot by="21600000">
                                      <p:cBhvr>
                                        <p:cTn id="19" dur="1000" fill="hold">
                                          <p:stCondLst>
                                            <p:cond delay="0"/>
                                          </p:stCondLst>
                                        </p:cTn>
                                        <p:tgtEl>
                                          <p:spTgt spid="3">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3">
                                            <p:txEl>
                                              <p:pRg st="0" end="0"/>
                                            </p:txEl>
                                          </p:spTgt>
                                        </p:tgtEl>
                                        <p:attrNameLst>
                                          <p:attrName>style.visibility</p:attrName>
                                        </p:attrNameLst>
                                      </p:cBhvr>
                                      <p:to>
                                        <p:strVal val="visible"/>
                                      </p:to>
                                    </p:set>
                                    <p:anim by="(-#ppt_w*2)" calcmode="lin" valueType="num">
                                      <p:cBhvr rctx="PPT">
                                        <p:cTn id="24" dur="500" autoRev="1" fill="hold">
                                          <p:stCondLst>
                                            <p:cond delay="0"/>
                                          </p:stCondLst>
                                        </p:cTn>
                                        <p:tgtEl>
                                          <p:spTgt spid="3">
                                            <p:txEl>
                                              <p:pRg st="0" end="0"/>
                                            </p:txEl>
                                          </p:spTgt>
                                        </p:tgtEl>
                                        <p:attrNameLst>
                                          <p:attrName>ppt_w</p:attrName>
                                        </p:attrNameLst>
                                      </p:cBhvr>
                                    </p:anim>
                                    <p:anim by="(#ppt_w*0.50)" calcmode="lin" valueType="num">
                                      <p:cBhvr>
                                        <p:cTn id="25" dur="500" decel="50000" autoRev="1" fill="hold">
                                          <p:stCondLst>
                                            <p:cond delay="0"/>
                                          </p:stCondLst>
                                        </p:cTn>
                                        <p:tgtEl>
                                          <p:spTgt spid="3">
                                            <p:txEl>
                                              <p:pRg st="0" end="0"/>
                                            </p:txEl>
                                          </p:spTgt>
                                        </p:tgtEl>
                                        <p:attrNameLst>
                                          <p:attrName>ppt_x</p:attrName>
                                        </p:attrNameLst>
                                      </p:cBhvr>
                                    </p:anim>
                                    <p:anim from="(-#ppt_h/2)" to="(#ppt_y)" calcmode="lin" valueType="num">
                                      <p:cBhvr>
                                        <p:cTn id="26" dur="1000" fill="hold">
                                          <p:stCondLst>
                                            <p:cond delay="0"/>
                                          </p:stCondLst>
                                        </p:cTn>
                                        <p:tgtEl>
                                          <p:spTgt spid="3">
                                            <p:txEl>
                                              <p:pRg st="0" end="0"/>
                                            </p:txEl>
                                          </p:spTgt>
                                        </p:tgtEl>
                                        <p:attrNameLst>
                                          <p:attrName>ppt_y</p:attrName>
                                        </p:attrNameLst>
                                      </p:cBhvr>
                                    </p:anim>
                                    <p:animRot by="21600000">
                                      <p:cBhvr>
                                        <p:cTn id="27" dur="1000" fill="hold">
                                          <p:stCondLst>
                                            <p:cond delay="0"/>
                                          </p:stCondLst>
                                        </p:cTn>
                                        <p:tgtEl>
                                          <p:spTgt spid="3">
                                            <p:txEl>
                                              <p:pRg st="0" end="0"/>
                                            </p:txEl>
                                          </p:spTgt>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nodeType="clickEffect">
                                  <p:stCondLst>
                                    <p:cond delay="0"/>
                                  </p:stCondLst>
                                  <p:iterate type="lt">
                                    <p:tmPct val="10000"/>
                                  </p:iterate>
                                  <p:childTnLst>
                                    <p:set>
                                      <p:cBhvr>
                                        <p:cTn id="31" dur="1" fill="hold">
                                          <p:stCondLst>
                                            <p:cond delay="0"/>
                                          </p:stCondLst>
                                        </p:cTn>
                                        <p:tgtEl>
                                          <p:spTgt spid="3">
                                            <p:txEl>
                                              <p:pRg st="0" end="0"/>
                                            </p:txEl>
                                          </p:spTgt>
                                        </p:tgtEl>
                                        <p:attrNameLst>
                                          <p:attrName>style.visibility</p:attrName>
                                        </p:attrNameLst>
                                      </p:cBhvr>
                                      <p:to>
                                        <p:strVal val="visible"/>
                                      </p:to>
                                    </p:set>
                                    <p:anim calcmode="lin" valueType="num">
                                      <p:cBhvr>
                                        <p:cTn id="32"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34"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5" presetClass="entr" presetSubtype="0" fill="hold"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Effect transition="in" filter="fade">
                                      <p:cBhvr>
                                        <p:cTn id="41" dur="2000"/>
                                        <p:tgtEl>
                                          <p:spTgt spid="3">
                                            <p:txEl>
                                              <p:pRg st="3" end="3"/>
                                            </p:txEl>
                                          </p:spTgt>
                                        </p:tgtEl>
                                      </p:cBhvr>
                                    </p:animEffect>
                                    <p:anim calcmode="lin" valueType="num">
                                      <p:cBhvr>
                                        <p:cTn id="42"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43"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44" dur="2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kurtulus savasi ataturk resimleri.jpg"/>
          <p:cNvPicPr>
            <a:picLocks noGrp="1" noChangeAspect="1"/>
          </p:cNvPicPr>
          <p:nvPr>
            <p:ph idx="1"/>
          </p:nvPr>
        </p:nvPicPr>
        <p:blipFill>
          <a:blip r:embed="rId2"/>
          <a:stretch>
            <a:fillRect/>
          </a:stretch>
        </p:blipFill>
        <p:spPr>
          <a:xfrm>
            <a:off x="1142976" y="642918"/>
            <a:ext cx="7160746" cy="5020491"/>
          </a:xfrm>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9144000" cy="1439850"/>
          </a:xfrm>
        </p:spPr>
        <p:txBody>
          <a:bodyPr>
            <a:noAutofit/>
          </a:bodyPr>
          <a:lstStyle/>
          <a:p>
            <a:r>
              <a:rPr lang="tr-T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Erzurum Kongresi </a:t>
            </a:r>
            <a:r>
              <a:rPr lang="tr-T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( 23 Temmuz - 6 </a:t>
            </a:r>
            <a:r>
              <a:rPr lang="tr-T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Ağustos</a:t>
            </a:r>
            <a:br>
              <a:rPr lang="tr-T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br>
            <a:r>
              <a:rPr lang="tr-T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
            </a:r>
            <a:br>
              <a:rPr lang="tr-T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br>
            <a:r>
              <a:rPr lang="tr-T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 </a:t>
            </a:r>
            <a:r>
              <a:rPr lang="tr-T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1919 )</a:t>
            </a:r>
            <a:endParaRPr lang="tr-TR"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endParaRPr>
          </a:p>
        </p:txBody>
      </p:sp>
      <p:sp>
        <p:nvSpPr>
          <p:cNvPr id="3" name="2 İçerik Yer Tutucusu"/>
          <p:cNvSpPr>
            <a:spLocks noGrp="1"/>
          </p:cNvSpPr>
          <p:nvPr>
            <p:ph idx="1"/>
          </p:nvPr>
        </p:nvSpPr>
        <p:spPr>
          <a:xfrm>
            <a:off x="428596" y="2071678"/>
            <a:ext cx="7467600" cy="4340237"/>
          </a:xfrm>
        </p:spPr>
        <p:txBody>
          <a:bodyPr>
            <a:normAutofit fontScale="85000" lnSpcReduction="20000"/>
          </a:bodyPr>
          <a:lstStyle/>
          <a:p>
            <a:r>
              <a:rPr lang="tr-TR" dirty="0" smtClean="0"/>
              <a:t>Kongre halk arasında birliği koruyarak, azınlıkların çalışmalarını etkisizleş- </a:t>
            </a:r>
            <a:r>
              <a:rPr lang="tr-TR" dirty="0" err="1" smtClean="0"/>
              <a:t>tirmek</a:t>
            </a:r>
            <a:r>
              <a:rPr lang="tr-TR" dirty="0" smtClean="0"/>
              <a:t> için toplandı. Burada Amasya genelgesinde alınan kararlar tekrar gözden geçirilerek herkesin görüşü alındı. Bu arada İstanbul hükümeti hâlâ İngiltere'nin himayesine girmek istiyordu. Kongre toplanış yönünden bölgesel , kararları yönünden ise ulusal bir kongredir. Kapitülasyonlara ilk kez burada karşı çıkılmış ve yeni bir devlet kurma fikri ilk kez burada ortaya atılmıştır. Ayrıca kongrede alınan kararların uygulanabilmesi için bir temsil heyeti oluşturuldu.</a:t>
            </a:r>
            <a:endParaRPr lang="tr-TR" dirty="0"/>
          </a:p>
        </p:txBody>
      </p:sp>
    </p:spTree>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85000" lnSpcReduction="10000"/>
          </a:bodyPr>
          <a:lstStyle/>
          <a:p>
            <a:r>
              <a:rPr lang="tr-TR" dirty="0" smtClean="0"/>
              <a:t>Erzurum'dan sonra Sivas 'ta da bir kongre toplandı. Bu kongrede, Erzurum kongresinde alınan kararlar halka mal edildi ve başka bir ülkenin himayesine girmek kesin olarak reddedildi. Temsil heyetinin artık bütün milleti temsil edeceğine karar verildi. Osmanlı hükümeti bu kongrenin toplanmasına karşı çıktı fakat kongreyi dağıtacak gücünün olmaması nedeniyle bir şey yapamadı ve İngiltere'den yardım istedi. İngiltere bu kongreyi küçük bir ayaklanma olarak gördü ve önemsemeyip yardım etmedi.</a:t>
            </a:r>
            <a:endParaRPr lang="tr-TR" dirty="0"/>
          </a:p>
        </p:txBody>
      </p:sp>
      <p:sp>
        <p:nvSpPr>
          <p:cNvPr id="2" name="1 Başlık"/>
          <p:cNvSpPr>
            <a:spLocks noGrp="1"/>
          </p:cNvSpPr>
          <p:nvPr>
            <p:ph type="title"/>
          </p:nvPr>
        </p:nvSpPr>
        <p:spPr>
          <a:xfrm>
            <a:off x="0" y="274638"/>
            <a:ext cx="9144000" cy="1143000"/>
          </a:xfrm>
        </p:spPr>
        <p:txBody>
          <a:bodyPr>
            <a:normAutofit/>
          </a:bodyPr>
          <a:lstStyle/>
          <a:p>
            <a:r>
              <a:rPr lang="sv-SE"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Sivas Kongresi ( 4 - 11 Eylül 1919 )</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endParaRPr>
          </a:p>
        </p:txBody>
      </p:sp>
    </p:spTree>
  </p:cSld>
  <p:clrMapOvr>
    <a:masterClrMapping/>
  </p:clrMapOvr>
  <p:transition>
    <p:cover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rPr>
              <a:t>Misak-ı Milli</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5000" endA="50" endPos="85000" dist="60007" dir="5400000" sy="-100000" algn="bl" rotWithShape="0"/>
              </a:effectLst>
            </a:endParaRPr>
          </a:p>
        </p:txBody>
      </p:sp>
      <p:sp>
        <p:nvSpPr>
          <p:cNvPr id="3" name="2 İçerik Yer Tutucusu"/>
          <p:cNvSpPr>
            <a:spLocks noGrp="1"/>
          </p:cNvSpPr>
          <p:nvPr>
            <p:ph idx="1"/>
          </p:nvPr>
        </p:nvSpPr>
        <p:spPr>
          <a:xfrm>
            <a:off x="457200" y="1600200"/>
            <a:ext cx="8543956" cy="4900634"/>
          </a:xfrm>
        </p:spPr>
        <p:txBody>
          <a:bodyPr>
            <a:normAutofit/>
          </a:bodyPr>
          <a:lstStyle/>
          <a:p>
            <a:r>
              <a:rPr lang="tr-TR" sz="2800" dirty="0" smtClean="0"/>
              <a:t>Atatürk 'ün Misak-ı Millide yayınladığı kararlar </a:t>
            </a:r>
            <a:r>
              <a:rPr lang="tr-TR" sz="2800" dirty="0" smtClean="0"/>
              <a:t>şöyledir</a:t>
            </a:r>
          </a:p>
          <a:p>
            <a:r>
              <a:rPr lang="tr-TR" sz="2800" dirty="0" smtClean="0"/>
              <a:t>Çoğunluğu </a:t>
            </a:r>
            <a:r>
              <a:rPr lang="tr-TR" sz="2800" dirty="0" smtClean="0"/>
              <a:t>Türk olan </a:t>
            </a:r>
            <a:r>
              <a:rPr lang="tr-TR" sz="2800" dirty="0" smtClean="0">
                <a:hlinkClick r:id="rId2"/>
              </a:rPr>
              <a:t>Topraklar</a:t>
            </a:r>
            <a:r>
              <a:rPr lang="tr-TR" sz="2800" dirty="0" smtClean="0"/>
              <a:t> vatanın bölünmez bir </a:t>
            </a:r>
            <a:r>
              <a:rPr lang="tr-TR" sz="2800" dirty="0" smtClean="0"/>
              <a:t>bütünüdür</a:t>
            </a:r>
          </a:p>
          <a:p>
            <a:r>
              <a:rPr lang="tr-TR" sz="2800" dirty="0" smtClean="0"/>
              <a:t>Boğazların </a:t>
            </a:r>
            <a:r>
              <a:rPr lang="tr-TR" sz="2800" dirty="0" smtClean="0"/>
              <a:t>güvenliği sağlanırsa , o bölge dünya ticaretine </a:t>
            </a:r>
            <a:r>
              <a:rPr lang="tr-TR" sz="2800" dirty="0" smtClean="0"/>
              <a:t>açılabilir</a:t>
            </a:r>
          </a:p>
          <a:p>
            <a:r>
              <a:rPr lang="tr-TR" sz="2800" dirty="0" smtClean="0"/>
              <a:t>Azınlıklara önceden tanınmış olan fazla haklar kaldırılmalıdır</a:t>
            </a:r>
            <a:endParaRPr lang="tr-TR" sz="2800" dirty="0" smtClean="0"/>
          </a:p>
        </p:txBody>
      </p:sp>
    </p:spTree>
  </p:cSld>
  <p:clrMapOvr>
    <a:masterClrMapping/>
  </p:clrMapOvr>
  <p:transition>
    <p:cover dir="d"/>
  </p:transition>
  <p:timing>
    <p:tnLst>
      <p:par>
        <p:cTn id="1" dur="indefinite" restart="never" nodeType="tmRoot"/>
      </p:par>
    </p:tnLst>
  </p:timing>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knik">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155</TotalTime>
  <Words>2121</Words>
  <PresentationFormat>Ekran Gösterisi (4:3)</PresentationFormat>
  <Paragraphs>172</Paragraphs>
  <Slides>58</Slides>
  <Notes>0</Notes>
  <HiddenSlides>0</HiddenSlides>
  <MMClips>0</MMClips>
  <ScaleCrop>false</ScaleCrop>
  <HeadingPairs>
    <vt:vector size="4" baseType="variant">
      <vt:variant>
        <vt:lpstr>Tema</vt:lpstr>
      </vt:variant>
      <vt:variant>
        <vt:i4>1</vt:i4>
      </vt:variant>
      <vt:variant>
        <vt:lpstr>Slayt Başlıkları</vt:lpstr>
      </vt:variant>
      <vt:variant>
        <vt:i4>58</vt:i4>
      </vt:variant>
    </vt:vector>
  </HeadingPairs>
  <TitlesOfParts>
    <vt:vector size="59" baseType="lpstr">
      <vt:lpstr>Teknik</vt:lpstr>
      <vt:lpstr>KURTULUŞ SAVAŞI</vt:lpstr>
      <vt:lpstr>Kurtuluş Savaşı</vt:lpstr>
      <vt:lpstr>Slayt 3</vt:lpstr>
      <vt:lpstr>Amasya Genelgesi</vt:lpstr>
      <vt:lpstr>Slayt 5</vt:lpstr>
      <vt:lpstr>Slayt 6</vt:lpstr>
      <vt:lpstr>Erzurum Kongresi ( 23 Temmuz - 6 Ağustos   1919 )</vt:lpstr>
      <vt:lpstr>Sivas Kongresi ( 4 - 11 Eylül 1919 )</vt:lpstr>
      <vt:lpstr>Misak-ı Milli</vt:lpstr>
      <vt:lpstr>Slayt 10</vt:lpstr>
      <vt:lpstr>T.B.M.M. 'ye Karşı Yapılan İsyanlar</vt:lpstr>
      <vt:lpstr>KURTULUŞ SAVAŞI CEPHELERİ</vt:lpstr>
      <vt:lpstr>Doğu Cephesi</vt:lpstr>
      <vt:lpstr>Slayt 14</vt:lpstr>
      <vt:lpstr>Gümrü Antlaşması</vt:lpstr>
      <vt:lpstr>Güney Cephesi</vt:lpstr>
      <vt:lpstr>Slayt 17</vt:lpstr>
      <vt:lpstr>Batı Cephesi</vt:lpstr>
      <vt:lpstr>Savaşın Sonuçları</vt:lpstr>
      <vt:lpstr>Londra Konferansı (23 Şubat-12 Mart 1921)</vt:lpstr>
      <vt:lpstr>Londra Konferansı’nın Sonuçları</vt:lpstr>
      <vt:lpstr>Slayt 22</vt:lpstr>
      <vt:lpstr>Moskova Antlaşması (16 Mart 1921)</vt:lpstr>
      <vt:lpstr>Slayt 24</vt:lpstr>
      <vt:lpstr>Slayt 25</vt:lpstr>
      <vt:lpstr>II. İnönü Savaşı (23 - 31 Mart 1921)</vt:lpstr>
      <vt:lpstr>Slayt 27</vt:lpstr>
      <vt:lpstr>II. İnönü Savaşı’nın kazanılmasıyla:</vt:lpstr>
      <vt:lpstr>Eskişehir - Kütahya Savaşları (10 - 24 Temmuz 1921)</vt:lpstr>
      <vt:lpstr>Tekâlif-i Milliye Emirleri (7 – 8 Ağustos 1921)</vt:lpstr>
      <vt:lpstr>Sakarya Meydan Savaşı (23 Ağustos - 12 Eylül 1921)</vt:lpstr>
      <vt:lpstr>Sakarya Savaşı’nın Sonuçları</vt:lpstr>
      <vt:lpstr>Slayt 33</vt:lpstr>
      <vt:lpstr>İtilâf Devletleri’nin Barış Teklifleri</vt:lpstr>
      <vt:lpstr>Slayt 35</vt:lpstr>
      <vt:lpstr>Büyük Taarruz</vt:lpstr>
      <vt:lpstr>Slayt 37</vt:lpstr>
      <vt:lpstr>Büyük Taarruz’un Sonuçları</vt:lpstr>
      <vt:lpstr>Mudanya Ateşkes Anlaşması’na göre:</vt:lpstr>
      <vt:lpstr>Slayt 40</vt:lpstr>
      <vt:lpstr>Lozan Antlaşması</vt:lpstr>
      <vt:lpstr>Slayt 42</vt:lpstr>
      <vt:lpstr>Boğazlar</vt:lpstr>
      <vt:lpstr>Slayt 44</vt:lpstr>
      <vt:lpstr>Kapitülasyonlar</vt:lpstr>
      <vt:lpstr>Ermenistan Sorunu</vt:lpstr>
      <vt:lpstr>Adalar</vt:lpstr>
      <vt:lpstr>Borçlar</vt:lpstr>
      <vt:lpstr>Azınlıklar</vt:lpstr>
      <vt:lpstr>Yabancı Okullar</vt:lpstr>
      <vt:lpstr>Savaş Tazminatı</vt:lpstr>
      <vt:lpstr>SORULAR</vt:lpstr>
      <vt:lpstr>Kurtuluş savaşında Kuva-yı milliye hareketi ilk olarak hangi cephede ortaya çıkmıştır? </vt:lpstr>
      <vt:lpstr>Aşağıdakilerden hangisi kurtuluş savaşı merkezinin Ankara olmasının nedenlerinden değildir ?</vt:lpstr>
      <vt:lpstr>Hangi toplantı öncesi Atatürk Osmanlı Devletine ait tüm görevlerinden istifa etmiştir ?</vt:lpstr>
      <vt:lpstr>Türk yurdunun sınırlarını belirleyen Misak-ı Milli nerede kabul edilmiştir ?</vt:lpstr>
      <vt:lpstr>Hangi savaştan sonra Atatürk gazilik ve mareşallik unvanını almıştır?</vt:lpstr>
      <vt:lpstr>Lozan barış antlaşması hangi tarihte imzalanmıştır?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Win7</cp:lastModifiedBy>
  <cp:revision>16</cp:revision>
  <dcterms:created xsi:type="dcterms:W3CDTF">2014-11-02T11:20:33Z</dcterms:created>
  <dcterms:modified xsi:type="dcterms:W3CDTF">2014-11-04T06:48:24Z</dcterms:modified>
  <cp:category>www.sorubak.com</cp:category>
</cp:coreProperties>
</file>