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96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76672"/>
            <a:ext cx="8496944" cy="5976664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583668" y="2489141"/>
            <a:ext cx="5688632" cy="13681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İLKE ve İNKILAP İLİŞKİSİ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xmlns="" val="1477689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683568" y="1628800"/>
            <a:ext cx="7848872" cy="5328592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	</a:t>
            </a:r>
            <a:r>
              <a:rPr lang="tr-TR" sz="2400" b="1" dirty="0"/>
              <a:t>Sosyal eşitlik ve toplumsal dayanışma demektir.</a:t>
            </a:r>
          </a:p>
          <a:p>
            <a:r>
              <a:rPr lang="tr-TR" sz="2400" b="1" dirty="0"/>
              <a:t>	Sınıf ayrımını ve imtiyazları reddeder.</a:t>
            </a:r>
          </a:p>
          <a:p>
            <a:r>
              <a:rPr lang="tr-TR" sz="2400" b="1" dirty="0"/>
              <a:t>	Anayasamızdaki değiştirilemez hükümlerden olan Türkiye Cumhuriyeti Demokratik, Laik ve Sosyal bir Hukuk devletidir, hükmü ile bağdaşır.</a:t>
            </a:r>
          </a:p>
          <a:p>
            <a:r>
              <a:rPr lang="tr-TR" sz="2400" b="1" dirty="0"/>
              <a:t>	Güçsüzleri ve yoksulları korumayı amaçlar</a:t>
            </a:r>
            <a:r>
              <a:rPr lang="tr-TR" dirty="0"/>
              <a:t>.</a:t>
            </a:r>
          </a:p>
        </p:txBody>
      </p:sp>
      <p:sp>
        <p:nvSpPr>
          <p:cNvPr id="3" name="Yuvarlatılmış Dikdörtgen 2"/>
          <p:cNvSpPr/>
          <p:nvPr/>
        </p:nvSpPr>
        <p:spPr>
          <a:xfrm>
            <a:off x="2051720" y="908720"/>
            <a:ext cx="5400600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HALKÇILIK</a:t>
            </a:r>
            <a:endParaRPr lang="tr-TR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2212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395536" y="1412776"/>
            <a:ext cx="8352928" cy="544522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b="1" dirty="0"/>
              <a:t>—Yeşil kart uygulaması</a:t>
            </a:r>
          </a:p>
          <a:p>
            <a:r>
              <a:rPr lang="tr-TR" sz="2400" b="1" dirty="0"/>
              <a:t>—Yaşlı ve öğrencilere bilet indirimleri</a:t>
            </a:r>
          </a:p>
          <a:p>
            <a:r>
              <a:rPr lang="tr-TR" sz="2400" b="1" dirty="0"/>
              <a:t>—Aşevleri</a:t>
            </a:r>
          </a:p>
          <a:p>
            <a:r>
              <a:rPr lang="tr-TR" sz="2400" b="1" dirty="0"/>
              <a:t>—Yetimhaneler</a:t>
            </a:r>
          </a:p>
          <a:p>
            <a:r>
              <a:rPr lang="tr-TR" sz="2400" b="1" dirty="0"/>
              <a:t>—Öğrenci bursları Bugün için halkçılığın en güzel örnekleridir</a:t>
            </a:r>
          </a:p>
          <a:p>
            <a:r>
              <a:rPr lang="tr-TR" sz="2400" b="1" dirty="0"/>
              <a:t>	Eğitimde fırsat eşitliğini sağlar.</a:t>
            </a:r>
          </a:p>
          <a:p>
            <a:r>
              <a:rPr lang="tr-TR" sz="2400" b="1" dirty="0"/>
              <a:t>	Cumhuriyetçilik ve milliyetçiliğin doğal bir sonucudur.</a:t>
            </a:r>
          </a:p>
        </p:txBody>
      </p:sp>
    </p:spTree>
    <p:extLst>
      <p:ext uri="{BB962C8B-B14F-4D97-AF65-F5344CB8AC3E}">
        <p14:creationId xmlns:p14="http://schemas.microsoft.com/office/powerpoint/2010/main" xmlns="" val="1856494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611560" y="1412776"/>
            <a:ext cx="7992888" cy="5112568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	</a:t>
            </a:r>
            <a:r>
              <a:rPr lang="tr-TR" sz="2400" b="1" dirty="0"/>
              <a:t>Ekonomik alanda eşitliği öngörmez. Çünkü Halkçılık bu alanda sosyalizmden ayrılır.</a:t>
            </a:r>
          </a:p>
          <a:p>
            <a:r>
              <a:rPr lang="tr-TR" sz="2400" b="1" dirty="0"/>
              <a:t>	Bu ilke doğrultusunda;</a:t>
            </a:r>
          </a:p>
          <a:p>
            <a:r>
              <a:rPr lang="tr-TR" sz="2400" b="1" dirty="0"/>
              <a:t>•	Aşar vergisi kaldırıldı. 1925</a:t>
            </a:r>
          </a:p>
          <a:p>
            <a:r>
              <a:rPr lang="tr-TR" sz="2400" b="1" dirty="0"/>
              <a:t>•	 Medeni Kanun kabul edildi. 1926</a:t>
            </a:r>
          </a:p>
          <a:p>
            <a:r>
              <a:rPr lang="tr-TR" sz="2400" b="1" dirty="0"/>
              <a:t>•	Kılık-Kıyafet Kanunu çıkarıldı. 1925</a:t>
            </a:r>
          </a:p>
          <a:p>
            <a:r>
              <a:rPr lang="tr-TR" sz="2400" b="1" dirty="0"/>
              <a:t>•	Kadınlara da siyasal haklar verildi. 1930–33–34</a:t>
            </a:r>
          </a:p>
          <a:p>
            <a:r>
              <a:rPr lang="tr-TR" sz="2400" b="1" dirty="0"/>
              <a:t>•	Soyadı Kanunu çıkarıldı. 1934 inkılâpları yapıldı</a:t>
            </a:r>
          </a:p>
        </p:txBody>
      </p:sp>
    </p:spTree>
    <p:extLst>
      <p:ext uri="{BB962C8B-B14F-4D97-AF65-F5344CB8AC3E}">
        <p14:creationId xmlns:p14="http://schemas.microsoft.com/office/powerpoint/2010/main" xmlns="" val="4238641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1475656" y="1052736"/>
            <a:ext cx="5760640" cy="7920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LAİKLİK</a:t>
            </a:r>
            <a:endParaRPr lang="tr-TR" sz="3200" b="1" dirty="0"/>
          </a:p>
        </p:txBody>
      </p:sp>
      <p:sp>
        <p:nvSpPr>
          <p:cNvPr id="3" name="Yatay Kaydırma 2"/>
          <p:cNvSpPr/>
          <p:nvPr/>
        </p:nvSpPr>
        <p:spPr>
          <a:xfrm>
            <a:off x="611560" y="2420888"/>
            <a:ext cx="7632848" cy="4176464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	</a:t>
            </a:r>
            <a:r>
              <a:rPr lang="tr-TR" sz="2400" b="1" dirty="0"/>
              <a:t>Devlet düzeninin ve Hukuk kurallarının Dini kurallar yerine akla ve bilime dayandırılması demektir.</a:t>
            </a:r>
          </a:p>
          <a:p>
            <a:r>
              <a:rPr lang="tr-TR" sz="2400" b="1" dirty="0"/>
              <a:t>	İnsanlara inanç ve vicdan hürriyeti sağlar.</a:t>
            </a:r>
          </a:p>
          <a:p>
            <a:r>
              <a:rPr lang="tr-TR" sz="2400" b="1" dirty="0"/>
              <a:t>	Devletin resmi dini olamaz.</a:t>
            </a:r>
          </a:p>
          <a:p>
            <a:r>
              <a:rPr lang="tr-TR" sz="2400" b="1" dirty="0"/>
              <a:t>	Ümmetçilik yerine milliyetçiliği öngörür.</a:t>
            </a:r>
          </a:p>
        </p:txBody>
      </p:sp>
    </p:spTree>
    <p:extLst>
      <p:ext uri="{BB962C8B-B14F-4D97-AF65-F5344CB8AC3E}">
        <p14:creationId xmlns:p14="http://schemas.microsoft.com/office/powerpoint/2010/main" xmlns="" val="3540300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611560" y="908720"/>
            <a:ext cx="7200800" cy="5760640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Eğitim Alanında Laikleşme Çabaları</a:t>
            </a:r>
          </a:p>
          <a:p>
            <a:pPr algn="ctr"/>
            <a:r>
              <a:rPr lang="tr-TR" sz="2400" b="1" dirty="0"/>
              <a:t>•	</a:t>
            </a:r>
            <a:r>
              <a:rPr lang="tr-TR" sz="2400" b="1" dirty="0" err="1"/>
              <a:t>Tevhid</a:t>
            </a:r>
            <a:r>
              <a:rPr lang="tr-TR" sz="2400" b="1" dirty="0"/>
              <a:t>-i Tedrisat Kanunu 1924</a:t>
            </a:r>
          </a:p>
          <a:p>
            <a:pPr algn="ctr"/>
            <a:r>
              <a:rPr lang="tr-TR" sz="2400" b="1" dirty="0"/>
              <a:t>•	Medreselerin kapatılması 1924</a:t>
            </a:r>
          </a:p>
          <a:p>
            <a:pPr algn="ctr"/>
            <a:r>
              <a:rPr lang="tr-TR" sz="2400" b="1" dirty="0"/>
              <a:t>•	Maarif vekâletinin (Eğitim Bakanlığı) 1925 açılması. Çünkü bu tarihe kadar Eğitimi dini kurumlar olan vakıflar yönetiyordu.</a:t>
            </a:r>
          </a:p>
          <a:p>
            <a:pPr algn="ctr"/>
            <a:r>
              <a:rPr lang="tr-TR" sz="2400" b="1" dirty="0"/>
              <a:t>•	Üniversiteler yasasının çıkarılması 1933. Çünkü yüksek öğretim dini kurumların yetkisinden alındı. Özerk bir hale getirildi.</a:t>
            </a:r>
          </a:p>
        </p:txBody>
      </p:sp>
    </p:spTree>
    <p:extLst>
      <p:ext uri="{BB962C8B-B14F-4D97-AF65-F5344CB8AC3E}">
        <p14:creationId xmlns:p14="http://schemas.microsoft.com/office/powerpoint/2010/main" xmlns="" val="4252213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467544" y="1412776"/>
            <a:ext cx="8352928" cy="544522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b="1" dirty="0"/>
              <a:t>Devlet Düzenini Laikleştirme Çabaları</a:t>
            </a:r>
          </a:p>
          <a:p>
            <a:r>
              <a:rPr lang="tr-TR" sz="2400" b="1" dirty="0"/>
              <a:t>•	Saltanatın kaldırılması–1922</a:t>
            </a:r>
          </a:p>
          <a:p>
            <a:r>
              <a:rPr lang="tr-TR" sz="2400" b="1" dirty="0"/>
              <a:t>•	Halifeliğin kaldırılması–1924</a:t>
            </a:r>
          </a:p>
          <a:p>
            <a:r>
              <a:rPr lang="tr-TR" sz="2400" b="1" dirty="0"/>
              <a:t>•	</a:t>
            </a:r>
            <a:r>
              <a:rPr lang="tr-TR" sz="2400" b="1" dirty="0" err="1"/>
              <a:t>Şeriyye</a:t>
            </a:r>
            <a:r>
              <a:rPr lang="tr-TR" sz="2400" b="1" dirty="0"/>
              <a:t> ve Evkaf ve vekâletinin Kaldırılması–1924</a:t>
            </a:r>
          </a:p>
          <a:p>
            <a:r>
              <a:rPr lang="tr-TR" sz="2400" b="1" dirty="0"/>
              <a:t>•	Medeni Kanunun Kabulü–1926</a:t>
            </a:r>
          </a:p>
          <a:p>
            <a:r>
              <a:rPr lang="tr-TR" sz="2400" b="1" dirty="0"/>
              <a:t>•	Anayasadan “Devletin dini İslam’dır.” Maddesinin çıkarılması–1928</a:t>
            </a:r>
          </a:p>
          <a:p>
            <a:r>
              <a:rPr lang="tr-TR" sz="2400" b="1" dirty="0"/>
              <a:t>•	Laikliğin Anayasaya girişi–1937</a:t>
            </a:r>
          </a:p>
          <a:p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xmlns="" val="2044005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323528" y="1549152"/>
            <a:ext cx="7848872" cy="5112568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b="1" dirty="0"/>
              <a:t>Toplum Düzeninde Laikleşme Çabaları:</a:t>
            </a:r>
          </a:p>
          <a:p>
            <a:r>
              <a:rPr lang="tr-TR" sz="2800" b="1" dirty="0"/>
              <a:t>•	Tekke ve Zaviyelerin kapatılması–1925.</a:t>
            </a:r>
          </a:p>
          <a:p>
            <a:r>
              <a:rPr lang="tr-TR" sz="2800" b="1" dirty="0"/>
              <a:t>•	Kılık-Kıyafet Kanunu-Şapka İnkılâbı–1925 </a:t>
            </a:r>
          </a:p>
          <a:p>
            <a:r>
              <a:rPr lang="tr-TR" sz="2800" b="1" dirty="0"/>
              <a:t>•	 1934 tarihli Giysi Kanunu. (Dini kisveler yasaklandığından dolayı.)</a:t>
            </a:r>
          </a:p>
          <a:p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265980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1619672" y="1196752"/>
            <a:ext cx="5616624" cy="93610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DEVLETÇİLİK</a:t>
            </a:r>
            <a:endParaRPr lang="tr-TR" sz="3200" b="1" dirty="0"/>
          </a:p>
        </p:txBody>
      </p:sp>
      <p:sp>
        <p:nvSpPr>
          <p:cNvPr id="3" name="Yatay Kaydırma 2"/>
          <p:cNvSpPr/>
          <p:nvPr/>
        </p:nvSpPr>
        <p:spPr>
          <a:xfrm>
            <a:off x="467544" y="2636912"/>
            <a:ext cx="8208912" cy="4104456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	</a:t>
            </a:r>
            <a:r>
              <a:rPr lang="tr-TR" sz="2000" b="1" dirty="0"/>
              <a:t>Ekonomide Devletin Düzenleyici, girişimci ve işletmeci olarak görev yapması demektir.</a:t>
            </a:r>
          </a:p>
          <a:p>
            <a:r>
              <a:rPr lang="tr-TR" sz="2000" b="1" dirty="0"/>
              <a:t>	Türk ulusu 1911’den itibaren, sürekli savaşta olduğundan dolayı ekonomik gücü kalmamıştır. Bu durum da halkın ihtiyacı olan işletmeleri Devletin kurmasını zorunlu kılmıştır.</a:t>
            </a:r>
          </a:p>
          <a:p>
            <a:r>
              <a:rPr lang="tr-TR" sz="2000" b="1" dirty="0"/>
              <a:t>	Devlet işletme açarak halkın ihtiyaçlarını karşılamalı ama kar amacı gütmemelidir.</a:t>
            </a:r>
          </a:p>
        </p:txBody>
      </p:sp>
    </p:spTree>
    <p:extLst>
      <p:ext uri="{BB962C8B-B14F-4D97-AF65-F5344CB8AC3E}">
        <p14:creationId xmlns:p14="http://schemas.microsoft.com/office/powerpoint/2010/main" xmlns="" val="231178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539552" y="1268760"/>
            <a:ext cx="7848872" cy="576064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	</a:t>
            </a:r>
            <a:r>
              <a:rPr lang="tr-TR" sz="2400" b="1" dirty="0"/>
              <a:t>Bu ilke Dünya Ekonomik bunalımın çıktığı 1929 yılından sonra uygulanmaya konmuştur. Cumhuriyetin ilanı ile Ekonomik kalkınma için özel sektöre teşvikler verildi. Örneğin; 1927 Teşvik-i Sanayi Kanunu ile özel sektör teşvik edildi. Fakat istenilen sonuç alınamayınca Ekonomide Devletçiliğe geçildi.</a:t>
            </a:r>
          </a:p>
          <a:p>
            <a:r>
              <a:rPr lang="tr-TR" sz="2400" b="1" dirty="0"/>
              <a:t>	Amaç dışa bağımlılığı azaltmak ve halkın ihtiyaçlarını karşılamaktır.</a:t>
            </a:r>
          </a:p>
        </p:txBody>
      </p:sp>
    </p:spTree>
    <p:extLst>
      <p:ext uri="{BB962C8B-B14F-4D97-AF65-F5344CB8AC3E}">
        <p14:creationId xmlns:p14="http://schemas.microsoft.com/office/powerpoint/2010/main" xmlns="" val="1526127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467544" y="1196752"/>
            <a:ext cx="7920880" cy="540060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/>
              <a:t>•	</a:t>
            </a:r>
            <a:r>
              <a:rPr lang="tr-TR" sz="2400" b="1" dirty="0"/>
              <a:t>Sümerbank</a:t>
            </a:r>
          </a:p>
          <a:p>
            <a:r>
              <a:rPr lang="tr-TR" sz="2400" b="1" dirty="0"/>
              <a:t>•	Demiryollarının yapılması</a:t>
            </a:r>
          </a:p>
          <a:p>
            <a:r>
              <a:rPr lang="tr-TR" sz="2400" b="1" dirty="0"/>
              <a:t>•	I. ve II. Beş yıllık kalkınma planları </a:t>
            </a:r>
          </a:p>
          <a:p>
            <a:r>
              <a:rPr lang="tr-TR" sz="2400" b="1" dirty="0"/>
              <a:t>•	Demir çelik Fabrikaları </a:t>
            </a:r>
          </a:p>
          <a:p>
            <a:r>
              <a:rPr lang="tr-TR" sz="2400" b="1" dirty="0"/>
              <a:t>•	Etibank </a:t>
            </a:r>
          </a:p>
          <a:p>
            <a:r>
              <a:rPr lang="tr-TR" sz="2400" b="1" dirty="0"/>
              <a:t>•	MTA</a:t>
            </a:r>
          </a:p>
          <a:p>
            <a:r>
              <a:rPr lang="tr-TR" sz="2400" b="1" dirty="0"/>
              <a:t>•	Şeker Fabrikaları</a:t>
            </a:r>
          </a:p>
          <a:p>
            <a:r>
              <a:rPr lang="tr-TR" sz="2400" b="1" dirty="0"/>
              <a:t>•	Merkez Bankasının kuruluşu </a:t>
            </a:r>
          </a:p>
        </p:txBody>
      </p:sp>
    </p:spTree>
    <p:extLst>
      <p:ext uri="{BB962C8B-B14F-4D97-AF65-F5344CB8AC3E}">
        <p14:creationId xmlns:p14="http://schemas.microsoft.com/office/powerpoint/2010/main" xmlns="" val="3817458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51720" y="908720"/>
            <a:ext cx="5256584" cy="8640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CUMHURİYETÇİLİK</a:t>
            </a:r>
            <a:endParaRPr lang="tr-TR" sz="2800" b="1" dirty="0"/>
          </a:p>
        </p:txBody>
      </p:sp>
      <p:sp>
        <p:nvSpPr>
          <p:cNvPr id="3" name="Yatay Kaydırma 2"/>
          <p:cNvSpPr/>
          <p:nvPr/>
        </p:nvSpPr>
        <p:spPr>
          <a:xfrm>
            <a:off x="611560" y="2204864"/>
            <a:ext cx="7920880" cy="4248472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tr-TR" dirty="0"/>
              <a:t>	</a:t>
            </a:r>
            <a:r>
              <a:rPr lang="tr-TR" b="1" dirty="0"/>
              <a:t>Ulusal Egemenlik demektir.</a:t>
            </a:r>
          </a:p>
          <a:p>
            <a:pPr marL="285750" indent="-285750">
              <a:buFont typeface="Wingdings" pitchFamily="2" charset="2"/>
              <a:buChar char="Ø"/>
            </a:pPr>
            <a:endParaRPr lang="tr-TR" b="1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/>
              <a:t>	Bir yönetim şeklidir.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/>
              <a:t>	Seçim en önemli özelliğidir.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/>
              <a:t>	Saltanata ve Monarşiye karşıdır.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/>
              <a:t>	Çoğulcudur.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/>
              <a:t>	Gerçekleşmesi Ulusal Bağımsızlığa bağlıdır. Ulusal bağımsızlık olmadan ulusal egemenlik olmaz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75354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539552" y="1268760"/>
            <a:ext cx="7632848" cy="5472608"/>
          </a:xfrm>
          <a:prstGeom prst="horizont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•	</a:t>
            </a:r>
            <a:r>
              <a:rPr lang="tr-TR" sz="2400" b="1" dirty="0"/>
              <a:t>Devlet Hastanelerinin ve sağlık kuruluşlarının yapılması, Eğitim yatırımlarının yapılması </a:t>
            </a:r>
          </a:p>
          <a:p>
            <a:r>
              <a:rPr lang="tr-TR" sz="2400" b="1" dirty="0"/>
              <a:t>•	KİT’lerin kuruluşu.</a:t>
            </a:r>
          </a:p>
          <a:p>
            <a:r>
              <a:rPr lang="tr-TR" sz="2400" b="1" dirty="0"/>
              <a:t>•	1940 Milli Korunma Kanunu: Bu kanun devlete gerekli gördüğü fabrikalara el koyma yetkisi veriyordu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85050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1547664" y="1268760"/>
            <a:ext cx="5904656" cy="7920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İNKILAPÇILIK( DEVRİMCİLİK)</a:t>
            </a:r>
            <a:endParaRPr lang="tr-TR" sz="2800" b="1" dirty="0"/>
          </a:p>
        </p:txBody>
      </p:sp>
      <p:sp>
        <p:nvSpPr>
          <p:cNvPr id="3" name="Yatay Kaydırma 2"/>
          <p:cNvSpPr/>
          <p:nvPr/>
        </p:nvSpPr>
        <p:spPr>
          <a:xfrm>
            <a:off x="905402" y="2276872"/>
            <a:ext cx="7272808" cy="3816424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	</a:t>
            </a:r>
            <a:r>
              <a:rPr lang="tr-TR" sz="2000" b="1" dirty="0"/>
              <a:t>Sürekli gelişme ve yenileşmeyi ifade eder.</a:t>
            </a:r>
          </a:p>
          <a:p>
            <a:r>
              <a:rPr lang="tr-TR" sz="2000" b="1" dirty="0"/>
              <a:t>	Çağdaş bilim ve teknolojiyi esas alır.</a:t>
            </a:r>
          </a:p>
          <a:p>
            <a:r>
              <a:rPr lang="tr-TR" sz="2000" b="1" dirty="0"/>
              <a:t>	Uygar uluslar düzeyinin üzerine çıkmak temel amacıdır.</a:t>
            </a:r>
          </a:p>
          <a:p>
            <a:r>
              <a:rPr lang="tr-TR" sz="2000" b="1" dirty="0"/>
              <a:t>	Atatürkçülüğün durağan bir düşünce olmadığını gösterir. </a:t>
            </a:r>
          </a:p>
          <a:p>
            <a:r>
              <a:rPr lang="tr-TR" sz="2000" b="1" dirty="0"/>
              <a:t>•	Çağdaşlaşmak için yapılan bütün inkılâpları kapsar.</a:t>
            </a:r>
          </a:p>
          <a:p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xmlns="" val="4039947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1475656" y="1412776"/>
            <a:ext cx="6624736" cy="417646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HAZIRLAYAN</a:t>
            </a:r>
          </a:p>
          <a:p>
            <a:pPr algn="ctr"/>
            <a:r>
              <a:rPr lang="tr-TR" sz="2800" b="1" dirty="0" smtClean="0"/>
              <a:t>AHMET ALİ KARAALP</a:t>
            </a:r>
          </a:p>
          <a:p>
            <a:pPr algn="ctr"/>
            <a:r>
              <a:rPr lang="tr-TR" sz="2800" b="1" dirty="0" smtClean="0"/>
              <a:t>AVNİ KAYA KOKUCU ORTAOKULU</a:t>
            </a:r>
          </a:p>
          <a:p>
            <a:pPr algn="ctr"/>
            <a:r>
              <a:rPr lang="tr-TR" sz="2800" b="1" dirty="0" smtClean="0"/>
              <a:t>SOSYAL BİLGİLER ÖĞRETMENİ</a:t>
            </a:r>
          </a:p>
          <a:p>
            <a:pPr algn="ctr"/>
            <a:r>
              <a:rPr lang="tr-TR" sz="2800" b="1" dirty="0" smtClean="0"/>
              <a:t>2014-2015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1631469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539552" y="836712"/>
            <a:ext cx="7848872" cy="5616624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	</a:t>
            </a:r>
            <a:r>
              <a:rPr lang="tr-TR" sz="2400" b="1" dirty="0"/>
              <a:t>Demokrasi ile bütünleşir. Fakat demokrasiden farklıdır.</a:t>
            </a:r>
          </a:p>
          <a:p>
            <a:r>
              <a:rPr lang="tr-TR" sz="2400" b="1" dirty="0"/>
              <a:t>   Cumhuriyet bir yönetim şeklidir. Demokrasi bir yaşayış şeklidir. Yöneticilerin halkın oyu ile seçilmesi bir Cumhuriyet örneği, herkesin eşit bir şekilde 1 oy hakkına sahip olması ise demokrasidir.</a:t>
            </a:r>
          </a:p>
          <a:p>
            <a:r>
              <a:rPr lang="tr-TR" sz="2400" b="1" dirty="0"/>
              <a:t>	İlk olarak Amasya Genelgesinde bahsedilmiştir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56474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467544" y="692696"/>
            <a:ext cx="8136904" cy="6408712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 </a:t>
            </a:r>
            <a:r>
              <a:rPr lang="tr-TR" sz="2400" b="1" dirty="0"/>
              <a:t>İlk olarak Cumhuriyetçilik </a:t>
            </a:r>
            <a:r>
              <a:rPr lang="tr-TR" sz="2400" b="1" dirty="0" smtClean="0"/>
              <a:t>alanında </a:t>
            </a:r>
            <a:r>
              <a:rPr lang="tr-TR" sz="2400" b="1" dirty="0"/>
              <a:t>inkılâp yapılmıştır; TBMM’nin açılışı ve saltanatın kaldırılması bu alanda yapılan ilk inkılâplardır.</a:t>
            </a:r>
          </a:p>
          <a:p>
            <a:r>
              <a:rPr lang="tr-TR" sz="2400" b="1" dirty="0"/>
              <a:t>	Bütünleyici ilkesi Ulusal Egemenliktir.</a:t>
            </a:r>
          </a:p>
          <a:p>
            <a:r>
              <a:rPr lang="tr-TR" sz="2400" b="1" dirty="0"/>
              <a:t>	Bu ilke doğrultusunda yapılan inkılâplar ulusal egemenlik aşamaları olarak daha önce anlatılmıştır.</a:t>
            </a:r>
          </a:p>
          <a:p>
            <a:r>
              <a:rPr lang="tr-TR" sz="2400" b="1" dirty="0"/>
              <a:t>	Cumhuriyetçiliğin iki temel ilkesi vardır. Bunlar;</a:t>
            </a:r>
          </a:p>
        </p:txBody>
      </p:sp>
    </p:spTree>
    <p:extLst>
      <p:ext uri="{BB962C8B-B14F-4D97-AF65-F5344CB8AC3E}">
        <p14:creationId xmlns:p14="http://schemas.microsoft.com/office/powerpoint/2010/main" xmlns="" val="3708434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971600" y="980728"/>
            <a:ext cx="6984776" cy="561662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1.	</a:t>
            </a:r>
            <a:r>
              <a:rPr lang="tr-TR" sz="2400" b="1" dirty="0"/>
              <a:t>Çoğunluk: En çok oyu alan iktidar olur.</a:t>
            </a:r>
          </a:p>
          <a:p>
            <a:r>
              <a:rPr lang="tr-TR" sz="2400" b="1" dirty="0"/>
              <a:t>2.	Çoğulculuk: Siyasi yönetime katılımın artması demektir. Örnekleri şunlardır;</a:t>
            </a:r>
          </a:p>
          <a:p>
            <a:r>
              <a:rPr lang="tr-TR" sz="2400" b="1" dirty="0"/>
              <a:t>a) Kadınlara da seçme ve seçilme hakkının verilmesi</a:t>
            </a:r>
          </a:p>
        </p:txBody>
      </p:sp>
    </p:spTree>
    <p:extLst>
      <p:ext uri="{BB962C8B-B14F-4D97-AF65-F5344CB8AC3E}">
        <p14:creationId xmlns:p14="http://schemas.microsoft.com/office/powerpoint/2010/main" xmlns="" val="3854739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1979712" y="1196752"/>
            <a:ext cx="5832648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MİLLİYETÇİLİK</a:t>
            </a:r>
            <a:endParaRPr lang="tr-TR" sz="2800" b="1" dirty="0"/>
          </a:p>
        </p:txBody>
      </p:sp>
      <p:sp>
        <p:nvSpPr>
          <p:cNvPr id="3" name="Yatay Kaydırma 2"/>
          <p:cNvSpPr/>
          <p:nvPr/>
        </p:nvSpPr>
        <p:spPr>
          <a:xfrm>
            <a:off x="755576" y="2204864"/>
            <a:ext cx="7992888" cy="453650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	</a:t>
            </a:r>
            <a:r>
              <a:rPr lang="tr-TR" sz="2400" b="1" dirty="0"/>
              <a:t>Ulusal Birlik ve Beraberlik demektir.</a:t>
            </a:r>
          </a:p>
          <a:p>
            <a:r>
              <a:rPr lang="tr-TR" sz="2400" b="1" dirty="0"/>
              <a:t>	Başka milletleri sömürmeden çağdaş Medeni bir millet olmayı amaçlar.</a:t>
            </a:r>
          </a:p>
          <a:p>
            <a:r>
              <a:rPr lang="tr-TR" sz="2400" b="1" dirty="0"/>
              <a:t>	Irkçılığa ve sömürüye karşıdır</a:t>
            </a:r>
          </a:p>
          <a:p>
            <a:r>
              <a:rPr lang="tr-TR" sz="2400" b="1" dirty="0"/>
              <a:t>	Ümmet ve Hanedan anlayışı ile çelişir</a:t>
            </a:r>
          </a:p>
          <a:p>
            <a:r>
              <a:rPr lang="tr-TR" sz="2400" b="1" dirty="0"/>
              <a:t>	Laiktir. Din birliği yerine millet ve ülkü birliğine dayanır.</a:t>
            </a:r>
          </a:p>
        </p:txBody>
      </p:sp>
    </p:spTree>
    <p:extLst>
      <p:ext uri="{BB962C8B-B14F-4D97-AF65-F5344CB8AC3E}">
        <p14:creationId xmlns:p14="http://schemas.microsoft.com/office/powerpoint/2010/main" xmlns="" val="571764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467544" y="1196752"/>
            <a:ext cx="7992888" cy="583264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	</a:t>
            </a:r>
            <a:r>
              <a:rPr lang="tr-TR" sz="2400" b="1" dirty="0"/>
              <a:t>Ortak bir tarih, ortak bir dil, ortak bir kültür, ortak bir amaç esasına dayanır.</a:t>
            </a:r>
          </a:p>
          <a:p>
            <a:r>
              <a:rPr lang="tr-TR" sz="2400" b="1" dirty="0"/>
              <a:t>	Kurtuluş savaşının çıkış kaynağıdır.</a:t>
            </a:r>
          </a:p>
          <a:p>
            <a:r>
              <a:rPr lang="tr-TR" sz="2400" b="1" dirty="0"/>
              <a:t>	Sosyal sınıflaşmayı kabul etmez. Çünkü sosyal sınıflaşma millet olmayı engeller.</a:t>
            </a:r>
          </a:p>
          <a:p>
            <a:r>
              <a:rPr lang="tr-TR" sz="2400" b="1" dirty="0"/>
              <a:t>	Türk kurtuluş savaşı sebebiyle</a:t>
            </a:r>
          </a:p>
          <a:p>
            <a:r>
              <a:rPr lang="tr-TR" sz="2400" b="1" dirty="0"/>
              <a:t>       İlk uygulamaya giren ilkedir.    Bu ilke doğrultusunda</a:t>
            </a:r>
          </a:p>
        </p:txBody>
      </p:sp>
    </p:spTree>
    <p:extLst>
      <p:ext uri="{BB962C8B-B14F-4D97-AF65-F5344CB8AC3E}">
        <p14:creationId xmlns:p14="http://schemas.microsoft.com/office/powerpoint/2010/main" xmlns="" val="2996398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539552" y="1196752"/>
            <a:ext cx="7848872" cy="576064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•	</a:t>
            </a:r>
            <a:r>
              <a:rPr lang="tr-TR" sz="2400" b="1" dirty="0"/>
              <a:t>Türk Kurtuluş Savaşı yapıldı.</a:t>
            </a:r>
          </a:p>
          <a:p>
            <a:r>
              <a:rPr lang="tr-TR" sz="2400" b="1" dirty="0"/>
              <a:t>•	Yeni Türk Harfleri kabul edildi.</a:t>
            </a:r>
          </a:p>
          <a:p>
            <a:r>
              <a:rPr lang="tr-TR" sz="2400" b="1" dirty="0"/>
              <a:t>•	Yabancı işletmeler millileştirildi.</a:t>
            </a:r>
          </a:p>
          <a:p>
            <a:r>
              <a:rPr lang="tr-TR" sz="2400" b="1" dirty="0"/>
              <a:t>•	Türk Tarih Kurumu açıldı.</a:t>
            </a:r>
          </a:p>
          <a:p>
            <a:r>
              <a:rPr lang="tr-TR" sz="2400" b="1" dirty="0"/>
              <a:t>•	Türk Dil Kurumu açıldı.</a:t>
            </a:r>
          </a:p>
          <a:p>
            <a:r>
              <a:rPr lang="tr-TR" sz="2400" b="1" dirty="0"/>
              <a:t>•	Kabotaj kanunu çıkarıldı.</a:t>
            </a:r>
          </a:p>
          <a:p>
            <a:r>
              <a:rPr lang="tr-TR" sz="2400" b="1" dirty="0"/>
              <a:t>•	Türk Parasının Kıymetini Koruma kanunu </a:t>
            </a:r>
            <a:r>
              <a:rPr lang="tr-TR" sz="2400" b="1" dirty="0" smtClean="0"/>
              <a:t>çıkarıldı.1930</a:t>
            </a:r>
            <a:endParaRPr lang="tr-TR" sz="2400" b="1" dirty="0"/>
          </a:p>
          <a:p>
            <a:r>
              <a:rPr lang="tr-TR" sz="2400" b="1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xmlns="" val="3060914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atay Kaydırma 1"/>
          <p:cNvSpPr/>
          <p:nvPr/>
        </p:nvSpPr>
        <p:spPr>
          <a:xfrm>
            <a:off x="755576" y="1772816"/>
            <a:ext cx="7776864" cy="4968552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b="1" dirty="0"/>
              <a:t>b) Her elli bin erkeğe bir milletvekili yerine her yirmi bin erkeğe bir milletvekili kuralının getirilmesi (1 Nisan 1923)</a:t>
            </a:r>
          </a:p>
          <a:p>
            <a:r>
              <a:rPr lang="tr-TR" sz="2400" b="1" dirty="0"/>
              <a:t>c) Çok partili seçimlerin yapılması</a:t>
            </a:r>
          </a:p>
          <a:p>
            <a:r>
              <a:rPr lang="tr-TR" sz="2400" b="1" dirty="0"/>
              <a:t>d) Seçme yaşının 25’ten 18’e indirilmesi (1 Nisan 1923)</a:t>
            </a:r>
          </a:p>
          <a:p>
            <a:r>
              <a:rPr lang="tr-TR" sz="2400" b="1" dirty="0"/>
              <a:t>e) Seçme ve seçilme hakkını kullanabilmek için vergi verir olma şartının kaldırılması (1 Nisan1923)</a:t>
            </a:r>
          </a:p>
        </p:txBody>
      </p:sp>
    </p:spTree>
    <p:extLst>
      <p:ext uri="{BB962C8B-B14F-4D97-AF65-F5344CB8AC3E}">
        <p14:creationId xmlns:p14="http://schemas.microsoft.com/office/powerpoint/2010/main" xmlns="" val="3395313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ktif">
  <a:themeElements>
    <a:clrScheme name="Perspektif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is Klasik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ktif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37</TotalTime>
  <Words>156</Words>
  <Application>Microsoft Office PowerPoint</Application>
  <PresentationFormat>Ekran Gösterisi (4:3)</PresentationFormat>
  <Paragraphs>110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Perspektif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2015-03-21T19:44:14Z</dcterms:created>
  <dcterms:modified xsi:type="dcterms:W3CDTF">2015-03-22T09:56:30Z</dcterms:modified>
  <cp:category>www.sorubak.com</cp:category>
</cp:coreProperties>
</file>