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drawing2.xml" ContentType="application/vnd.ms-office.drawingml.diagramDrawing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diagrams/layout2.xml" ContentType="application/vnd.openxmlformats-officedocument.drawingml.diagramLayout+xml"/>
  <Override PartName="/ppt/diagrams/layout3.xml" ContentType="application/vnd.openxmlformats-officedocument.drawingml.diagramLayou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diagrams/colors2.xml" ContentType="application/vnd.openxmlformats-officedocument.drawingml.diagramColors+xml"/>
  <Override PartName="/ppt/diagrams/drawing3.xml" ContentType="application/vnd.ms-office.drawingml.diagramDrawing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quickStyle3.xml" ContentType="application/vnd.openxmlformats-officedocument.drawingml.diagramStyl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8"/>
  </p:notesMasterIdLst>
  <p:sldIdLst>
    <p:sldId id="302" r:id="rId2"/>
    <p:sldId id="257" r:id="rId3"/>
    <p:sldId id="267" r:id="rId4"/>
    <p:sldId id="265" r:id="rId5"/>
    <p:sldId id="295" r:id="rId6"/>
    <p:sldId id="298" r:id="rId7"/>
    <p:sldId id="303" r:id="rId8"/>
    <p:sldId id="299" r:id="rId9"/>
    <p:sldId id="323" r:id="rId10"/>
    <p:sldId id="304" r:id="rId11"/>
    <p:sldId id="301" r:id="rId12"/>
    <p:sldId id="305" r:id="rId13"/>
    <p:sldId id="306" r:id="rId14"/>
    <p:sldId id="297" r:id="rId15"/>
    <p:sldId id="296" r:id="rId16"/>
    <p:sldId id="308" r:id="rId17"/>
    <p:sldId id="307" r:id="rId18"/>
    <p:sldId id="309" r:id="rId19"/>
    <p:sldId id="310" r:id="rId20"/>
    <p:sldId id="256" r:id="rId21"/>
    <p:sldId id="312" r:id="rId22"/>
    <p:sldId id="258" r:id="rId23"/>
    <p:sldId id="315" r:id="rId24"/>
    <p:sldId id="261" r:id="rId25"/>
    <p:sldId id="318" r:id="rId26"/>
    <p:sldId id="262" r:id="rId27"/>
    <p:sldId id="263" r:id="rId28"/>
    <p:sldId id="319" r:id="rId29"/>
    <p:sldId id="320" r:id="rId30"/>
    <p:sldId id="321" r:id="rId31"/>
    <p:sldId id="322" r:id="rId32"/>
    <p:sldId id="324" r:id="rId33"/>
    <p:sldId id="325" r:id="rId34"/>
    <p:sldId id="326" r:id="rId35"/>
    <p:sldId id="327" r:id="rId36"/>
    <p:sldId id="328" r:id="rId37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993300"/>
    <a:srgbClr val="F3700D"/>
    <a:srgbClr val="006600"/>
    <a:srgbClr val="8E0000"/>
    <a:srgbClr val="B3E21E"/>
    <a:srgbClr val="F64D0A"/>
    <a:srgbClr val="CF0505"/>
    <a:srgbClr val="009900"/>
    <a:srgbClr val="FFFF00"/>
    <a:srgbClr val="FF66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Orta Stil 2 - Vurgu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snapVertSplitter="1" vertBarState="minimized" horzBarState="maximized">
    <p:restoredLeft sz="34615" autoAdjust="0"/>
    <p:restoredTop sz="86462" autoAdjust="0"/>
  </p:normalViewPr>
  <p:slideViewPr>
    <p:cSldViewPr>
      <p:cViewPr>
        <p:scale>
          <a:sx n="55" d="100"/>
          <a:sy n="55" d="100"/>
        </p:scale>
        <p:origin x="-1998" y="-12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246" y="3120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diagrams/_rels/data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image" Target="../media/image19.png"/><Relationship Id="rId4" Type="http://schemas.openxmlformats.org/officeDocument/2006/relationships/image" Target="../media/image22.png"/></Relationships>
</file>

<file path=ppt/diagrams/_rels/drawing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1.png"/><Relationship Id="rId2" Type="http://schemas.openxmlformats.org/officeDocument/2006/relationships/image" Target="../media/image201.png"/><Relationship Id="rId1" Type="http://schemas.openxmlformats.org/officeDocument/2006/relationships/image" Target="../media/image191.png"/><Relationship Id="rId4" Type="http://schemas.openxmlformats.org/officeDocument/2006/relationships/image" Target="../media/image221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4FE2F00-0F40-4B0D-84B8-5A55E387357B}" type="doc">
      <dgm:prSet loTypeId="urn:microsoft.com/office/officeart/2005/8/layout/default#1" loCatId="list" qsTypeId="urn:microsoft.com/office/officeart/2005/8/quickstyle/3d6" qsCatId="3D" csTypeId="urn:microsoft.com/office/officeart/2005/8/colors/accent1_2" csCatId="accent1" phldr="1"/>
      <dgm:spPr/>
      <dgm:t>
        <a:bodyPr/>
        <a:lstStyle/>
        <a:p>
          <a:endParaRPr lang="tr-TR"/>
        </a:p>
      </dgm:t>
    </dgm:pt>
    <dgm:pt modelId="{3C146FAB-C574-4B5A-BE3F-9AEE6D16F163}">
      <dgm:prSet phldrT="[Metin]"/>
      <dgm:spPr>
        <a:solidFill>
          <a:srgbClr val="006600"/>
        </a:solidFill>
      </dgm:spPr>
      <dgm:t>
        <a:bodyPr/>
        <a:lstStyle/>
        <a:p>
          <a:r>
            <a:rPr lang="tr-TR" dirty="0" smtClean="0">
              <a:solidFill>
                <a:srgbClr val="FFFF00"/>
              </a:solidFill>
            </a:rPr>
            <a:t>fakirlere</a:t>
          </a:r>
          <a:endParaRPr lang="tr-TR" dirty="0">
            <a:solidFill>
              <a:srgbClr val="FFFF00"/>
            </a:solidFill>
          </a:endParaRPr>
        </a:p>
      </dgm:t>
    </dgm:pt>
    <dgm:pt modelId="{8E383EE4-4EB7-4A32-8CB4-DFE68318EBB5}" type="parTrans" cxnId="{CC72D4DC-F773-4311-B4A5-2F0EA2E1752B}">
      <dgm:prSet/>
      <dgm:spPr/>
      <dgm:t>
        <a:bodyPr/>
        <a:lstStyle/>
        <a:p>
          <a:endParaRPr lang="tr-TR"/>
        </a:p>
      </dgm:t>
    </dgm:pt>
    <dgm:pt modelId="{C87E0FC1-EEDA-4106-8ACE-3BE47B8A4E3D}" type="sibTrans" cxnId="{CC72D4DC-F773-4311-B4A5-2F0EA2E1752B}">
      <dgm:prSet/>
      <dgm:spPr/>
      <dgm:t>
        <a:bodyPr/>
        <a:lstStyle/>
        <a:p>
          <a:endParaRPr lang="tr-TR"/>
        </a:p>
      </dgm:t>
    </dgm:pt>
    <dgm:pt modelId="{3FA2C62B-A6E5-4C9A-80FB-B8C922271A1E}">
      <dgm:prSet phldrT="[Metin]"/>
      <dgm:spPr>
        <a:solidFill>
          <a:schemeClr val="accent4">
            <a:lumMod val="75000"/>
          </a:schemeClr>
        </a:solidFill>
      </dgm:spPr>
      <dgm:t>
        <a:bodyPr/>
        <a:lstStyle/>
        <a:p>
          <a:r>
            <a:rPr lang="tr-TR" dirty="0" smtClean="0">
              <a:solidFill>
                <a:srgbClr val="F64D0A"/>
              </a:solidFill>
            </a:rPr>
            <a:t>düşkünlere</a:t>
          </a:r>
          <a:endParaRPr lang="tr-TR" dirty="0">
            <a:solidFill>
              <a:srgbClr val="F64D0A"/>
            </a:solidFill>
          </a:endParaRPr>
        </a:p>
      </dgm:t>
    </dgm:pt>
    <dgm:pt modelId="{77506AED-972E-4CDB-B066-CC8E3B38CA5A}" type="parTrans" cxnId="{27FEE481-802C-4FE0-97B3-5F0E30684162}">
      <dgm:prSet/>
      <dgm:spPr/>
      <dgm:t>
        <a:bodyPr/>
        <a:lstStyle/>
        <a:p>
          <a:endParaRPr lang="tr-TR"/>
        </a:p>
      </dgm:t>
    </dgm:pt>
    <dgm:pt modelId="{15992EEE-9E79-4396-9425-D1AA1DF3BF12}" type="sibTrans" cxnId="{27FEE481-802C-4FE0-97B3-5F0E30684162}">
      <dgm:prSet/>
      <dgm:spPr/>
      <dgm:t>
        <a:bodyPr/>
        <a:lstStyle/>
        <a:p>
          <a:endParaRPr lang="tr-TR"/>
        </a:p>
      </dgm:t>
    </dgm:pt>
    <dgm:pt modelId="{49D62C45-9258-4D2C-A28E-0E71F067E6CB}">
      <dgm:prSet phldrT="[Metin]"/>
      <dgm:spPr/>
      <dgm:t>
        <a:bodyPr/>
        <a:lstStyle/>
        <a:p>
          <a:r>
            <a:rPr lang="tr-TR" b="1" dirty="0" smtClean="0">
              <a:solidFill>
                <a:schemeClr val="accent5">
                  <a:lumMod val="75000"/>
                </a:schemeClr>
              </a:solidFill>
            </a:rPr>
            <a:t>borçlulara</a:t>
          </a:r>
          <a:endParaRPr lang="tr-TR" b="1" dirty="0">
            <a:solidFill>
              <a:schemeClr val="accent5">
                <a:lumMod val="75000"/>
              </a:schemeClr>
            </a:solidFill>
          </a:endParaRPr>
        </a:p>
      </dgm:t>
    </dgm:pt>
    <dgm:pt modelId="{64544507-B06A-4F38-9B9D-330A25CACFCC}" type="parTrans" cxnId="{0A351E8D-2225-4EE2-A3B5-8DEC373F6E52}">
      <dgm:prSet/>
      <dgm:spPr/>
      <dgm:t>
        <a:bodyPr/>
        <a:lstStyle/>
        <a:p>
          <a:endParaRPr lang="tr-TR"/>
        </a:p>
      </dgm:t>
    </dgm:pt>
    <dgm:pt modelId="{D7084C6C-B70E-4C29-8032-C6202447DBCF}" type="sibTrans" cxnId="{0A351E8D-2225-4EE2-A3B5-8DEC373F6E52}">
      <dgm:prSet/>
      <dgm:spPr/>
      <dgm:t>
        <a:bodyPr/>
        <a:lstStyle/>
        <a:p>
          <a:endParaRPr lang="tr-TR"/>
        </a:p>
      </dgm:t>
    </dgm:pt>
    <dgm:pt modelId="{93D7F6B0-D5EB-4276-BAFE-620DEAC42320}">
      <dgm:prSet phldrT="[Metin]"/>
      <dgm:spPr>
        <a:solidFill>
          <a:srgbClr val="8E0000"/>
        </a:solidFill>
      </dgm:spPr>
      <dgm:t>
        <a:bodyPr/>
        <a:lstStyle/>
        <a:p>
          <a:r>
            <a:rPr lang="tr-TR" dirty="0" smtClean="0"/>
            <a:t>Yolda kalmışlara</a:t>
          </a:r>
          <a:endParaRPr lang="tr-TR" dirty="0"/>
        </a:p>
      </dgm:t>
    </dgm:pt>
    <dgm:pt modelId="{86E7D478-63D8-4664-AC8A-BC6A3E73FA31}" type="parTrans" cxnId="{A0266F30-555E-4342-90DD-1B5382B48531}">
      <dgm:prSet/>
      <dgm:spPr/>
      <dgm:t>
        <a:bodyPr/>
        <a:lstStyle/>
        <a:p>
          <a:endParaRPr lang="tr-TR"/>
        </a:p>
      </dgm:t>
    </dgm:pt>
    <dgm:pt modelId="{30D675B4-58E6-42FB-9F2D-B37DCD897328}" type="sibTrans" cxnId="{A0266F30-555E-4342-90DD-1B5382B48531}">
      <dgm:prSet/>
      <dgm:spPr/>
      <dgm:t>
        <a:bodyPr/>
        <a:lstStyle/>
        <a:p>
          <a:endParaRPr lang="tr-TR"/>
        </a:p>
      </dgm:t>
    </dgm:pt>
    <dgm:pt modelId="{DB40EC1E-5656-4F67-A423-5EA6BD7DDAA8}">
      <dgm:prSet phldrT="[Metin]"/>
      <dgm:spPr>
        <a:solidFill>
          <a:srgbClr val="FF6600"/>
        </a:solidFill>
      </dgm:spPr>
      <dgm:t>
        <a:bodyPr/>
        <a:lstStyle/>
        <a:p>
          <a:r>
            <a:rPr lang="tr-TR" dirty="0" smtClean="0">
              <a:solidFill>
                <a:schemeClr val="accent6">
                  <a:lumMod val="75000"/>
                </a:schemeClr>
              </a:solidFill>
            </a:rPr>
            <a:t>Cihat edenlere</a:t>
          </a:r>
          <a:endParaRPr lang="tr-TR" dirty="0">
            <a:solidFill>
              <a:schemeClr val="accent6">
                <a:lumMod val="75000"/>
              </a:schemeClr>
            </a:solidFill>
          </a:endParaRPr>
        </a:p>
      </dgm:t>
    </dgm:pt>
    <dgm:pt modelId="{0BBE865E-E134-4123-BB0D-7A621249BB99}" type="parTrans" cxnId="{04815DD4-671E-497C-B33D-DBA17937A653}">
      <dgm:prSet/>
      <dgm:spPr/>
      <dgm:t>
        <a:bodyPr/>
        <a:lstStyle/>
        <a:p>
          <a:endParaRPr lang="tr-TR"/>
        </a:p>
      </dgm:t>
    </dgm:pt>
    <dgm:pt modelId="{94739147-0CA5-4BA2-939F-2E6D77E84048}" type="sibTrans" cxnId="{04815DD4-671E-497C-B33D-DBA17937A653}">
      <dgm:prSet/>
      <dgm:spPr/>
      <dgm:t>
        <a:bodyPr/>
        <a:lstStyle/>
        <a:p>
          <a:endParaRPr lang="tr-TR"/>
        </a:p>
      </dgm:t>
    </dgm:pt>
    <dgm:pt modelId="{B6D0D55D-3D46-4F1E-8449-8D5CBFD7E9ED}" type="pres">
      <dgm:prSet presAssocID="{74FE2F00-0F40-4B0D-84B8-5A55E387357B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DCA121B2-82CB-416C-9E48-56B317703DDE}" type="pres">
      <dgm:prSet presAssocID="{3C146FAB-C574-4B5A-BE3F-9AEE6D16F163}" presName="node" presStyleLbl="node1" presStyleIdx="0" presStyleCnt="5" custLinFactNeighborX="-68811" custLinFactNeighborY="-16604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BC3F5861-00F4-40C6-825E-516AB67DDC36}" type="pres">
      <dgm:prSet presAssocID="{C87E0FC1-EEDA-4106-8ACE-3BE47B8A4E3D}" presName="sibTrans" presStyleCnt="0"/>
      <dgm:spPr/>
    </dgm:pt>
    <dgm:pt modelId="{D42FD16E-B4F6-4357-9538-678F6E1D0155}" type="pres">
      <dgm:prSet presAssocID="{3FA2C62B-A6E5-4C9A-80FB-B8C922271A1E}" presName="node" presStyleLbl="node1" presStyleIdx="1" presStyleCnt="5" custLinFactNeighborX="41113" custLinFactNeighborY="-69811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56410AD1-F6E7-4004-91D8-723C95BAFCA0}" type="pres">
      <dgm:prSet presAssocID="{15992EEE-9E79-4396-9425-D1AA1DF3BF12}" presName="sibTrans" presStyleCnt="0"/>
      <dgm:spPr/>
    </dgm:pt>
    <dgm:pt modelId="{47CDFF1F-A78D-4310-8779-3D0C5ADEE793}" type="pres">
      <dgm:prSet presAssocID="{49D62C45-9258-4D2C-A28E-0E71F067E6CB}" presName="node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03CB1E17-1282-4E86-AAAC-7FFEB5B1C759}" type="pres">
      <dgm:prSet presAssocID="{D7084C6C-B70E-4C29-8032-C6202447DBCF}" presName="sibTrans" presStyleCnt="0"/>
      <dgm:spPr/>
    </dgm:pt>
    <dgm:pt modelId="{F0734D1D-B1C5-48DB-9058-90ADAF255C21}" type="pres">
      <dgm:prSet presAssocID="{93D7F6B0-D5EB-4276-BAFE-620DEAC42320}" presName="node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F07F2B6C-4062-40CA-8674-2ABE40887B32}" type="pres">
      <dgm:prSet presAssocID="{30D675B4-58E6-42FB-9F2D-B37DCD897328}" presName="sibTrans" presStyleCnt="0"/>
      <dgm:spPr/>
    </dgm:pt>
    <dgm:pt modelId="{DFAFD4AF-3F95-49E0-B0DE-C7D07316AB54}" type="pres">
      <dgm:prSet presAssocID="{DB40EC1E-5656-4F67-A423-5EA6BD7DDAA8}" presName="node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A0266F30-555E-4342-90DD-1B5382B48531}" srcId="{74FE2F00-0F40-4B0D-84B8-5A55E387357B}" destId="{93D7F6B0-D5EB-4276-BAFE-620DEAC42320}" srcOrd="3" destOrd="0" parTransId="{86E7D478-63D8-4664-AC8A-BC6A3E73FA31}" sibTransId="{30D675B4-58E6-42FB-9F2D-B37DCD897328}"/>
    <dgm:cxn modelId="{45B477A9-8C4C-40DB-BB5D-A23BAD90C2A1}" type="presOf" srcId="{74FE2F00-0F40-4B0D-84B8-5A55E387357B}" destId="{B6D0D55D-3D46-4F1E-8449-8D5CBFD7E9ED}" srcOrd="0" destOrd="0" presId="urn:microsoft.com/office/officeart/2005/8/layout/default#1"/>
    <dgm:cxn modelId="{CC72D4DC-F773-4311-B4A5-2F0EA2E1752B}" srcId="{74FE2F00-0F40-4B0D-84B8-5A55E387357B}" destId="{3C146FAB-C574-4B5A-BE3F-9AEE6D16F163}" srcOrd="0" destOrd="0" parTransId="{8E383EE4-4EB7-4A32-8CB4-DFE68318EBB5}" sibTransId="{C87E0FC1-EEDA-4106-8ACE-3BE47B8A4E3D}"/>
    <dgm:cxn modelId="{3E503EBB-E36F-4DDB-A8F1-23EB6C23732D}" type="presOf" srcId="{DB40EC1E-5656-4F67-A423-5EA6BD7DDAA8}" destId="{DFAFD4AF-3F95-49E0-B0DE-C7D07316AB54}" srcOrd="0" destOrd="0" presId="urn:microsoft.com/office/officeart/2005/8/layout/default#1"/>
    <dgm:cxn modelId="{AB3F6D2B-968A-4FC7-83CA-575EA3DD7FD8}" type="presOf" srcId="{3C146FAB-C574-4B5A-BE3F-9AEE6D16F163}" destId="{DCA121B2-82CB-416C-9E48-56B317703DDE}" srcOrd="0" destOrd="0" presId="urn:microsoft.com/office/officeart/2005/8/layout/default#1"/>
    <dgm:cxn modelId="{04815DD4-671E-497C-B33D-DBA17937A653}" srcId="{74FE2F00-0F40-4B0D-84B8-5A55E387357B}" destId="{DB40EC1E-5656-4F67-A423-5EA6BD7DDAA8}" srcOrd="4" destOrd="0" parTransId="{0BBE865E-E134-4123-BB0D-7A621249BB99}" sibTransId="{94739147-0CA5-4BA2-939F-2E6D77E84048}"/>
    <dgm:cxn modelId="{0A351E8D-2225-4EE2-A3B5-8DEC373F6E52}" srcId="{74FE2F00-0F40-4B0D-84B8-5A55E387357B}" destId="{49D62C45-9258-4D2C-A28E-0E71F067E6CB}" srcOrd="2" destOrd="0" parTransId="{64544507-B06A-4F38-9B9D-330A25CACFCC}" sibTransId="{D7084C6C-B70E-4C29-8032-C6202447DBCF}"/>
    <dgm:cxn modelId="{27FEE481-802C-4FE0-97B3-5F0E30684162}" srcId="{74FE2F00-0F40-4B0D-84B8-5A55E387357B}" destId="{3FA2C62B-A6E5-4C9A-80FB-B8C922271A1E}" srcOrd="1" destOrd="0" parTransId="{77506AED-972E-4CDB-B066-CC8E3B38CA5A}" sibTransId="{15992EEE-9E79-4396-9425-D1AA1DF3BF12}"/>
    <dgm:cxn modelId="{BBC0FF29-CA3D-4FE2-9176-D6A26CA2AC24}" type="presOf" srcId="{93D7F6B0-D5EB-4276-BAFE-620DEAC42320}" destId="{F0734D1D-B1C5-48DB-9058-90ADAF255C21}" srcOrd="0" destOrd="0" presId="urn:microsoft.com/office/officeart/2005/8/layout/default#1"/>
    <dgm:cxn modelId="{C97C3E78-21EF-4426-9314-7137088F231E}" type="presOf" srcId="{49D62C45-9258-4D2C-A28E-0E71F067E6CB}" destId="{47CDFF1F-A78D-4310-8779-3D0C5ADEE793}" srcOrd="0" destOrd="0" presId="urn:microsoft.com/office/officeart/2005/8/layout/default#1"/>
    <dgm:cxn modelId="{089D241F-3836-4733-9E99-7A490024C787}" type="presOf" srcId="{3FA2C62B-A6E5-4C9A-80FB-B8C922271A1E}" destId="{D42FD16E-B4F6-4357-9538-678F6E1D0155}" srcOrd="0" destOrd="0" presId="urn:microsoft.com/office/officeart/2005/8/layout/default#1"/>
    <dgm:cxn modelId="{EFE603CB-18C9-4F60-8A91-09D957952E6C}" type="presParOf" srcId="{B6D0D55D-3D46-4F1E-8449-8D5CBFD7E9ED}" destId="{DCA121B2-82CB-416C-9E48-56B317703DDE}" srcOrd="0" destOrd="0" presId="urn:microsoft.com/office/officeart/2005/8/layout/default#1"/>
    <dgm:cxn modelId="{984060E2-6D54-4D89-8130-8A3D743C5172}" type="presParOf" srcId="{B6D0D55D-3D46-4F1E-8449-8D5CBFD7E9ED}" destId="{BC3F5861-00F4-40C6-825E-516AB67DDC36}" srcOrd="1" destOrd="0" presId="urn:microsoft.com/office/officeart/2005/8/layout/default#1"/>
    <dgm:cxn modelId="{9FF883FD-B0C8-4C46-B288-94CF0D58EF60}" type="presParOf" srcId="{B6D0D55D-3D46-4F1E-8449-8D5CBFD7E9ED}" destId="{D42FD16E-B4F6-4357-9538-678F6E1D0155}" srcOrd="2" destOrd="0" presId="urn:microsoft.com/office/officeart/2005/8/layout/default#1"/>
    <dgm:cxn modelId="{975D6026-AA5F-469F-AD35-6556EFB1134F}" type="presParOf" srcId="{B6D0D55D-3D46-4F1E-8449-8D5CBFD7E9ED}" destId="{56410AD1-F6E7-4004-91D8-723C95BAFCA0}" srcOrd="3" destOrd="0" presId="urn:microsoft.com/office/officeart/2005/8/layout/default#1"/>
    <dgm:cxn modelId="{AA84D2F7-4129-4A85-AC8B-EB98856BE83F}" type="presParOf" srcId="{B6D0D55D-3D46-4F1E-8449-8D5CBFD7E9ED}" destId="{47CDFF1F-A78D-4310-8779-3D0C5ADEE793}" srcOrd="4" destOrd="0" presId="urn:microsoft.com/office/officeart/2005/8/layout/default#1"/>
    <dgm:cxn modelId="{B77CFD41-536F-4E04-9856-570277AA525A}" type="presParOf" srcId="{B6D0D55D-3D46-4F1E-8449-8D5CBFD7E9ED}" destId="{03CB1E17-1282-4E86-AAAC-7FFEB5B1C759}" srcOrd="5" destOrd="0" presId="urn:microsoft.com/office/officeart/2005/8/layout/default#1"/>
    <dgm:cxn modelId="{C8FF566D-9562-450F-ADCC-1B6AEA98A390}" type="presParOf" srcId="{B6D0D55D-3D46-4F1E-8449-8D5CBFD7E9ED}" destId="{F0734D1D-B1C5-48DB-9058-90ADAF255C21}" srcOrd="6" destOrd="0" presId="urn:microsoft.com/office/officeart/2005/8/layout/default#1"/>
    <dgm:cxn modelId="{93D90205-B9F4-45E6-966B-56A73C5C83AC}" type="presParOf" srcId="{B6D0D55D-3D46-4F1E-8449-8D5CBFD7E9ED}" destId="{F07F2B6C-4062-40CA-8674-2ABE40887B32}" srcOrd="7" destOrd="0" presId="urn:microsoft.com/office/officeart/2005/8/layout/default#1"/>
    <dgm:cxn modelId="{2D4BD232-CABD-4AC4-A2B1-765B8657AD5F}" type="presParOf" srcId="{B6D0D55D-3D46-4F1E-8449-8D5CBFD7E9ED}" destId="{DFAFD4AF-3F95-49E0-B0DE-C7D07316AB54}" srcOrd="8" destOrd="0" presId="urn:microsoft.com/office/officeart/2005/8/layout/default#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2B94D132-F474-44D0-AD18-F0DCE477D38A}" type="doc">
      <dgm:prSet loTypeId="urn:microsoft.com/office/officeart/2005/8/layout/vList4#1" loCatId="list" qsTypeId="urn:microsoft.com/office/officeart/2005/8/quickstyle/simple1" qsCatId="simple" csTypeId="urn:microsoft.com/office/officeart/2005/8/colors/accent0_3" csCatId="mainScheme" phldr="1"/>
      <dgm:spPr/>
    </dgm:pt>
    <dgm:pt modelId="{760E9A6F-0C95-4682-821E-1B7ACCFF2C13}">
      <dgm:prSet phldrT="[Metin]" custT="1"/>
      <dgm:spPr>
        <a:solidFill>
          <a:schemeClr val="accent1">
            <a:lumMod val="50000"/>
          </a:schemeClr>
        </a:solidFill>
      </dgm:spPr>
      <dgm:t>
        <a:bodyPr/>
        <a:lstStyle/>
        <a:p>
          <a:pPr algn="ctr"/>
          <a:r>
            <a:rPr lang="tr-TR" sz="3200" b="1" dirty="0" smtClean="0">
              <a:solidFill>
                <a:srgbClr val="FFC000"/>
              </a:solidFill>
              <a:latin typeface="Comic Sans MS" pitchFamily="66" charset="0"/>
            </a:rPr>
            <a:t>Altın, gümüş ve para için 1/40 oranında verilir. Nisap miktarı  81 gram altındır.</a:t>
          </a:r>
          <a:endParaRPr lang="tr-TR" sz="3200" b="1" dirty="0">
            <a:solidFill>
              <a:srgbClr val="FFC000"/>
            </a:solidFill>
            <a:latin typeface="Comic Sans MS" pitchFamily="66" charset="0"/>
          </a:endParaRPr>
        </a:p>
      </dgm:t>
    </dgm:pt>
    <dgm:pt modelId="{43E0EC79-BBD0-4654-82D8-B42EDEF5CB89}" type="parTrans" cxnId="{92076614-5639-4213-84EA-42FEB04F370A}">
      <dgm:prSet/>
      <dgm:spPr/>
      <dgm:t>
        <a:bodyPr/>
        <a:lstStyle/>
        <a:p>
          <a:endParaRPr lang="tr-TR"/>
        </a:p>
      </dgm:t>
    </dgm:pt>
    <dgm:pt modelId="{DF70C875-969A-43EC-B974-7C5B72CCC7F6}" type="sibTrans" cxnId="{92076614-5639-4213-84EA-42FEB04F370A}">
      <dgm:prSet/>
      <dgm:spPr/>
      <dgm:t>
        <a:bodyPr/>
        <a:lstStyle/>
        <a:p>
          <a:endParaRPr lang="tr-TR"/>
        </a:p>
      </dgm:t>
    </dgm:pt>
    <dgm:pt modelId="{99D9FED6-8D99-429A-9426-3217FF217471}">
      <dgm:prSet phldrT="[Metin]" custT="1"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>
        <a:solidFill>
          <a:srgbClr val="F64D0A"/>
        </a:solidFill>
      </dgm:spPr>
      <dgm:t>
        <a:bodyPr/>
        <a:lstStyle/>
        <a:p>
          <a:r>
            <a:rPr lang="tr-TR" sz="3200" b="1" dirty="0" smtClean="0">
              <a:solidFill>
                <a:srgbClr val="FFC000"/>
              </a:solidFill>
              <a:latin typeface="Comic Sans MS" pitchFamily="66" charset="0"/>
            </a:rPr>
            <a:t>Koyun ve Keçi gibi küçükbaş hayvanlar için 1/40 oranında verilir.</a:t>
          </a:r>
          <a:endParaRPr lang="tr-TR" sz="3200" b="1" dirty="0">
            <a:solidFill>
              <a:srgbClr val="FFC000"/>
            </a:solidFill>
            <a:latin typeface="Comic Sans MS" pitchFamily="66" charset="0"/>
          </a:endParaRPr>
        </a:p>
      </dgm:t>
    </dgm:pt>
    <dgm:pt modelId="{46EA00DC-95C0-4969-8A25-0E234629EDA1}" type="parTrans" cxnId="{CF81C501-5CB3-44B8-9502-0420A4CD0EA2}">
      <dgm:prSet/>
      <dgm:spPr/>
      <dgm:t>
        <a:bodyPr/>
        <a:lstStyle/>
        <a:p>
          <a:endParaRPr lang="tr-TR"/>
        </a:p>
      </dgm:t>
    </dgm:pt>
    <dgm:pt modelId="{C27A7C7C-4064-4A28-95E2-A9F8B99D7C73}" type="sibTrans" cxnId="{CF81C501-5CB3-44B8-9502-0420A4CD0EA2}">
      <dgm:prSet/>
      <dgm:spPr/>
      <dgm:t>
        <a:bodyPr/>
        <a:lstStyle/>
        <a:p>
          <a:endParaRPr lang="tr-TR"/>
        </a:p>
      </dgm:t>
    </dgm:pt>
    <dgm:pt modelId="{8A954A99-EAFA-4912-92ED-4374B506D4C7}">
      <dgm:prSet phldrT="[Metin]" custT="1"/>
      <dgm:spPr>
        <a:solidFill>
          <a:srgbClr val="8E0000"/>
        </a:solidFill>
      </dgm:spPr>
      <dgm:t>
        <a:bodyPr/>
        <a:lstStyle/>
        <a:p>
          <a:r>
            <a:rPr lang="tr-TR" sz="3200" b="1" dirty="0" smtClean="0">
              <a:solidFill>
                <a:srgbClr val="FFC000"/>
              </a:solidFill>
              <a:latin typeface="Comic Sans MS" pitchFamily="66" charset="0"/>
            </a:rPr>
            <a:t>Topraktan elde edilen ürünler için 1/10 oranında verilir.</a:t>
          </a:r>
          <a:endParaRPr lang="tr-TR" sz="3200" b="1" dirty="0">
            <a:solidFill>
              <a:srgbClr val="FFC000"/>
            </a:solidFill>
            <a:latin typeface="Comic Sans MS" pitchFamily="66" charset="0"/>
          </a:endParaRPr>
        </a:p>
      </dgm:t>
    </dgm:pt>
    <dgm:pt modelId="{DD561CF3-9E32-4ABF-AD08-B017836CF3E8}" type="parTrans" cxnId="{55392D7C-49A2-486F-BF54-192B0B676DBF}">
      <dgm:prSet/>
      <dgm:spPr/>
      <dgm:t>
        <a:bodyPr/>
        <a:lstStyle/>
        <a:p>
          <a:endParaRPr lang="tr-TR"/>
        </a:p>
      </dgm:t>
    </dgm:pt>
    <dgm:pt modelId="{4849204F-0B6C-4283-A785-D8CF34F1FF15}" type="sibTrans" cxnId="{55392D7C-49A2-486F-BF54-192B0B676DBF}">
      <dgm:prSet/>
      <dgm:spPr/>
      <dgm:t>
        <a:bodyPr/>
        <a:lstStyle/>
        <a:p>
          <a:endParaRPr lang="tr-TR"/>
        </a:p>
      </dgm:t>
    </dgm:pt>
    <dgm:pt modelId="{C1D4018C-8670-454D-916D-47D83830331F}">
      <dgm:prSet phldrT="[Metin]" custT="1"/>
      <dgm:spPr>
        <a:solidFill>
          <a:schemeClr val="accent2">
            <a:lumMod val="40000"/>
            <a:lumOff val="60000"/>
          </a:schemeClr>
        </a:solidFill>
      </dgm:spPr>
      <dgm:t>
        <a:bodyPr/>
        <a:lstStyle/>
        <a:p>
          <a:r>
            <a:rPr lang="tr-TR" sz="3200" b="1" dirty="0" smtClean="0">
              <a:solidFill>
                <a:srgbClr val="8E0000"/>
              </a:solidFill>
              <a:latin typeface="Comic Sans MS" pitchFamily="66" charset="0"/>
            </a:rPr>
            <a:t>Sığır, manda gibi büyük baş hayvan için 1/30 oranında verilir.</a:t>
          </a:r>
          <a:endParaRPr lang="tr-TR" sz="3200" b="1" dirty="0">
            <a:solidFill>
              <a:srgbClr val="8E0000"/>
            </a:solidFill>
            <a:latin typeface="Comic Sans MS" pitchFamily="66" charset="0"/>
          </a:endParaRPr>
        </a:p>
      </dgm:t>
    </dgm:pt>
    <dgm:pt modelId="{73143594-C593-4B46-B7B8-AFB5DDB91DF6}" type="sibTrans" cxnId="{3D9257D7-B810-4E4C-9999-1F19C33090DE}">
      <dgm:prSet/>
      <dgm:spPr/>
      <dgm:t>
        <a:bodyPr/>
        <a:lstStyle/>
        <a:p>
          <a:endParaRPr lang="tr-TR"/>
        </a:p>
      </dgm:t>
    </dgm:pt>
    <dgm:pt modelId="{F00FCC43-E322-4E99-8675-9E27ECE0610D}" type="parTrans" cxnId="{3D9257D7-B810-4E4C-9999-1F19C33090DE}">
      <dgm:prSet/>
      <dgm:spPr/>
      <dgm:t>
        <a:bodyPr/>
        <a:lstStyle/>
        <a:p>
          <a:endParaRPr lang="tr-TR"/>
        </a:p>
      </dgm:t>
    </dgm:pt>
    <dgm:pt modelId="{5EEE0879-E5E8-44D9-B8D8-88634DB0A377}" type="pres">
      <dgm:prSet presAssocID="{2B94D132-F474-44D0-AD18-F0DCE477D38A}" presName="linear" presStyleCnt="0">
        <dgm:presLayoutVars>
          <dgm:dir/>
          <dgm:resizeHandles val="exact"/>
        </dgm:presLayoutVars>
      </dgm:prSet>
      <dgm:spPr/>
    </dgm:pt>
    <dgm:pt modelId="{C4673186-B6BE-4075-8A5A-BD64100680EB}" type="pres">
      <dgm:prSet presAssocID="{760E9A6F-0C95-4682-821E-1B7ACCFF2C13}" presName="comp" presStyleCnt="0"/>
      <dgm:spPr/>
    </dgm:pt>
    <dgm:pt modelId="{FAA902F8-0155-4C75-9154-F714040D61B8}" type="pres">
      <dgm:prSet presAssocID="{760E9A6F-0C95-4682-821E-1B7ACCFF2C13}" presName="box" presStyleLbl="node1" presStyleIdx="0" presStyleCnt="4" custLinFactNeighborY="-12169"/>
      <dgm:spPr/>
      <dgm:t>
        <a:bodyPr/>
        <a:lstStyle/>
        <a:p>
          <a:endParaRPr lang="tr-TR"/>
        </a:p>
      </dgm:t>
    </dgm:pt>
    <dgm:pt modelId="{8209E47A-70DD-40FE-9B3D-DE344F6BF0AD}" type="pres">
      <dgm:prSet presAssocID="{760E9A6F-0C95-4682-821E-1B7ACCFF2C13}" presName="img" presStyleLbl="fgImgPlace1" presStyleIdx="0" presStyleCnt="4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F788380E-51B9-4A99-ADE2-4C54A08B1DB6}" type="pres">
      <dgm:prSet presAssocID="{760E9A6F-0C95-4682-821E-1B7ACCFF2C13}" presName="text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2180E4EF-07DE-49CB-A9DD-EF51502785DB}" type="pres">
      <dgm:prSet presAssocID="{DF70C875-969A-43EC-B974-7C5B72CCC7F6}" presName="spacer" presStyleCnt="0"/>
      <dgm:spPr/>
    </dgm:pt>
    <dgm:pt modelId="{948C33BC-A1C4-4447-BA97-57F133ABCD7D}" type="pres">
      <dgm:prSet presAssocID="{C1D4018C-8670-454D-916D-47D83830331F}" presName="comp" presStyleCnt="0"/>
      <dgm:spPr/>
    </dgm:pt>
    <dgm:pt modelId="{BA7B2FC7-3115-4B47-83D1-CE5B1DF37816}" type="pres">
      <dgm:prSet presAssocID="{C1D4018C-8670-454D-916D-47D83830331F}" presName="box" presStyleLbl="node1" presStyleIdx="1" presStyleCnt="4"/>
      <dgm:spPr/>
      <dgm:t>
        <a:bodyPr/>
        <a:lstStyle/>
        <a:p>
          <a:endParaRPr lang="tr-TR"/>
        </a:p>
      </dgm:t>
    </dgm:pt>
    <dgm:pt modelId="{FA3DC3B3-6CF2-4F1D-BBE7-4D8EE504EBEB}" type="pres">
      <dgm:prSet presAssocID="{C1D4018C-8670-454D-916D-47D83830331F}" presName="img" presStyleLbl="fgImgPlace1" presStyleIdx="1" presStyleCnt="4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</dgm:pt>
    <dgm:pt modelId="{AC19B354-CE63-4E14-9281-4ED2CFB834F9}" type="pres">
      <dgm:prSet presAssocID="{C1D4018C-8670-454D-916D-47D83830331F}" presName="text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DBFD3FEA-E6DD-4B6D-902D-6A58704A954A}" type="pres">
      <dgm:prSet presAssocID="{73143594-C593-4B46-B7B8-AFB5DDB91DF6}" presName="spacer" presStyleCnt="0"/>
      <dgm:spPr/>
    </dgm:pt>
    <dgm:pt modelId="{960FB440-9FA2-414B-AC78-826CC9213930}" type="pres">
      <dgm:prSet presAssocID="{99D9FED6-8D99-429A-9426-3217FF217471}" presName="comp" presStyleCnt="0"/>
      <dgm:spPr/>
    </dgm:pt>
    <dgm:pt modelId="{28B2F820-39B1-45E1-BD79-37B25BB36FCF}" type="pres">
      <dgm:prSet presAssocID="{99D9FED6-8D99-429A-9426-3217FF217471}" presName="box" presStyleLbl="node1" presStyleIdx="2" presStyleCnt="4"/>
      <dgm:spPr/>
      <dgm:t>
        <a:bodyPr/>
        <a:lstStyle/>
        <a:p>
          <a:endParaRPr lang="tr-TR"/>
        </a:p>
      </dgm:t>
    </dgm:pt>
    <dgm:pt modelId="{5276062F-83FB-47B9-B2CC-9D898A2DE025}" type="pres">
      <dgm:prSet presAssocID="{99D9FED6-8D99-429A-9426-3217FF217471}" presName="img" presStyleLbl="fgImgPlace1" presStyleIdx="2" presStyleCnt="4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</dgm:pt>
    <dgm:pt modelId="{08E12894-4085-417B-80DC-7BDB7F434F16}" type="pres">
      <dgm:prSet presAssocID="{99D9FED6-8D99-429A-9426-3217FF217471}" presName="text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9F1B966C-86B2-4091-BDDE-7A3B561E11DD}" type="pres">
      <dgm:prSet presAssocID="{C27A7C7C-4064-4A28-95E2-A9F8B99D7C73}" presName="spacer" presStyleCnt="0"/>
      <dgm:spPr/>
    </dgm:pt>
    <dgm:pt modelId="{DB5F0821-71AD-41A5-898D-5267F048A604}" type="pres">
      <dgm:prSet presAssocID="{8A954A99-EAFA-4912-92ED-4374B506D4C7}" presName="comp" presStyleCnt="0"/>
      <dgm:spPr/>
    </dgm:pt>
    <dgm:pt modelId="{BCEEA8B5-6FDD-420D-934B-1BA8975D4CDF}" type="pres">
      <dgm:prSet presAssocID="{8A954A99-EAFA-4912-92ED-4374B506D4C7}" presName="box" presStyleLbl="node1" presStyleIdx="3" presStyleCnt="4"/>
      <dgm:spPr/>
      <dgm:t>
        <a:bodyPr/>
        <a:lstStyle/>
        <a:p>
          <a:endParaRPr lang="tr-TR"/>
        </a:p>
      </dgm:t>
    </dgm:pt>
    <dgm:pt modelId="{B30006A5-183D-4753-850D-7FC14AD7B7FF}" type="pres">
      <dgm:prSet presAssocID="{8A954A99-EAFA-4912-92ED-4374B506D4C7}" presName="img" presStyleLbl="fgImgPlace1" presStyleIdx="3" presStyleCnt="4"/>
      <dgm:spPr>
        <a:blipFill rotWithShape="0">
          <a:blip xmlns:r="http://schemas.openxmlformats.org/officeDocument/2006/relationships" r:embed="rId4"/>
          <a:stretch>
            <a:fillRect/>
          </a:stretch>
        </a:blipFill>
      </dgm:spPr>
    </dgm:pt>
    <dgm:pt modelId="{40F27B89-1C72-4ACC-9EE2-A5EA85188A59}" type="pres">
      <dgm:prSet presAssocID="{8A954A99-EAFA-4912-92ED-4374B506D4C7}" presName="text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203B6507-9D4A-4525-BF67-6B2E697B6E70}" type="presOf" srcId="{8A954A99-EAFA-4912-92ED-4374B506D4C7}" destId="{40F27B89-1C72-4ACC-9EE2-A5EA85188A59}" srcOrd="1" destOrd="0" presId="urn:microsoft.com/office/officeart/2005/8/layout/vList4#1"/>
    <dgm:cxn modelId="{55392D7C-49A2-486F-BF54-192B0B676DBF}" srcId="{2B94D132-F474-44D0-AD18-F0DCE477D38A}" destId="{8A954A99-EAFA-4912-92ED-4374B506D4C7}" srcOrd="3" destOrd="0" parTransId="{DD561CF3-9E32-4ABF-AD08-B017836CF3E8}" sibTransId="{4849204F-0B6C-4283-A785-D8CF34F1FF15}"/>
    <dgm:cxn modelId="{6183B947-35CA-450C-B613-2E2FE5BBC27B}" type="presOf" srcId="{C1D4018C-8670-454D-916D-47D83830331F}" destId="{AC19B354-CE63-4E14-9281-4ED2CFB834F9}" srcOrd="1" destOrd="0" presId="urn:microsoft.com/office/officeart/2005/8/layout/vList4#1"/>
    <dgm:cxn modelId="{3D9257D7-B810-4E4C-9999-1F19C33090DE}" srcId="{2B94D132-F474-44D0-AD18-F0DCE477D38A}" destId="{C1D4018C-8670-454D-916D-47D83830331F}" srcOrd="1" destOrd="0" parTransId="{F00FCC43-E322-4E99-8675-9E27ECE0610D}" sibTransId="{73143594-C593-4B46-B7B8-AFB5DDB91DF6}"/>
    <dgm:cxn modelId="{92076614-5639-4213-84EA-42FEB04F370A}" srcId="{2B94D132-F474-44D0-AD18-F0DCE477D38A}" destId="{760E9A6F-0C95-4682-821E-1B7ACCFF2C13}" srcOrd="0" destOrd="0" parTransId="{43E0EC79-BBD0-4654-82D8-B42EDEF5CB89}" sibTransId="{DF70C875-969A-43EC-B974-7C5B72CCC7F6}"/>
    <dgm:cxn modelId="{3C47EC0B-CEF6-45D9-9942-3A6FC91B9E0B}" type="presOf" srcId="{C1D4018C-8670-454D-916D-47D83830331F}" destId="{BA7B2FC7-3115-4B47-83D1-CE5B1DF37816}" srcOrd="0" destOrd="0" presId="urn:microsoft.com/office/officeart/2005/8/layout/vList4#1"/>
    <dgm:cxn modelId="{CF81C501-5CB3-44B8-9502-0420A4CD0EA2}" srcId="{2B94D132-F474-44D0-AD18-F0DCE477D38A}" destId="{99D9FED6-8D99-429A-9426-3217FF217471}" srcOrd="2" destOrd="0" parTransId="{46EA00DC-95C0-4969-8A25-0E234629EDA1}" sibTransId="{C27A7C7C-4064-4A28-95E2-A9F8B99D7C73}"/>
    <dgm:cxn modelId="{405F0994-6AA1-4B2C-A67C-97F476515AAF}" type="presOf" srcId="{760E9A6F-0C95-4682-821E-1B7ACCFF2C13}" destId="{FAA902F8-0155-4C75-9154-F714040D61B8}" srcOrd="0" destOrd="0" presId="urn:microsoft.com/office/officeart/2005/8/layout/vList4#1"/>
    <dgm:cxn modelId="{ACE559AA-94E2-4C39-88A5-AC32CEB91230}" type="presOf" srcId="{2B94D132-F474-44D0-AD18-F0DCE477D38A}" destId="{5EEE0879-E5E8-44D9-B8D8-88634DB0A377}" srcOrd="0" destOrd="0" presId="urn:microsoft.com/office/officeart/2005/8/layout/vList4#1"/>
    <dgm:cxn modelId="{1792EFAF-D9B1-4581-B66B-0130A9E31788}" type="presOf" srcId="{99D9FED6-8D99-429A-9426-3217FF217471}" destId="{28B2F820-39B1-45E1-BD79-37B25BB36FCF}" srcOrd="0" destOrd="0" presId="urn:microsoft.com/office/officeart/2005/8/layout/vList4#1"/>
    <dgm:cxn modelId="{FE48A335-F547-40BD-B10B-1D9E7333A3AB}" type="presOf" srcId="{99D9FED6-8D99-429A-9426-3217FF217471}" destId="{08E12894-4085-417B-80DC-7BDB7F434F16}" srcOrd="1" destOrd="0" presId="urn:microsoft.com/office/officeart/2005/8/layout/vList4#1"/>
    <dgm:cxn modelId="{F9BFFF44-E4C3-484D-8BB3-FE22E15EEF0B}" type="presOf" srcId="{8A954A99-EAFA-4912-92ED-4374B506D4C7}" destId="{BCEEA8B5-6FDD-420D-934B-1BA8975D4CDF}" srcOrd="0" destOrd="0" presId="urn:microsoft.com/office/officeart/2005/8/layout/vList4#1"/>
    <dgm:cxn modelId="{9AA01C71-6777-4867-BC98-89F6D77AFFB7}" type="presOf" srcId="{760E9A6F-0C95-4682-821E-1B7ACCFF2C13}" destId="{F788380E-51B9-4A99-ADE2-4C54A08B1DB6}" srcOrd="1" destOrd="0" presId="urn:microsoft.com/office/officeart/2005/8/layout/vList4#1"/>
    <dgm:cxn modelId="{532BFB41-3331-412C-82A7-F7A5C8325165}" type="presParOf" srcId="{5EEE0879-E5E8-44D9-B8D8-88634DB0A377}" destId="{C4673186-B6BE-4075-8A5A-BD64100680EB}" srcOrd="0" destOrd="0" presId="urn:microsoft.com/office/officeart/2005/8/layout/vList4#1"/>
    <dgm:cxn modelId="{8AC7A687-07A4-4C80-8B04-C01CFC023487}" type="presParOf" srcId="{C4673186-B6BE-4075-8A5A-BD64100680EB}" destId="{FAA902F8-0155-4C75-9154-F714040D61B8}" srcOrd="0" destOrd="0" presId="urn:microsoft.com/office/officeart/2005/8/layout/vList4#1"/>
    <dgm:cxn modelId="{699D18FC-3169-4530-83D0-708235E59879}" type="presParOf" srcId="{C4673186-B6BE-4075-8A5A-BD64100680EB}" destId="{8209E47A-70DD-40FE-9B3D-DE344F6BF0AD}" srcOrd="1" destOrd="0" presId="urn:microsoft.com/office/officeart/2005/8/layout/vList4#1"/>
    <dgm:cxn modelId="{E85B7F0D-D356-4EE8-9275-B369B349E4A3}" type="presParOf" srcId="{C4673186-B6BE-4075-8A5A-BD64100680EB}" destId="{F788380E-51B9-4A99-ADE2-4C54A08B1DB6}" srcOrd="2" destOrd="0" presId="urn:microsoft.com/office/officeart/2005/8/layout/vList4#1"/>
    <dgm:cxn modelId="{866D22D6-EDE5-41D5-9293-6B59CBF4CFFC}" type="presParOf" srcId="{5EEE0879-E5E8-44D9-B8D8-88634DB0A377}" destId="{2180E4EF-07DE-49CB-A9DD-EF51502785DB}" srcOrd="1" destOrd="0" presId="urn:microsoft.com/office/officeart/2005/8/layout/vList4#1"/>
    <dgm:cxn modelId="{C71FC593-B198-4A3B-B95E-085932F4BC66}" type="presParOf" srcId="{5EEE0879-E5E8-44D9-B8D8-88634DB0A377}" destId="{948C33BC-A1C4-4447-BA97-57F133ABCD7D}" srcOrd="2" destOrd="0" presId="urn:microsoft.com/office/officeart/2005/8/layout/vList4#1"/>
    <dgm:cxn modelId="{14924D88-4CFC-47B6-9A00-9F504EAD96C3}" type="presParOf" srcId="{948C33BC-A1C4-4447-BA97-57F133ABCD7D}" destId="{BA7B2FC7-3115-4B47-83D1-CE5B1DF37816}" srcOrd="0" destOrd="0" presId="urn:microsoft.com/office/officeart/2005/8/layout/vList4#1"/>
    <dgm:cxn modelId="{EBFF6EF1-92C1-4ECF-ABBB-DF984DB1BBD9}" type="presParOf" srcId="{948C33BC-A1C4-4447-BA97-57F133ABCD7D}" destId="{FA3DC3B3-6CF2-4F1D-BBE7-4D8EE504EBEB}" srcOrd="1" destOrd="0" presId="urn:microsoft.com/office/officeart/2005/8/layout/vList4#1"/>
    <dgm:cxn modelId="{C61F69F1-597A-4B1F-8F8E-31CF9CDCFF49}" type="presParOf" srcId="{948C33BC-A1C4-4447-BA97-57F133ABCD7D}" destId="{AC19B354-CE63-4E14-9281-4ED2CFB834F9}" srcOrd="2" destOrd="0" presId="urn:microsoft.com/office/officeart/2005/8/layout/vList4#1"/>
    <dgm:cxn modelId="{DBCAC0B2-3C48-4C87-B2F3-43E9F12C3D95}" type="presParOf" srcId="{5EEE0879-E5E8-44D9-B8D8-88634DB0A377}" destId="{DBFD3FEA-E6DD-4B6D-902D-6A58704A954A}" srcOrd="3" destOrd="0" presId="urn:microsoft.com/office/officeart/2005/8/layout/vList4#1"/>
    <dgm:cxn modelId="{3B9C2C75-014E-42D7-974D-99558B6F5B37}" type="presParOf" srcId="{5EEE0879-E5E8-44D9-B8D8-88634DB0A377}" destId="{960FB440-9FA2-414B-AC78-826CC9213930}" srcOrd="4" destOrd="0" presId="urn:microsoft.com/office/officeart/2005/8/layout/vList4#1"/>
    <dgm:cxn modelId="{006187FA-F957-4B51-AEFF-41CA13988E7C}" type="presParOf" srcId="{960FB440-9FA2-414B-AC78-826CC9213930}" destId="{28B2F820-39B1-45E1-BD79-37B25BB36FCF}" srcOrd="0" destOrd="0" presId="urn:microsoft.com/office/officeart/2005/8/layout/vList4#1"/>
    <dgm:cxn modelId="{E48E232E-3FF2-4B6F-94D2-2810673EED31}" type="presParOf" srcId="{960FB440-9FA2-414B-AC78-826CC9213930}" destId="{5276062F-83FB-47B9-B2CC-9D898A2DE025}" srcOrd="1" destOrd="0" presId="urn:microsoft.com/office/officeart/2005/8/layout/vList4#1"/>
    <dgm:cxn modelId="{9E580B33-601C-4858-8D8D-EAA0399E5ABD}" type="presParOf" srcId="{960FB440-9FA2-414B-AC78-826CC9213930}" destId="{08E12894-4085-417B-80DC-7BDB7F434F16}" srcOrd="2" destOrd="0" presId="urn:microsoft.com/office/officeart/2005/8/layout/vList4#1"/>
    <dgm:cxn modelId="{7C2ED415-A558-43B5-B7F9-32116C54863E}" type="presParOf" srcId="{5EEE0879-E5E8-44D9-B8D8-88634DB0A377}" destId="{9F1B966C-86B2-4091-BDDE-7A3B561E11DD}" srcOrd="5" destOrd="0" presId="urn:microsoft.com/office/officeart/2005/8/layout/vList4#1"/>
    <dgm:cxn modelId="{9D30380D-8FAB-46D8-89A0-C87F5D654CB2}" type="presParOf" srcId="{5EEE0879-E5E8-44D9-B8D8-88634DB0A377}" destId="{DB5F0821-71AD-41A5-898D-5267F048A604}" srcOrd="6" destOrd="0" presId="urn:microsoft.com/office/officeart/2005/8/layout/vList4#1"/>
    <dgm:cxn modelId="{8949DF3F-4A48-4217-8368-0B4D64074AF9}" type="presParOf" srcId="{DB5F0821-71AD-41A5-898D-5267F048A604}" destId="{BCEEA8B5-6FDD-420D-934B-1BA8975D4CDF}" srcOrd="0" destOrd="0" presId="urn:microsoft.com/office/officeart/2005/8/layout/vList4#1"/>
    <dgm:cxn modelId="{03B87250-7B5F-4098-A57A-4D952CECCCD0}" type="presParOf" srcId="{DB5F0821-71AD-41A5-898D-5267F048A604}" destId="{B30006A5-183D-4753-850D-7FC14AD7B7FF}" srcOrd="1" destOrd="0" presId="urn:microsoft.com/office/officeart/2005/8/layout/vList4#1"/>
    <dgm:cxn modelId="{97EE519E-FCB0-4D19-A72A-E353F4F689B4}" type="presParOf" srcId="{DB5F0821-71AD-41A5-898D-5267F048A604}" destId="{40F27B89-1C72-4ACC-9EE2-A5EA85188A59}" srcOrd="2" destOrd="0" presId="urn:microsoft.com/office/officeart/2005/8/layout/vList4#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61F9311D-88F9-4EE9-A93F-D08DDEB56183}" type="doc">
      <dgm:prSet loTypeId="urn:microsoft.com/office/officeart/2005/8/layout/bProcess3" loCatId="process" qsTypeId="urn:microsoft.com/office/officeart/2005/8/quickstyle/3d2" qsCatId="3D" csTypeId="urn:microsoft.com/office/officeart/2005/8/colors/colorful1#1" csCatId="colorful" phldr="1"/>
      <dgm:spPr/>
    </dgm:pt>
    <dgm:pt modelId="{59A933A3-82EA-4B95-8964-5D1651A6BCDE}">
      <dgm:prSet phldrT="[Metin]" custT="1"/>
      <dgm:spPr/>
      <dgm:t>
        <a:bodyPr/>
        <a:lstStyle/>
        <a:p>
          <a:r>
            <a:rPr lang="tr-TR" sz="4800" dirty="0" smtClean="0">
              <a:latin typeface="Comic Sans MS" pitchFamily="66" charset="0"/>
            </a:rPr>
            <a:t>Niyet </a:t>
          </a:r>
          <a:endParaRPr lang="tr-TR" sz="4800" dirty="0">
            <a:latin typeface="Comic Sans MS" pitchFamily="66" charset="0"/>
          </a:endParaRPr>
        </a:p>
      </dgm:t>
    </dgm:pt>
    <dgm:pt modelId="{3E58C9EC-381C-451E-880A-BD84EA55A2DE}" type="parTrans" cxnId="{79B3C404-276A-44B3-A588-F1715D58E29D}">
      <dgm:prSet/>
      <dgm:spPr/>
      <dgm:t>
        <a:bodyPr/>
        <a:lstStyle/>
        <a:p>
          <a:endParaRPr lang="tr-TR"/>
        </a:p>
      </dgm:t>
    </dgm:pt>
    <dgm:pt modelId="{1E5D5FE4-420B-4FBD-9D80-3EF1A6EDF54C}" type="sibTrans" cxnId="{79B3C404-276A-44B3-A588-F1715D58E29D}">
      <dgm:prSet/>
      <dgm:spPr/>
      <dgm:t>
        <a:bodyPr/>
        <a:lstStyle/>
        <a:p>
          <a:endParaRPr lang="tr-TR"/>
        </a:p>
      </dgm:t>
    </dgm:pt>
    <dgm:pt modelId="{F3A4B694-15EF-461D-9456-B7B1578991E0}">
      <dgm:prSet phldrT="[Metin]"/>
      <dgm:spPr/>
      <dgm:t>
        <a:bodyPr/>
        <a:lstStyle/>
        <a:p>
          <a:r>
            <a:rPr lang="tr-TR" dirty="0" smtClean="0"/>
            <a:t>Maldan kötüsünü vermemeye dikkat</a:t>
          </a:r>
          <a:endParaRPr lang="tr-TR" dirty="0"/>
        </a:p>
      </dgm:t>
    </dgm:pt>
    <dgm:pt modelId="{BC37E3FC-7B1D-4DD5-B77E-70D9E390B33A}" type="parTrans" cxnId="{EB0B0853-2B34-407D-96D8-D12FB45C790A}">
      <dgm:prSet/>
      <dgm:spPr/>
      <dgm:t>
        <a:bodyPr/>
        <a:lstStyle/>
        <a:p>
          <a:endParaRPr lang="tr-TR"/>
        </a:p>
      </dgm:t>
    </dgm:pt>
    <dgm:pt modelId="{62FE6FDA-D99F-46BA-841A-78CF56BA1311}" type="sibTrans" cxnId="{EB0B0853-2B34-407D-96D8-D12FB45C790A}">
      <dgm:prSet/>
      <dgm:spPr/>
      <dgm:t>
        <a:bodyPr/>
        <a:lstStyle/>
        <a:p>
          <a:endParaRPr lang="tr-TR"/>
        </a:p>
      </dgm:t>
    </dgm:pt>
    <dgm:pt modelId="{9A473E97-C7A3-4DDD-A5EE-1A19DA13AAFD}">
      <dgm:prSet phldrT="[Metin]"/>
      <dgm:spPr>
        <a:solidFill>
          <a:srgbClr val="F64D0A"/>
        </a:solidFill>
      </dgm:spPr>
      <dgm:t>
        <a:bodyPr/>
        <a:lstStyle/>
        <a:p>
          <a:r>
            <a:rPr lang="tr-TR" dirty="0" smtClean="0"/>
            <a:t>zekat</a:t>
          </a:r>
          <a:endParaRPr lang="tr-TR" dirty="0"/>
        </a:p>
      </dgm:t>
    </dgm:pt>
    <dgm:pt modelId="{41D9818C-3103-40CC-ADA8-A76783033A92}" type="parTrans" cxnId="{3E30BD38-10BE-41A1-86C1-0DBBEC487D09}">
      <dgm:prSet/>
      <dgm:spPr/>
      <dgm:t>
        <a:bodyPr/>
        <a:lstStyle/>
        <a:p>
          <a:endParaRPr lang="tr-TR"/>
        </a:p>
      </dgm:t>
    </dgm:pt>
    <dgm:pt modelId="{9DC99608-E101-45AC-BC78-B636FF6DA85C}" type="sibTrans" cxnId="{3E30BD38-10BE-41A1-86C1-0DBBEC487D09}">
      <dgm:prSet/>
      <dgm:spPr/>
      <dgm:t>
        <a:bodyPr/>
        <a:lstStyle/>
        <a:p>
          <a:endParaRPr lang="tr-TR"/>
        </a:p>
      </dgm:t>
    </dgm:pt>
    <dgm:pt modelId="{0653468F-2674-40F3-B67B-953F483D4AED}">
      <dgm:prSet phldrT="[Metin]"/>
      <dgm:spPr>
        <a:solidFill>
          <a:srgbClr val="009900"/>
        </a:solidFill>
      </dgm:spPr>
      <dgm:t>
        <a:bodyPr/>
        <a:lstStyle/>
        <a:p>
          <a:r>
            <a:rPr lang="tr-TR" dirty="0" smtClean="0"/>
            <a:t>Kişinin onurunun zedelenmemesine dikkat</a:t>
          </a:r>
          <a:endParaRPr lang="tr-TR" dirty="0"/>
        </a:p>
      </dgm:t>
    </dgm:pt>
    <dgm:pt modelId="{03ED4081-CCAB-4189-91CC-7865440696E4}" type="parTrans" cxnId="{D155D332-D3D0-47F8-889E-25CE936CB9FF}">
      <dgm:prSet/>
      <dgm:spPr/>
      <dgm:t>
        <a:bodyPr/>
        <a:lstStyle/>
        <a:p>
          <a:endParaRPr lang="tr-TR"/>
        </a:p>
      </dgm:t>
    </dgm:pt>
    <dgm:pt modelId="{92B86250-F70E-4209-BAD8-2EA864CFAA85}" type="sibTrans" cxnId="{D155D332-D3D0-47F8-889E-25CE936CB9FF}">
      <dgm:prSet/>
      <dgm:spPr/>
      <dgm:t>
        <a:bodyPr/>
        <a:lstStyle/>
        <a:p>
          <a:endParaRPr lang="tr-TR"/>
        </a:p>
      </dgm:t>
    </dgm:pt>
    <dgm:pt modelId="{5D50D442-E50E-423A-A400-8CA8A5DC1ABF}">
      <dgm:prSet phldrT="[Metin]" custT="1"/>
      <dgm:spPr/>
      <dgm:t>
        <a:bodyPr/>
        <a:lstStyle/>
        <a:p>
          <a:r>
            <a:rPr lang="tr-TR" sz="3200" b="1" dirty="0" smtClean="0"/>
            <a:t>Akraba, komşu ve yoksullara öncelik</a:t>
          </a:r>
          <a:endParaRPr lang="tr-TR" sz="3200" b="1" dirty="0"/>
        </a:p>
      </dgm:t>
    </dgm:pt>
    <dgm:pt modelId="{A541FE73-278D-4660-8559-00D28CBC6AE6}" type="parTrans" cxnId="{47522BEB-9C58-4488-ACA0-1721A83672D4}">
      <dgm:prSet/>
      <dgm:spPr/>
      <dgm:t>
        <a:bodyPr/>
        <a:lstStyle/>
        <a:p>
          <a:endParaRPr lang="tr-TR"/>
        </a:p>
      </dgm:t>
    </dgm:pt>
    <dgm:pt modelId="{1DDA8127-825D-44B4-BD9A-3138FB1328B7}" type="sibTrans" cxnId="{47522BEB-9C58-4488-ACA0-1721A83672D4}">
      <dgm:prSet/>
      <dgm:spPr/>
      <dgm:t>
        <a:bodyPr/>
        <a:lstStyle/>
        <a:p>
          <a:endParaRPr lang="tr-TR"/>
        </a:p>
      </dgm:t>
    </dgm:pt>
    <dgm:pt modelId="{85A9A382-D5D8-486B-A872-305D88685168}" type="pres">
      <dgm:prSet presAssocID="{61F9311D-88F9-4EE9-A93F-D08DDEB56183}" presName="Name0" presStyleCnt="0">
        <dgm:presLayoutVars>
          <dgm:dir/>
          <dgm:resizeHandles val="exact"/>
        </dgm:presLayoutVars>
      </dgm:prSet>
      <dgm:spPr/>
    </dgm:pt>
    <dgm:pt modelId="{9F6EB338-B900-4936-8D63-187250427038}" type="pres">
      <dgm:prSet presAssocID="{59A933A3-82EA-4B95-8964-5D1651A6BCDE}" presName="node" presStyleLbl="node1" presStyleIdx="0" presStyleCnt="5" custLinFactNeighborX="-136" custLinFactNeighborY="14150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4286256E-1098-4F3D-AD3D-7EF069A3A159}" type="pres">
      <dgm:prSet presAssocID="{1E5D5FE4-420B-4FBD-9D80-3EF1A6EDF54C}" presName="sibTrans" presStyleLbl="sibTrans1D1" presStyleIdx="0" presStyleCnt="4"/>
      <dgm:spPr/>
      <dgm:t>
        <a:bodyPr/>
        <a:lstStyle/>
        <a:p>
          <a:endParaRPr lang="tr-TR"/>
        </a:p>
      </dgm:t>
    </dgm:pt>
    <dgm:pt modelId="{6D9A2C0B-B842-4BAB-A79F-750D2258E032}" type="pres">
      <dgm:prSet presAssocID="{1E5D5FE4-420B-4FBD-9D80-3EF1A6EDF54C}" presName="connectorText" presStyleLbl="sibTrans1D1" presStyleIdx="0" presStyleCnt="4"/>
      <dgm:spPr/>
      <dgm:t>
        <a:bodyPr/>
        <a:lstStyle/>
        <a:p>
          <a:endParaRPr lang="tr-TR"/>
        </a:p>
      </dgm:t>
    </dgm:pt>
    <dgm:pt modelId="{AEE76A21-9C80-475D-BB6E-6D420081A7E8}" type="pres">
      <dgm:prSet presAssocID="{5D50D442-E50E-423A-A400-8CA8A5DC1ABF}" presName="node" presStyleLbl="node1" presStyleIdx="1" presStyleCnt="5" custLinFactNeighborX="376" custLinFactNeighborY="14150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9BBCFDDB-9D12-4055-A20A-85FAF1F9D947}" type="pres">
      <dgm:prSet presAssocID="{1DDA8127-825D-44B4-BD9A-3138FB1328B7}" presName="sibTrans" presStyleLbl="sibTrans1D1" presStyleIdx="1" presStyleCnt="4"/>
      <dgm:spPr/>
      <dgm:t>
        <a:bodyPr/>
        <a:lstStyle/>
        <a:p>
          <a:endParaRPr lang="tr-TR"/>
        </a:p>
      </dgm:t>
    </dgm:pt>
    <dgm:pt modelId="{D800C740-527E-42EF-A417-542454668268}" type="pres">
      <dgm:prSet presAssocID="{1DDA8127-825D-44B4-BD9A-3138FB1328B7}" presName="connectorText" presStyleLbl="sibTrans1D1" presStyleIdx="1" presStyleCnt="4"/>
      <dgm:spPr/>
      <dgm:t>
        <a:bodyPr/>
        <a:lstStyle/>
        <a:p>
          <a:endParaRPr lang="tr-TR"/>
        </a:p>
      </dgm:t>
    </dgm:pt>
    <dgm:pt modelId="{B26A118C-99A3-4970-A5BF-2AA2014FEBB6}" type="pres">
      <dgm:prSet presAssocID="{0653468F-2674-40F3-B67B-953F483D4AED}" presName="node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53365274-F08E-4471-9CA9-DDD4BD0B7EDC}" type="pres">
      <dgm:prSet presAssocID="{92B86250-F70E-4209-BAD8-2EA864CFAA85}" presName="sibTrans" presStyleLbl="sibTrans1D1" presStyleIdx="2" presStyleCnt="4"/>
      <dgm:spPr/>
      <dgm:t>
        <a:bodyPr/>
        <a:lstStyle/>
        <a:p>
          <a:endParaRPr lang="tr-TR"/>
        </a:p>
      </dgm:t>
    </dgm:pt>
    <dgm:pt modelId="{27C01E19-83AF-44DF-8811-F4D52C58513E}" type="pres">
      <dgm:prSet presAssocID="{92B86250-F70E-4209-BAD8-2EA864CFAA85}" presName="connectorText" presStyleLbl="sibTrans1D1" presStyleIdx="2" presStyleCnt="4"/>
      <dgm:spPr/>
      <dgm:t>
        <a:bodyPr/>
        <a:lstStyle/>
        <a:p>
          <a:endParaRPr lang="tr-TR"/>
        </a:p>
      </dgm:t>
    </dgm:pt>
    <dgm:pt modelId="{793CDA94-2BD3-4F47-96E4-1804F4AA7E08}" type="pres">
      <dgm:prSet presAssocID="{F3A4B694-15EF-461D-9456-B7B1578991E0}" presName="node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85CFF7CE-C79C-43BD-BC7C-05FDBCAE1E4F}" type="pres">
      <dgm:prSet presAssocID="{62FE6FDA-D99F-46BA-841A-78CF56BA1311}" presName="sibTrans" presStyleLbl="sibTrans1D1" presStyleIdx="3" presStyleCnt="4"/>
      <dgm:spPr/>
      <dgm:t>
        <a:bodyPr/>
        <a:lstStyle/>
        <a:p>
          <a:endParaRPr lang="tr-TR"/>
        </a:p>
      </dgm:t>
    </dgm:pt>
    <dgm:pt modelId="{DF897BE2-5A28-4B92-926C-D146F6B5645A}" type="pres">
      <dgm:prSet presAssocID="{62FE6FDA-D99F-46BA-841A-78CF56BA1311}" presName="connectorText" presStyleLbl="sibTrans1D1" presStyleIdx="3" presStyleCnt="4"/>
      <dgm:spPr/>
      <dgm:t>
        <a:bodyPr/>
        <a:lstStyle/>
        <a:p>
          <a:endParaRPr lang="tr-TR"/>
        </a:p>
      </dgm:t>
    </dgm:pt>
    <dgm:pt modelId="{D6DAB04C-818E-44D5-89E3-0E8993690BD9}" type="pres">
      <dgm:prSet presAssocID="{9A473E97-C7A3-4DDD-A5EE-1A19DA13AAFD}" presName="node" presStyleLbl="node1" presStyleIdx="4" presStyleCnt="5" custLinFactNeighborX="63996" custLinFactNeighborY="-13118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F7B70AF0-4813-4F70-8F0D-3959D9067F3C}" type="presOf" srcId="{1DDA8127-825D-44B4-BD9A-3138FB1328B7}" destId="{9BBCFDDB-9D12-4055-A20A-85FAF1F9D947}" srcOrd="0" destOrd="0" presId="urn:microsoft.com/office/officeart/2005/8/layout/bProcess3"/>
    <dgm:cxn modelId="{DFEB996C-50BC-4B72-A5F8-1A0F4973AB0E}" type="presOf" srcId="{0653468F-2674-40F3-B67B-953F483D4AED}" destId="{B26A118C-99A3-4970-A5BF-2AA2014FEBB6}" srcOrd="0" destOrd="0" presId="urn:microsoft.com/office/officeart/2005/8/layout/bProcess3"/>
    <dgm:cxn modelId="{1830132F-0F33-4069-8213-16CA625FB568}" type="presOf" srcId="{59A933A3-82EA-4B95-8964-5D1651A6BCDE}" destId="{9F6EB338-B900-4936-8D63-187250427038}" srcOrd="0" destOrd="0" presId="urn:microsoft.com/office/officeart/2005/8/layout/bProcess3"/>
    <dgm:cxn modelId="{F696A8B5-9A82-4702-AF36-19D6BDF3127C}" type="presOf" srcId="{61F9311D-88F9-4EE9-A93F-D08DDEB56183}" destId="{85A9A382-D5D8-486B-A872-305D88685168}" srcOrd="0" destOrd="0" presId="urn:microsoft.com/office/officeart/2005/8/layout/bProcess3"/>
    <dgm:cxn modelId="{82AC6379-9D8F-42D5-AAD5-0EA94891B0F9}" type="presOf" srcId="{1E5D5FE4-420B-4FBD-9D80-3EF1A6EDF54C}" destId="{6D9A2C0B-B842-4BAB-A79F-750D2258E032}" srcOrd="1" destOrd="0" presId="urn:microsoft.com/office/officeart/2005/8/layout/bProcess3"/>
    <dgm:cxn modelId="{2D848A07-E9C1-4BE7-8017-05567DCBA4BF}" type="presOf" srcId="{92B86250-F70E-4209-BAD8-2EA864CFAA85}" destId="{27C01E19-83AF-44DF-8811-F4D52C58513E}" srcOrd="1" destOrd="0" presId="urn:microsoft.com/office/officeart/2005/8/layout/bProcess3"/>
    <dgm:cxn modelId="{12B85240-2EC5-408D-9362-3BA4E4904630}" type="presOf" srcId="{62FE6FDA-D99F-46BA-841A-78CF56BA1311}" destId="{DF897BE2-5A28-4B92-926C-D146F6B5645A}" srcOrd="1" destOrd="0" presId="urn:microsoft.com/office/officeart/2005/8/layout/bProcess3"/>
    <dgm:cxn modelId="{EB0B0853-2B34-407D-96D8-D12FB45C790A}" srcId="{61F9311D-88F9-4EE9-A93F-D08DDEB56183}" destId="{F3A4B694-15EF-461D-9456-B7B1578991E0}" srcOrd="3" destOrd="0" parTransId="{BC37E3FC-7B1D-4DD5-B77E-70D9E390B33A}" sibTransId="{62FE6FDA-D99F-46BA-841A-78CF56BA1311}"/>
    <dgm:cxn modelId="{D155D332-D3D0-47F8-889E-25CE936CB9FF}" srcId="{61F9311D-88F9-4EE9-A93F-D08DDEB56183}" destId="{0653468F-2674-40F3-B67B-953F483D4AED}" srcOrd="2" destOrd="0" parTransId="{03ED4081-CCAB-4189-91CC-7865440696E4}" sibTransId="{92B86250-F70E-4209-BAD8-2EA864CFAA85}"/>
    <dgm:cxn modelId="{16CB95B9-C716-4BE2-B882-EF2C97B5FB35}" type="presOf" srcId="{92B86250-F70E-4209-BAD8-2EA864CFAA85}" destId="{53365274-F08E-4471-9CA9-DDD4BD0B7EDC}" srcOrd="0" destOrd="0" presId="urn:microsoft.com/office/officeart/2005/8/layout/bProcess3"/>
    <dgm:cxn modelId="{E8A16999-72D8-455F-8407-2AB6F27F5556}" type="presOf" srcId="{F3A4B694-15EF-461D-9456-B7B1578991E0}" destId="{793CDA94-2BD3-4F47-96E4-1804F4AA7E08}" srcOrd="0" destOrd="0" presId="urn:microsoft.com/office/officeart/2005/8/layout/bProcess3"/>
    <dgm:cxn modelId="{3CDB0E6A-A8E4-41A8-AC77-31EDE1A40464}" type="presOf" srcId="{5D50D442-E50E-423A-A400-8CA8A5DC1ABF}" destId="{AEE76A21-9C80-475D-BB6E-6D420081A7E8}" srcOrd="0" destOrd="0" presId="urn:microsoft.com/office/officeart/2005/8/layout/bProcess3"/>
    <dgm:cxn modelId="{35AC682C-DBB4-4F3D-BB1E-24E99051F4AB}" type="presOf" srcId="{62FE6FDA-D99F-46BA-841A-78CF56BA1311}" destId="{85CFF7CE-C79C-43BD-BC7C-05FDBCAE1E4F}" srcOrd="0" destOrd="0" presId="urn:microsoft.com/office/officeart/2005/8/layout/bProcess3"/>
    <dgm:cxn modelId="{AD00620A-D12F-4C56-8503-800E7AC026AA}" type="presOf" srcId="{9A473E97-C7A3-4DDD-A5EE-1A19DA13AAFD}" destId="{D6DAB04C-818E-44D5-89E3-0E8993690BD9}" srcOrd="0" destOrd="0" presId="urn:microsoft.com/office/officeart/2005/8/layout/bProcess3"/>
    <dgm:cxn modelId="{685971E1-2355-4F60-BD5F-EC234FFF397F}" type="presOf" srcId="{1E5D5FE4-420B-4FBD-9D80-3EF1A6EDF54C}" destId="{4286256E-1098-4F3D-AD3D-7EF069A3A159}" srcOrd="0" destOrd="0" presId="urn:microsoft.com/office/officeart/2005/8/layout/bProcess3"/>
    <dgm:cxn modelId="{79B3C404-276A-44B3-A588-F1715D58E29D}" srcId="{61F9311D-88F9-4EE9-A93F-D08DDEB56183}" destId="{59A933A3-82EA-4B95-8964-5D1651A6BCDE}" srcOrd="0" destOrd="0" parTransId="{3E58C9EC-381C-451E-880A-BD84EA55A2DE}" sibTransId="{1E5D5FE4-420B-4FBD-9D80-3EF1A6EDF54C}"/>
    <dgm:cxn modelId="{3E30BD38-10BE-41A1-86C1-0DBBEC487D09}" srcId="{61F9311D-88F9-4EE9-A93F-D08DDEB56183}" destId="{9A473E97-C7A3-4DDD-A5EE-1A19DA13AAFD}" srcOrd="4" destOrd="0" parTransId="{41D9818C-3103-40CC-ADA8-A76783033A92}" sibTransId="{9DC99608-E101-45AC-BC78-B636FF6DA85C}"/>
    <dgm:cxn modelId="{ED329714-14D3-4CF4-8448-1D8AD2A873B0}" type="presOf" srcId="{1DDA8127-825D-44B4-BD9A-3138FB1328B7}" destId="{D800C740-527E-42EF-A417-542454668268}" srcOrd="1" destOrd="0" presId="urn:microsoft.com/office/officeart/2005/8/layout/bProcess3"/>
    <dgm:cxn modelId="{47522BEB-9C58-4488-ACA0-1721A83672D4}" srcId="{61F9311D-88F9-4EE9-A93F-D08DDEB56183}" destId="{5D50D442-E50E-423A-A400-8CA8A5DC1ABF}" srcOrd="1" destOrd="0" parTransId="{A541FE73-278D-4660-8559-00D28CBC6AE6}" sibTransId="{1DDA8127-825D-44B4-BD9A-3138FB1328B7}"/>
    <dgm:cxn modelId="{A9BF4572-3134-42A3-BB30-AFBF2BB7F7B8}" type="presParOf" srcId="{85A9A382-D5D8-486B-A872-305D88685168}" destId="{9F6EB338-B900-4936-8D63-187250427038}" srcOrd="0" destOrd="0" presId="urn:microsoft.com/office/officeart/2005/8/layout/bProcess3"/>
    <dgm:cxn modelId="{4B7C93AB-3996-4533-A584-D3D82D585447}" type="presParOf" srcId="{85A9A382-D5D8-486B-A872-305D88685168}" destId="{4286256E-1098-4F3D-AD3D-7EF069A3A159}" srcOrd="1" destOrd="0" presId="urn:microsoft.com/office/officeart/2005/8/layout/bProcess3"/>
    <dgm:cxn modelId="{7B3C6E97-33A7-488A-A07F-9D91E4B76841}" type="presParOf" srcId="{4286256E-1098-4F3D-AD3D-7EF069A3A159}" destId="{6D9A2C0B-B842-4BAB-A79F-750D2258E032}" srcOrd="0" destOrd="0" presId="urn:microsoft.com/office/officeart/2005/8/layout/bProcess3"/>
    <dgm:cxn modelId="{E21F6B7A-DE3C-46A6-8586-23CD407F80AA}" type="presParOf" srcId="{85A9A382-D5D8-486B-A872-305D88685168}" destId="{AEE76A21-9C80-475D-BB6E-6D420081A7E8}" srcOrd="2" destOrd="0" presId="urn:microsoft.com/office/officeart/2005/8/layout/bProcess3"/>
    <dgm:cxn modelId="{2D53658F-E1C5-4AFA-80F3-E5C0FB31B2D3}" type="presParOf" srcId="{85A9A382-D5D8-486B-A872-305D88685168}" destId="{9BBCFDDB-9D12-4055-A20A-85FAF1F9D947}" srcOrd="3" destOrd="0" presId="urn:microsoft.com/office/officeart/2005/8/layout/bProcess3"/>
    <dgm:cxn modelId="{359D1F1B-A93C-4FCB-83B2-EDBB817A7823}" type="presParOf" srcId="{9BBCFDDB-9D12-4055-A20A-85FAF1F9D947}" destId="{D800C740-527E-42EF-A417-542454668268}" srcOrd="0" destOrd="0" presId="urn:microsoft.com/office/officeart/2005/8/layout/bProcess3"/>
    <dgm:cxn modelId="{ABF2C626-C532-4F7C-9FD7-66B4D07C95D9}" type="presParOf" srcId="{85A9A382-D5D8-486B-A872-305D88685168}" destId="{B26A118C-99A3-4970-A5BF-2AA2014FEBB6}" srcOrd="4" destOrd="0" presId="urn:microsoft.com/office/officeart/2005/8/layout/bProcess3"/>
    <dgm:cxn modelId="{00CA68D2-FE0A-48C9-B7C9-7BFB88CE4681}" type="presParOf" srcId="{85A9A382-D5D8-486B-A872-305D88685168}" destId="{53365274-F08E-4471-9CA9-DDD4BD0B7EDC}" srcOrd="5" destOrd="0" presId="urn:microsoft.com/office/officeart/2005/8/layout/bProcess3"/>
    <dgm:cxn modelId="{4415DDA0-73A5-4350-9682-EAA619C93F63}" type="presParOf" srcId="{53365274-F08E-4471-9CA9-DDD4BD0B7EDC}" destId="{27C01E19-83AF-44DF-8811-F4D52C58513E}" srcOrd="0" destOrd="0" presId="urn:microsoft.com/office/officeart/2005/8/layout/bProcess3"/>
    <dgm:cxn modelId="{E3AE117D-6CA2-4472-BC6F-5A902A37963B}" type="presParOf" srcId="{85A9A382-D5D8-486B-A872-305D88685168}" destId="{793CDA94-2BD3-4F47-96E4-1804F4AA7E08}" srcOrd="6" destOrd="0" presId="urn:microsoft.com/office/officeart/2005/8/layout/bProcess3"/>
    <dgm:cxn modelId="{FE1D8CAA-915F-47EA-AAAC-302DA30102EF}" type="presParOf" srcId="{85A9A382-D5D8-486B-A872-305D88685168}" destId="{85CFF7CE-C79C-43BD-BC7C-05FDBCAE1E4F}" srcOrd="7" destOrd="0" presId="urn:microsoft.com/office/officeart/2005/8/layout/bProcess3"/>
    <dgm:cxn modelId="{0399C81A-9DAD-45D4-B65B-52A0D8FBD589}" type="presParOf" srcId="{85CFF7CE-C79C-43BD-BC7C-05FDBCAE1E4F}" destId="{DF897BE2-5A28-4B92-926C-D146F6B5645A}" srcOrd="0" destOrd="0" presId="urn:microsoft.com/office/officeart/2005/8/layout/bProcess3"/>
    <dgm:cxn modelId="{3610340A-149C-4A3F-B3B7-D05F469C0388}" type="presParOf" srcId="{85A9A382-D5D8-486B-A872-305D88685168}" destId="{D6DAB04C-818E-44D5-89E3-0E8993690BD9}" srcOrd="8" destOrd="0" presId="urn:microsoft.com/office/officeart/2005/8/layout/bProcess3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CA121B2-82CB-416C-9E48-56B317703DDE}">
      <dsp:nvSpPr>
        <dsp:cNvPr id="0" name=""/>
        <dsp:cNvSpPr/>
      </dsp:nvSpPr>
      <dsp:spPr>
        <a:xfrm>
          <a:off x="0" y="0"/>
          <a:ext cx="2030015" cy="1218009"/>
        </a:xfrm>
        <a:prstGeom prst="rect">
          <a:avLst/>
        </a:prstGeom>
        <a:solidFill>
          <a:srgbClr val="006600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prstMaterial="plastic">
          <a:bevelT w="50800" h="50800"/>
          <a:bevelB w="50800" h="508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8110" tIns="118110" rIns="118110" bIns="118110" numCol="1" spcCol="1270" anchor="ctr" anchorCtr="0">
          <a:noAutofit/>
        </a:bodyPr>
        <a:lstStyle/>
        <a:p>
          <a:pPr lvl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3100" kern="1200" dirty="0" smtClean="0">
              <a:solidFill>
                <a:srgbClr val="FFFF00"/>
              </a:solidFill>
            </a:rPr>
            <a:t>fakirlere</a:t>
          </a:r>
          <a:endParaRPr lang="tr-TR" sz="3100" kern="1200" dirty="0">
            <a:solidFill>
              <a:srgbClr val="FFFF00"/>
            </a:solidFill>
          </a:endParaRPr>
        </a:p>
      </dsp:txBody>
      <dsp:txXfrm>
        <a:off x="0" y="0"/>
        <a:ext cx="2030015" cy="1218009"/>
      </dsp:txXfrm>
    </dsp:sp>
    <dsp:sp modelId="{D42FD16E-B4F6-4357-9538-678F6E1D0155}">
      <dsp:nvSpPr>
        <dsp:cNvPr id="0" name=""/>
        <dsp:cNvSpPr/>
      </dsp:nvSpPr>
      <dsp:spPr>
        <a:xfrm>
          <a:off x="3984101" y="0"/>
          <a:ext cx="2030015" cy="1218009"/>
        </a:xfrm>
        <a:prstGeom prst="rect">
          <a:avLst/>
        </a:prstGeom>
        <a:solidFill>
          <a:schemeClr val="accent4">
            <a:lumMod val="75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prstMaterial="plastic">
          <a:bevelT w="50800" h="50800"/>
          <a:bevelB w="50800" h="508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8110" tIns="118110" rIns="118110" bIns="118110" numCol="1" spcCol="1270" anchor="ctr" anchorCtr="0">
          <a:noAutofit/>
        </a:bodyPr>
        <a:lstStyle/>
        <a:p>
          <a:pPr lvl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3100" kern="1200" dirty="0" smtClean="0">
              <a:solidFill>
                <a:srgbClr val="F64D0A"/>
              </a:solidFill>
            </a:rPr>
            <a:t>düşkünlere</a:t>
          </a:r>
          <a:endParaRPr lang="tr-TR" sz="3100" kern="1200" dirty="0">
            <a:solidFill>
              <a:srgbClr val="F64D0A"/>
            </a:solidFill>
          </a:endParaRPr>
        </a:p>
      </dsp:txBody>
      <dsp:txXfrm>
        <a:off x="3984101" y="0"/>
        <a:ext cx="2030015" cy="1218009"/>
      </dsp:txXfrm>
    </dsp:sp>
    <dsp:sp modelId="{47CDFF1F-A78D-4310-8779-3D0C5ADEE793}">
      <dsp:nvSpPr>
        <dsp:cNvPr id="0" name=""/>
        <dsp:cNvSpPr/>
      </dsp:nvSpPr>
      <dsp:spPr>
        <a:xfrm>
          <a:off x="916483" y="1422995"/>
          <a:ext cx="2030015" cy="121800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prstMaterial="plastic">
          <a:bevelT w="50800" h="50800"/>
          <a:bevelB w="50800" h="508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8110" tIns="118110" rIns="118110" bIns="118110" numCol="1" spcCol="1270" anchor="ctr" anchorCtr="0">
          <a:noAutofit/>
        </a:bodyPr>
        <a:lstStyle/>
        <a:p>
          <a:pPr lvl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3100" b="1" kern="1200" dirty="0" smtClean="0">
              <a:solidFill>
                <a:schemeClr val="accent5">
                  <a:lumMod val="75000"/>
                </a:schemeClr>
              </a:solidFill>
            </a:rPr>
            <a:t>borçlulara</a:t>
          </a:r>
          <a:endParaRPr lang="tr-TR" sz="3100" b="1" kern="1200" dirty="0">
            <a:solidFill>
              <a:schemeClr val="accent5">
                <a:lumMod val="75000"/>
              </a:schemeClr>
            </a:solidFill>
          </a:endParaRPr>
        </a:p>
      </dsp:txBody>
      <dsp:txXfrm>
        <a:off x="916483" y="1422995"/>
        <a:ext cx="2030015" cy="1218009"/>
      </dsp:txXfrm>
    </dsp:sp>
    <dsp:sp modelId="{F0734D1D-B1C5-48DB-9058-90ADAF255C21}">
      <dsp:nvSpPr>
        <dsp:cNvPr id="0" name=""/>
        <dsp:cNvSpPr/>
      </dsp:nvSpPr>
      <dsp:spPr>
        <a:xfrm>
          <a:off x="3149500" y="1422995"/>
          <a:ext cx="2030015" cy="1218009"/>
        </a:xfrm>
        <a:prstGeom prst="rect">
          <a:avLst/>
        </a:prstGeom>
        <a:solidFill>
          <a:srgbClr val="8E0000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prstMaterial="plastic">
          <a:bevelT w="50800" h="50800"/>
          <a:bevelB w="50800" h="508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8110" tIns="118110" rIns="118110" bIns="118110" numCol="1" spcCol="1270" anchor="ctr" anchorCtr="0">
          <a:noAutofit/>
        </a:bodyPr>
        <a:lstStyle/>
        <a:p>
          <a:pPr lvl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3100" kern="1200" dirty="0" smtClean="0"/>
            <a:t>Yolda kalmışlara</a:t>
          </a:r>
          <a:endParaRPr lang="tr-TR" sz="3100" kern="1200" dirty="0"/>
        </a:p>
      </dsp:txBody>
      <dsp:txXfrm>
        <a:off x="3149500" y="1422995"/>
        <a:ext cx="2030015" cy="1218009"/>
      </dsp:txXfrm>
    </dsp:sp>
    <dsp:sp modelId="{DFAFD4AF-3F95-49E0-B0DE-C7D07316AB54}">
      <dsp:nvSpPr>
        <dsp:cNvPr id="0" name=""/>
        <dsp:cNvSpPr/>
      </dsp:nvSpPr>
      <dsp:spPr>
        <a:xfrm>
          <a:off x="2032992" y="2844006"/>
          <a:ext cx="2030015" cy="1218009"/>
        </a:xfrm>
        <a:prstGeom prst="rect">
          <a:avLst/>
        </a:prstGeom>
        <a:solidFill>
          <a:srgbClr val="FF6600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prstMaterial="plastic">
          <a:bevelT w="50800" h="50800"/>
          <a:bevelB w="50800" h="508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8110" tIns="118110" rIns="118110" bIns="118110" numCol="1" spcCol="1270" anchor="ctr" anchorCtr="0">
          <a:noAutofit/>
        </a:bodyPr>
        <a:lstStyle/>
        <a:p>
          <a:pPr lvl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3100" kern="1200" dirty="0" smtClean="0">
              <a:solidFill>
                <a:schemeClr val="accent6">
                  <a:lumMod val="75000"/>
                </a:schemeClr>
              </a:solidFill>
            </a:rPr>
            <a:t>Cihat edenlere</a:t>
          </a:r>
          <a:endParaRPr lang="tr-TR" sz="3100" kern="1200" dirty="0">
            <a:solidFill>
              <a:schemeClr val="accent6">
                <a:lumMod val="75000"/>
              </a:schemeClr>
            </a:solidFill>
          </a:endParaRPr>
        </a:p>
      </dsp:txBody>
      <dsp:txXfrm>
        <a:off x="2032992" y="2844006"/>
        <a:ext cx="2030015" cy="1218009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AA902F8-0155-4C75-9154-F714040D61B8}">
      <dsp:nvSpPr>
        <dsp:cNvPr id="0" name=""/>
        <dsp:cNvSpPr/>
      </dsp:nvSpPr>
      <dsp:spPr>
        <a:xfrm>
          <a:off x="0" y="0"/>
          <a:ext cx="8892480" cy="1550105"/>
        </a:xfrm>
        <a:prstGeom prst="roundRect">
          <a:avLst>
            <a:gd name="adj" fmla="val 10000"/>
          </a:avLst>
        </a:prstGeom>
        <a:solidFill>
          <a:schemeClr val="accent1">
            <a:lumMod val="50000"/>
          </a:schemeClr>
        </a:solidFill>
        <a:ln w="254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3200" b="1" kern="1200" dirty="0" smtClean="0">
              <a:solidFill>
                <a:srgbClr val="FFC000"/>
              </a:solidFill>
              <a:latin typeface="Comic Sans MS" pitchFamily="66" charset="0"/>
            </a:rPr>
            <a:t>Altın, gümüş ve para için 1/40 oranında verilir. Nisap miktarı  81 gram altındır.</a:t>
          </a:r>
          <a:endParaRPr lang="tr-TR" sz="3200" b="1" kern="1200" dirty="0">
            <a:solidFill>
              <a:srgbClr val="FFC000"/>
            </a:solidFill>
            <a:latin typeface="Comic Sans MS" pitchFamily="66" charset="0"/>
          </a:endParaRPr>
        </a:p>
      </dsp:txBody>
      <dsp:txXfrm>
        <a:off x="1933506" y="0"/>
        <a:ext cx="6958973" cy="1550105"/>
      </dsp:txXfrm>
    </dsp:sp>
    <dsp:sp modelId="{8209E47A-70DD-40FE-9B3D-DE344F6BF0AD}">
      <dsp:nvSpPr>
        <dsp:cNvPr id="0" name=""/>
        <dsp:cNvSpPr/>
      </dsp:nvSpPr>
      <dsp:spPr>
        <a:xfrm>
          <a:off x="155010" y="155010"/>
          <a:ext cx="1778496" cy="1240084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254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A7B2FC7-3115-4B47-83D1-CE5B1DF37816}">
      <dsp:nvSpPr>
        <dsp:cNvPr id="0" name=""/>
        <dsp:cNvSpPr/>
      </dsp:nvSpPr>
      <dsp:spPr>
        <a:xfrm>
          <a:off x="0" y="1705115"/>
          <a:ext cx="8892480" cy="1550105"/>
        </a:xfrm>
        <a:prstGeom prst="roundRect">
          <a:avLst>
            <a:gd name="adj" fmla="val 10000"/>
          </a:avLst>
        </a:prstGeom>
        <a:solidFill>
          <a:schemeClr val="accent2">
            <a:lumMod val="40000"/>
            <a:lumOff val="60000"/>
          </a:schemeClr>
        </a:solidFill>
        <a:ln w="254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3200" b="1" kern="1200" dirty="0" smtClean="0">
              <a:solidFill>
                <a:srgbClr val="8E0000"/>
              </a:solidFill>
              <a:latin typeface="Comic Sans MS" pitchFamily="66" charset="0"/>
            </a:rPr>
            <a:t>Sığır, manda gibi büyük baş hayvan için 1/30 oranında verilir.</a:t>
          </a:r>
          <a:endParaRPr lang="tr-TR" sz="3200" b="1" kern="1200" dirty="0">
            <a:solidFill>
              <a:srgbClr val="8E0000"/>
            </a:solidFill>
            <a:latin typeface="Comic Sans MS" pitchFamily="66" charset="0"/>
          </a:endParaRPr>
        </a:p>
      </dsp:txBody>
      <dsp:txXfrm>
        <a:off x="1933506" y="1705115"/>
        <a:ext cx="6958973" cy="1550105"/>
      </dsp:txXfrm>
    </dsp:sp>
    <dsp:sp modelId="{FA3DC3B3-6CF2-4F1D-BBE7-4D8EE504EBEB}">
      <dsp:nvSpPr>
        <dsp:cNvPr id="0" name=""/>
        <dsp:cNvSpPr/>
      </dsp:nvSpPr>
      <dsp:spPr>
        <a:xfrm>
          <a:off x="155010" y="1860126"/>
          <a:ext cx="1778496" cy="1240084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 w="254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8B2F820-39B1-45E1-BD79-37B25BB36FCF}">
      <dsp:nvSpPr>
        <dsp:cNvPr id="0" name=""/>
        <dsp:cNvSpPr/>
      </dsp:nvSpPr>
      <dsp:spPr>
        <a:xfrm>
          <a:off x="0" y="3410231"/>
          <a:ext cx="8892480" cy="1550105"/>
        </a:xfrm>
        <a:prstGeom prst="roundRect">
          <a:avLst>
            <a:gd name="adj" fmla="val 10000"/>
          </a:avLst>
        </a:prstGeom>
        <a:solidFill>
          <a:srgbClr val="F64D0A"/>
        </a:solidFill>
        <a:ln w="9525" cap="flat" cmpd="sng" algn="ctr">
          <a:solidFill>
            <a:schemeClr val="accent5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5"/>
        </a:lnRef>
        <a:fillRef idx="2">
          <a:schemeClr val="accent5"/>
        </a:fillRef>
        <a:effectRef idx="1">
          <a:schemeClr val="accent5"/>
        </a:effectRef>
        <a:fontRef idx="minor">
          <a:schemeClr val="dk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3200" b="1" kern="1200" dirty="0" smtClean="0">
              <a:solidFill>
                <a:srgbClr val="FFC000"/>
              </a:solidFill>
              <a:latin typeface="Comic Sans MS" pitchFamily="66" charset="0"/>
            </a:rPr>
            <a:t>Koyun ve Keçi gibi küçükbaş hayvanlar için 1/40 oranında verilir.</a:t>
          </a:r>
          <a:endParaRPr lang="tr-TR" sz="3200" b="1" kern="1200" dirty="0">
            <a:solidFill>
              <a:srgbClr val="FFC000"/>
            </a:solidFill>
            <a:latin typeface="Comic Sans MS" pitchFamily="66" charset="0"/>
          </a:endParaRPr>
        </a:p>
      </dsp:txBody>
      <dsp:txXfrm>
        <a:off x="1933506" y="3410231"/>
        <a:ext cx="6958973" cy="1550105"/>
      </dsp:txXfrm>
    </dsp:sp>
    <dsp:sp modelId="{5276062F-83FB-47B9-B2CC-9D898A2DE025}">
      <dsp:nvSpPr>
        <dsp:cNvPr id="0" name=""/>
        <dsp:cNvSpPr/>
      </dsp:nvSpPr>
      <dsp:spPr>
        <a:xfrm>
          <a:off x="155010" y="3565241"/>
          <a:ext cx="1778496" cy="1240084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3"/>
          <a:stretch>
            <a:fillRect/>
          </a:stretch>
        </a:blipFill>
        <a:ln w="254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CEEA8B5-6FDD-420D-934B-1BA8975D4CDF}">
      <dsp:nvSpPr>
        <dsp:cNvPr id="0" name=""/>
        <dsp:cNvSpPr/>
      </dsp:nvSpPr>
      <dsp:spPr>
        <a:xfrm>
          <a:off x="0" y="5115347"/>
          <a:ext cx="8892480" cy="1550105"/>
        </a:xfrm>
        <a:prstGeom prst="roundRect">
          <a:avLst>
            <a:gd name="adj" fmla="val 10000"/>
          </a:avLst>
        </a:prstGeom>
        <a:solidFill>
          <a:srgbClr val="8E0000"/>
        </a:solidFill>
        <a:ln w="254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3200" b="1" kern="1200" dirty="0" smtClean="0">
              <a:solidFill>
                <a:srgbClr val="FFC000"/>
              </a:solidFill>
              <a:latin typeface="Comic Sans MS" pitchFamily="66" charset="0"/>
            </a:rPr>
            <a:t>Topraktan elde edilen ürünler için 1/10 oranında verilir.</a:t>
          </a:r>
          <a:endParaRPr lang="tr-TR" sz="3200" b="1" kern="1200" dirty="0">
            <a:solidFill>
              <a:srgbClr val="FFC000"/>
            </a:solidFill>
            <a:latin typeface="Comic Sans MS" pitchFamily="66" charset="0"/>
          </a:endParaRPr>
        </a:p>
      </dsp:txBody>
      <dsp:txXfrm>
        <a:off x="1933506" y="5115347"/>
        <a:ext cx="6958973" cy="1550105"/>
      </dsp:txXfrm>
    </dsp:sp>
    <dsp:sp modelId="{B30006A5-183D-4753-850D-7FC14AD7B7FF}">
      <dsp:nvSpPr>
        <dsp:cNvPr id="0" name=""/>
        <dsp:cNvSpPr/>
      </dsp:nvSpPr>
      <dsp:spPr>
        <a:xfrm>
          <a:off x="155010" y="5270357"/>
          <a:ext cx="1778496" cy="1240084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4"/>
          <a:stretch>
            <a:fillRect/>
          </a:stretch>
        </a:blipFill>
        <a:ln w="254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286256E-1098-4F3D-AD3D-7EF069A3A159}">
      <dsp:nvSpPr>
        <dsp:cNvPr id="0" name=""/>
        <dsp:cNvSpPr/>
      </dsp:nvSpPr>
      <dsp:spPr>
        <a:xfrm>
          <a:off x="4217439" y="1124413"/>
          <a:ext cx="682196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682196" y="45720"/>
              </a:lnTo>
            </a:path>
          </a:pathLst>
        </a:custGeom>
        <a:noFill/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r-TR" sz="500" kern="1200"/>
        </a:p>
      </dsp:txBody>
      <dsp:txXfrm>
        <a:off x="4540718" y="1166646"/>
        <a:ext cx="35639" cy="6972"/>
      </dsp:txXfrm>
    </dsp:sp>
    <dsp:sp modelId="{9F6EB338-B900-4936-8D63-187250427038}">
      <dsp:nvSpPr>
        <dsp:cNvPr id="0" name=""/>
        <dsp:cNvSpPr/>
      </dsp:nvSpPr>
      <dsp:spPr>
        <a:xfrm>
          <a:off x="1187610" y="260644"/>
          <a:ext cx="3031628" cy="1818977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41376" tIns="341376" rIns="341376" bIns="341376" numCol="1" spcCol="1270" anchor="ctr" anchorCtr="0">
          <a:noAutofit/>
        </a:bodyPr>
        <a:lstStyle/>
        <a:p>
          <a:pPr lvl="0" algn="ctr" defTabSz="2133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4800" kern="1200" dirty="0" smtClean="0">
              <a:latin typeface="Comic Sans MS" pitchFamily="66" charset="0"/>
            </a:rPr>
            <a:t>Niyet </a:t>
          </a:r>
          <a:endParaRPr lang="tr-TR" sz="4800" kern="1200" dirty="0">
            <a:latin typeface="Comic Sans MS" pitchFamily="66" charset="0"/>
          </a:endParaRPr>
        </a:p>
      </dsp:txBody>
      <dsp:txXfrm>
        <a:off x="1187610" y="260644"/>
        <a:ext cx="3031628" cy="1818977"/>
      </dsp:txXfrm>
    </dsp:sp>
    <dsp:sp modelId="{9BBCFDDB-9D12-4055-A20A-85FAF1F9D947}">
      <dsp:nvSpPr>
        <dsp:cNvPr id="0" name=""/>
        <dsp:cNvSpPr/>
      </dsp:nvSpPr>
      <dsp:spPr>
        <a:xfrm>
          <a:off x="2707548" y="2077821"/>
          <a:ext cx="3740302" cy="409289"/>
        </a:xfrm>
        <a:custGeom>
          <a:avLst/>
          <a:gdLst/>
          <a:ahLst/>
          <a:cxnLst/>
          <a:rect l="0" t="0" r="0" b="0"/>
          <a:pathLst>
            <a:path>
              <a:moveTo>
                <a:pt x="3740302" y="0"/>
              </a:moveTo>
              <a:lnTo>
                <a:pt x="3740302" y="221744"/>
              </a:lnTo>
              <a:lnTo>
                <a:pt x="0" y="221744"/>
              </a:lnTo>
              <a:lnTo>
                <a:pt x="0" y="409289"/>
              </a:lnTo>
            </a:path>
          </a:pathLst>
        </a:custGeom>
        <a:noFill/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r-TR" sz="500" kern="1200"/>
        </a:p>
      </dsp:txBody>
      <dsp:txXfrm>
        <a:off x="4483547" y="2278980"/>
        <a:ext cx="188304" cy="6972"/>
      </dsp:txXfrm>
    </dsp:sp>
    <dsp:sp modelId="{AEE76A21-9C80-475D-BB6E-6D420081A7E8}">
      <dsp:nvSpPr>
        <dsp:cNvPr id="0" name=""/>
        <dsp:cNvSpPr/>
      </dsp:nvSpPr>
      <dsp:spPr>
        <a:xfrm>
          <a:off x="4932036" y="260644"/>
          <a:ext cx="3031628" cy="1818977"/>
        </a:xfrm>
        <a:prstGeom prst="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27584" tIns="227584" rIns="227584" bIns="227584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3200" b="1" kern="1200" dirty="0" smtClean="0"/>
            <a:t>Akraba, komşu ve yoksullara öncelik</a:t>
          </a:r>
          <a:endParaRPr lang="tr-TR" sz="3200" b="1" kern="1200" dirty="0"/>
        </a:p>
      </dsp:txBody>
      <dsp:txXfrm>
        <a:off x="4932036" y="260644"/>
        <a:ext cx="3031628" cy="1818977"/>
      </dsp:txXfrm>
    </dsp:sp>
    <dsp:sp modelId="{53365274-F08E-4471-9CA9-DDD4BD0B7EDC}">
      <dsp:nvSpPr>
        <dsp:cNvPr id="0" name=""/>
        <dsp:cNvSpPr/>
      </dsp:nvSpPr>
      <dsp:spPr>
        <a:xfrm>
          <a:off x="4221562" y="3383280"/>
          <a:ext cx="666674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666674" y="45720"/>
              </a:lnTo>
            </a:path>
          </a:pathLst>
        </a:custGeom>
        <a:noFill/>
        <a:ln w="9525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r-TR" sz="500" kern="1200"/>
        </a:p>
      </dsp:txBody>
      <dsp:txXfrm>
        <a:off x="4537468" y="3425513"/>
        <a:ext cx="34863" cy="6972"/>
      </dsp:txXfrm>
    </dsp:sp>
    <dsp:sp modelId="{B26A118C-99A3-4970-A5BF-2AA2014FEBB6}">
      <dsp:nvSpPr>
        <dsp:cNvPr id="0" name=""/>
        <dsp:cNvSpPr/>
      </dsp:nvSpPr>
      <dsp:spPr>
        <a:xfrm>
          <a:off x="1191733" y="2519511"/>
          <a:ext cx="3031628" cy="1818977"/>
        </a:xfrm>
        <a:prstGeom prst="rect">
          <a:avLst/>
        </a:prstGeom>
        <a:solidFill>
          <a:srgbClr val="009900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99136" tIns="199136" rIns="199136" bIns="199136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800" kern="1200" dirty="0" smtClean="0"/>
            <a:t>Kişinin onurunun zedelenmemesine dikkat</a:t>
          </a:r>
          <a:endParaRPr lang="tr-TR" sz="2800" kern="1200" dirty="0"/>
        </a:p>
      </dsp:txBody>
      <dsp:txXfrm>
        <a:off x="1191733" y="2519511"/>
        <a:ext cx="3031628" cy="1818977"/>
      </dsp:txXfrm>
    </dsp:sp>
    <dsp:sp modelId="{85CFF7CE-C79C-43BD-BC7C-05FDBCAE1E4F}">
      <dsp:nvSpPr>
        <dsp:cNvPr id="0" name=""/>
        <dsp:cNvSpPr/>
      </dsp:nvSpPr>
      <dsp:spPr>
        <a:xfrm>
          <a:off x="4647669" y="4336688"/>
          <a:ext cx="1788782" cy="428061"/>
        </a:xfrm>
        <a:custGeom>
          <a:avLst/>
          <a:gdLst/>
          <a:ahLst/>
          <a:cxnLst/>
          <a:rect l="0" t="0" r="0" b="0"/>
          <a:pathLst>
            <a:path>
              <a:moveTo>
                <a:pt x="1788782" y="0"/>
              </a:moveTo>
              <a:lnTo>
                <a:pt x="1788782" y="231130"/>
              </a:lnTo>
              <a:lnTo>
                <a:pt x="0" y="231130"/>
              </a:lnTo>
              <a:lnTo>
                <a:pt x="0" y="428061"/>
              </a:lnTo>
            </a:path>
          </a:pathLst>
        </a:custGeom>
        <a:noFill/>
        <a:ln w="9525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r-TR" sz="500" kern="1200"/>
        </a:p>
      </dsp:txBody>
      <dsp:txXfrm>
        <a:off x="5495894" y="4547232"/>
        <a:ext cx="92332" cy="6972"/>
      </dsp:txXfrm>
    </dsp:sp>
    <dsp:sp modelId="{793CDA94-2BD3-4F47-96E4-1804F4AA7E08}">
      <dsp:nvSpPr>
        <dsp:cNvPr id="0" name=""/>
        <dsp:cNvSpPr/>
      </dsp:nvSpPr>
      <dsp:spPr>
        <a:xfrm>
          <a:off x="4920637" y="2519511"/>
          <a:ext cx="3031628" cy="1818977"/>
        </a:xfrm>
        <a:prstGeom prst="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99136" tIns="199136" rIns="199136" bIns="199136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800" kern="1200" dirty="0" smtClean="0"/>
            <a:t>Maldan kötüsünü vermemeye dikkat</a:t>
          </a:r>
          <a:endParaRPr lang="tr-TR" sz="2800" kern="1200" dirty="0"/>
        </a:p>
      </dsp:txBody>
      <dsp:txXfrm>
        <a:off x="4920637" y="2519511"/>
        <a:ext cx="3031628" cy="1818977"/>
      </dsp:txXfrm>
    </dsp:sp>
    <dsp:sp modelId="{D6DAB04C-818E-44D5-89E3-0E8993690BD9}">
      <dsp:nvSpPr>
        <dsp:cNvPr id="0" name=""/>
        <dsp:cNvSpPr/>
      </dsp:nvSpPr>
      <dsp:spPr>
        <a:xfrm>
          <a:off x="3131855" y="4797149"/>
          <a:ext cx="3031628" cy="1818977"/>
        </a:xfrm>
        <a:prstGeom prst="rect">
          <a:avLst/>
        </a:prstGeom>
        <a:solidFill>
          <a:srgbClr val="F64D0A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99136" tIns="199136" rIns="199136" bIns="199136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800" kern="1200" dirty="0" smtClean="0"/>
            <a:t>zekat</a:t>
          </a:r>
          <a:endParaRPr lang="tr-TR" sz="2800" kern="1200" dirty="0"/>
        </a:p>
      </dsp:txBody>
      <dsp:txXfrm>
        <a:off x="3131855" y="4797149"/>
        <a:ext cx="3031628" cy="181897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default#1">
  <dgm:title val=""/>
  <dgm:desc val=""/>
  <dgm:catLst>
    <dgm:cat type="lis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4#1">
  <dgm:title val=""/>
  <dgm:desc val=""/>
  <dgm:catLst>
    <dgm:cat type="list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bProcess3">
  <dgm:title val=""/>
  <dgm:desc val=""/>
  <dgm:catLst>
    <dgm:cat type="process" pri="18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axis="self" func="var" arg="dir" op="equ" val="norm">
        <dgm:alg type="snake">
          <dgm:param type="grDir" val="tL"/>
          <dgm:param type="flowDir" val="row"/>
          <dgm:param type="contDir" val="sameDir"/>
          <dgm:param type="bkpt" val="endCnv"/>
        </dgm:alg>
      </dgm:if>
      <dgm:else name="Name3">
        <dgm:alg type="snake">
          <dgm:param type="grDir" val="tR"/>
          <dgm:param type="flowDir" val="row"/>
          <dgm:param type="contDir" val="sameDir"/>
          <dgm:param type="bkpt" val="endCnv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forName="sibTrans" refType="w" refFor="ch" refPtType="node" op="equ" fact="0.23"/>
      <dgm:constr type="sp" refType="w" refFor="ch" refForName="sibTrans" op="equ"/>
      <dgm:constr type="userB" for="des" forName="connectorText" refType="sp"/>
      <dgm:constr type="primFontSz" for="ch" ptType="node" op="equ" val="65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h" refType="w" fact="0.6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choose name="Name4">
            <dgm:if name="Name5" axis="self" func="var" arg="dir" op="equ" val="norm">
              <dgm:alg type="conn">
                <dgm:param type="connRout" val="bend"/>
                <dgm:param type="dim" val="1D"/>
                <dgm:param type="begPts" val="midR bCtr"/>
                <dgm:param type="endPts" val="midL tCtr"/>
              </dgm:alg>
            </dgm:if>
            <dgm:else name="Name6">
              <dgm:alg type="conn">
                <dgm:param type="connRout" val="bend"/>
                <dgm:param type="dim" val="1D"/>
                <dgm:param type="begPts" val="midL bCtr"/>
                <dgm:param type="endPts" val="midR tCtr"/>
              </dgm:alg>
            </dgm:else>
          </dgm:choose>
          <dgm:shape xmlns:r="http://schemas.openxmlformats.org/officeDocument/2006/relationships" type="conn" r:blip="" zOrderOff="-2">
            <dgm:adjLst/>
          </dgm:shape>
          <dgm:presOf axis="self"/>
          <dgm:constrLst>
            <dgm:constr type="begPad" val="-0.05"/>
            <dgm:constr type="endPad" val="0.9"/>
            <dgm:constr type="userA" for="ch" refType="connDist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userA"/>
              <dgm:constr type="userB"/>
              <dgm:constr type="w" refType="userA" fact="0.05"/>
              <dgm:constr type="h" refType="userB" fact="0.01"/>
              <dgm:constr type="lMarg" val="1"/>
              <dgm:constr type="rMarg" val="1"/>
              <dgm:constr type="tMarg"/>
              <dgm:constr type="bMarg"/>
            </dgm:constrLst>
            <dgm:ruleLst>
              <dgm:rule type="w" val="NaN" fact="0.6" max="NaN"/>
              <dgm:rule type="h" val="NaN" fact="0.6" max="NaN"/>
              <dgm:rule type="primFontSz" val="5" fact="NaN" max="NaN"/>
            </dgm:ruleLst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6">
  <dgm:title val=""/>
  <dgm:desc val=""/>
  <dgm:catLst>
    <dgm:cat type="3D" pri="11600"/>
  </dgm:catLst>
  <dgm:scene3d>
    <a:camera prst="perspectiveRelaxedModerately" zoom="92000"/>
    <a:lightRig rig="balanced" dir="t">
      <a:rot lat="0" lon="0" rev="12700000"/>
    </a:lightRig>
  </dgm:scene3d>
  <dgm:styleLbl name="node0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50080"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54000"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54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25400" prstMaterial="plastic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75000" prstMaterial="plastic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parChTrans1D2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parChTrans1D3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parChTrans1D4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fgAcc1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 z="-10400" extrusionH="12700" prstMaterial="plastic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0080"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98DFA65-B208-4E4B-8993-A72D3BD852CC}" type="datetimeFigureOut">
              <a:rPr lang="tr-TR" smtClean="0"/>
              <a:pPr/>
              <a:t>18.12.2014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57244E-A52F-4A66-B8BE-6A27D5B0DA8C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4616619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8C952A-7D9C-48F3-8A8A-FF663BED853F}" type="datetimeFigureOut">
              <a:rPr lang="tr-TR" smtClean="0"/>
              <a:pPr/>
              <a:t>18.12.2014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B918EC-EC01-4E91-BBCC-6A46A8F9A188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8C952A-7D9C-48F3-8A8A-FF663BED853F}" type="datetimeFigureOut">
              <a:rPr lang="tr-TR" smtClean="0"/>
              <a:pPr/>
              <a:t>18.12.2014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B918EC-EC01-4E91-BBCC-6A46A8F9A188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8C952A-7D9C-48F3-8A8A-FF663BED853F}" type="datetimeFigureOut">
              <a:rPr lang="tr-TR" smtClean="0"/>
              <a:pPr/>
              <a:t>18.12.2014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B918EC-EC01-4E91-BBCC-6A46A8F9A188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8C952A-7D9C-48F3-8A8A-FF663BED853F}" type="datetimeFigureOut">
              <a:rPr lang="tr-TR" smtClean="0"/>
              <a:pPr/>
              <a:t>18.12.2014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B918EC-EC01-4E91-BBCC-6A46A8F9A188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4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8C952A-7D9C-48F3-8A8A-FF663BED853F}" type="datetimeFigureOut">
              <a:rPr lang="tr-TR" smtClean="0"/>
              <a:pPr/>
              <a:t>18.12.2014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B918EC-EC01-4E91-BBCC-6A46A8F9A188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8C952A-7D9C-48F3-8A8A-FF663BED853F}" type="datetimeFigureOut">
              <a:rPr lang="tr-TR" smtClean="0"/>
              <a:pPr/>
              <a:t>18.12.2014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B918EC-EC01-4E91-BBCC-6A46A8F9A188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1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1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8C952A-7D9C-48F3-8A8A-FF663BED853F}" type="datetimeFigureOut">
              <a:rPr lang="tr-TR" smtClean="0"/>
              <a:pPr/>
              <a:t>18.12.2014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B918EC-EC01-4E91-BBCC-6A46A8F9A188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8C952A-7D9C-48F3-8A8A-FF663BED853F}" type="datetimeFigureOut">
              <a:rPr lang="tr-TR" smtClean="0"/>
              <a:pPr/>
              <a:t>18.12.2014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B918EC-EC01-4E91-BBCC-6A46A8F9A188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8C952A-7D9C-48F3-8A8A-FF663BED853F}" type="datetimeFigureOut">
              <a:rPr lang="tr-TR" smtClean="0"/>
              <a:pPr/>
              <a:t>18.12.2014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B918EC-EC01-4E91-BBCC-6A46A8F9A188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1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1" y="1435101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8C952A-7D9C-48F3-8A8A-FF663BED853F}" type="datetimeFigureOut">
              <a:rPr lang="tr-TR" smtClean="0"/>
              <a:pPr/>
              <a:t>18.12.2014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B918EC-EC01-4E91-BBCC-6A46A8F9A188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8C952A-7D9C-48F3-8A8A-FF663BED853F}" type="datetimeFigureOut">
              <a:rPr lang="tr-TR" smtClean="0"/>
              <a:pPr/>
              <a:t>18.12.2014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B918EC-EC01-4E91-BBCC-6A46A8F9A188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8C952A-7D9C-48F3-8A8A-FF663BED853F}" type="datetimeFigureOut">
              <a:rPr lang="tr-TR" smtClean="0"/>
              <a:pPr/>
              <a:t>18.12.2014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B918EC-EC01-4E91-BBCC-6A46A8F9A188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microsoft.com/office/2007/relationships/diagramDrawing" Target="../diagrams/drawing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8.gif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gif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gif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CC6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7 Başlık"/>
          <p:cNvSpPr>
            <a:spLocks noGrp="1"/>
          </p:cNvSpPr>
          <p:nvPr>
            <p:ph type="ctrTitle"/>
          </p:nvPr>
        </p:nvSpPr>
        <p:spPr>
          <a:xfrm>
            <a:off x="2195736" y="620688"/>
            <a:ext cx="6948264" cy="5112568"/>
          </a:xfrm>
        </p:spPr>
        <p:txBody>
          <a:bodyPr>
            <a:normAutofit/>
          </a:bodyPr>
          <a:lstStyle/>
          <a:p>
            <a:r>
              <a:rPr lang="tr-TR" sz="3600" dirty="0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İNSANIN PAYLAŞMA ve YARDIMLAŞMA İHTİYACI VE İSLAMIN                        PAYLAŞMAYA VE YARDIMLAŞMAYA VERDİĞİ ÖNEM</a:t>
            </a:r>
            <a:r>
              <a:rPr lang="tr-TR" dirty="0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/>
            </a:r>
            <a:br>
              <a:rPr lang="tr-TR" dirty="0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</a:br>
            <a:endParaRPr lang="tr-TR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10" name="9 Resim" descr="y1pobCyaOSt4TNZs6CqibMeDoDs3pdDra0KaZSvfLJx0ovgZfB7OdcEBhsl9yP966oMbvPzO62gk94.gif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2714626"/>
            <a:ext cx="2500313" cy="414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2569 0.26203 C 0.00139 0.28194 0.12847 0.30208 0.18195 0.26203 C 0.23559 0.22176 0.24618 0.05972 0.19462 0.02245 C 0.14306 -0.01505 -0.10434 0.10509 -0.12725 0.03703 C -0.15017 -0.03125 0.02084 -0.36644 0.05712 -0.3875 C 0.09323 -0.40857 0.08316 -0.15162 0.08993 -0.08959 " pathEditMode="relative" rAng="0" ptsTypes="aaaaaa">
                                      <p:cBhvr>
                                        <p:cTn id="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400" y="-31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4462 -0.09375 C 0.23472 -0.11088 0.325 -0.12778 0.36337 -0.11042 C 0.40174 -0.09306 0.35538 -0.00926 0.37431 0.01041 C 0.39323 0.03009 0.44601 0.0081 0.47743 0.00833 C 0.50886 0.00856 0.52518 0.0118 0.5632 0.0125 C 0.60156 0.01319 0.6915 0.03889 0.70712 0.0125 C 0.72275 -0.01389 0.67292 -0.08889 0.65712 -0.14584 C 0.64132 -0.20278 0.61354 -0.28311 0.61181 -0.32917 C 0.61007 -0.37523 0.63611 -0.42385 0.64618 -0.42292 C 0.65625 -0.42199 0.66754 -0.35648 0.67275 -0.32292 C 0.67795 -0.28936 0.67639 -0.24468 0.67743 -0.22084 C 0.67847 -0.19699 0.6757 -0.20695 0.679 -0.17917 C 0.68229 -0.15139 0.6941 -0.07917 0.69775 -0.05417 C 0.70139 -0.02917 0.70104 -0.02917 0.70087 -0.02917 " pathEditMode="relative" ptsTypes="aaaaaaaaaaaaaA">
                                      <p:cBhvr>
                                        <p:cTn id="1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1691680" y="2708920"/>
            <a:ext cx="6408712" cy="2664296"/>
          </a:xfrm>
          <a:ln>
            <a:noFill/>
          </a:ln>
          <a:effectLst>
            <a:outerShdw blurRad="127000" dist="38100" dir="2700000" algn="ctr">
              <a:srgbClr val="000000">
                <a:alpha val="45000"/>
              </a:srgbClr>
            </a:outerShdw>
          </a:effectLst>
          <a:scene3d>
            <a:camera prst="perspectiveFront" fov="2700000">
              <a:rot lat="20376000" lon="1938000" rev="20112001"/>
            </a:camera>
            <a:lightRig rig="soft" dir="t">
              <a:rot lat="0" lon="0" rev="0"/>
            </a:lightRig>
          </a:scene3d>
          <a:sp3d prstMaterial="translucentPowder">
            <a:bevelT w="203200" h="50800" prst="softRound"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/>
          <a:lstStyle/>
          <a:p>
            <a:r>
              <a:rPr lang="tr-TR" dirty="0" smtClean="0">
                <a:solidFill>
                  <a:srgbClr val="006600"/>
                </a:solidFill>
                <a:latin typeface="Comic Sans MS" pitchFamily="66" charset="0"/>
              </a:rPr>
              <a:t>2. etkinlik (sf.40)</a:t>
            </a:r>
          </a:p>
          <a:p>
            <a:endParaRPr lang="tr-TR" dirty="0" smtClean="0">
              <a:solidFill>
                <a:srgbClr val="FFC000"/>
              </a:solidFill>
              <a:latin typeface="Comic Sans MS" pitchFamily="66" charset="0"/>
            </a:endParaRPr>
          </a:p>
          <a:p>
            <a:r>
              <a:rPr lang="tr-TR" dirty="0" smtClean="0">
                <a:solidFill>
                  <a:srgbClr val="993300"/>
                </a:solidFill>
                <a:latin typeface="Comic Sans MS" pitchFamily="66" charset="0"/>
              </a:rPr>
              <a:t>SLOGAN OLUŞTURALIM </a:t>
            </a:r>
            <a:r>
              <a:rPr lang="tr-TR" dirty="0" smtClean="0">
                <a:solidFill>
                  <a:srgbClr val="993300"/>
                </a:solidFill>
                <a:latin typeface="Comic Sans MS" pitchFamily="66" charset="0"/>
                <a:sym typeface="Wingdings" pitchFamily="2" charset="2"/>
              </a:rPr>
              <a:t></a:t>
            </a:r>
            <a:endParaRPr lang="tr-TR" dirty="0">
              <a:solidFill>
                <a:srgbClr val="993300"/>
              </a:solidFill>
              <a:latin typeface="Comic Sans MS" pitchFamily="66" charset="0"/>
            </a:endParaRPr>
          </a:p>
        </p:txBody>
      </p:sp>
      <p:pic>
        <p:nvPicPr>
          <p:cNvPr id="4" name="Picture 7" descr="6000_768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-243407"/>
            <a:ext cx="3105151" cy="290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3 İçerik Yer Tutucusu" descr="466700_368250243216967_125753004133360_1027941_1806527313_o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İçerik Yer Tutucusu" descr="b-95698-gif.gif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539552" y="548680"/>
            <a:ext cx="7560840" cy="4824536"/>
          </a:xfrm>
          <a:prstGeom prst="rect">
            <a:avLst/>
          </a:prstGeom>
        </p:spPr>
      </p:pic>
      <p:sp>
        <p:nvSpPr>
          <p:cNvPr id="6" name="5 Başlık"/>
          <p:cNvSpPr>
            <a:spLocks noGrp="1"/>
          </p:cNvSpPr>
          <p:nvPr>
            <p:ph type="title"/>
          </p:nvPr>
        </p:nvSpPr>
        <p:spPr>
          <a:xfrm>
            <a:off x="1259632" y="2420888"/>
            <a:ext cx="6120680" cy="1944216"/>
          </a:xfrm>
          <a:solidFill>
            <a:srgbClr val="FFFF00"/>
          </a:solidFill>
          <a:ln>
            <a:solidFill>
              <a:srgbClr val="FFFF00"/>
            </a:solidFill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tr-TR" sz="3600" dirty="0" smtClean="0">
                <a:solidFill>
                  <a:srgbClr val="993300"/>
                </a:solidFill>
                <a:latin typeface="Comic Sans MS" pitchFamily="66" charset="0"/>
              </a:rPr>
              <a:t>Paylaşma ibadeti olarak</a:t>
            </a:r>
            <a:br>
              <a:rPr lang="tr-TR" sz="3600" dirty="0" smtClean="0">
                <a:solidFill>
                  <a:srgbClr val="993300"/>
                </a:solidFill>
                <a:latin typeface="Comic Sans MS" pitchFamily="66" charset="0"/>
              </a:rPr>
            </a:br>
            <a:r>
              <a:rPr lang="tr-TR" sz="3600" dirty="0" smtClean="0">
                <a:solidFill>
                  <a:srgbClr val="993300"/>
                </a:solidFill>
                <a:latin typeface="Comic Sans MS" pitchFamily="66" charset="0"/>
              </a:rPr>
              <a:t> “</a:t>
            </a:r>
            <a:r>
              <a:rPr lang="tr-TR" sz="3600" dirty="0" smtClean="0">
                <a:solidFill>
                  <a:srgbClr val="006600"/>
                </a:solidFill>
                <a:latin typeface="Comic Sans MS" pitchFamily="66" charset="0"/>
              </a:rPr>
              <a:t>ZEKAT</a:t>
            </a:r>
            <a:r>
              <a:rPr lang="tr-TR" sz="3600" dirty="0" smtClean="0">
                <a:solidFill>
                  <a:srgbClr val="993300"/>
                </a:solidFill>
                <a:latin typeface="Comic Sans MS" pitchFamily="66" charset="0"/>
              </a:rPr>
              <a:t>”</a:t>
            </a:r>
            <a:endParaRPr lang="tr-TR" sz="3600" dirty="0">
              <a:solidFill>
                <a:srgbClr val="993300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Yatay Kaydırma"/>
          <p:cNvSpPr/>
          <p:nvPr/>
        </p:nvSpPr>
        <p:spPr>
          <a:xfrm>
            <a:off x="3419872" y="404664"/>
            <a:ext cx="4896544" cy="1656184"/>
          </a:xfrm>
          <a:prstGeom prst="horizontalScroll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5400" dirty="0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Zekat nedir?</a:t>
            </a:r>
            <a:endParaRPr lang="tr-TR" sz="5400" dirty="0"/>
          </a:p>
        </p:txBody>
      </p:sp>
      <p:sp>
        <p:nvSpPr>
          <p:cNvPr id="7" name="6 Yatay Kaydırma"/>
          <p:cNvSpPr/>
          <p:nvPr/>
        </p:nvSpPr>
        <p:spPr>
          <a:xfrm>
            <a:off x="539552" y="2420888"/>
            <a:ext cx="4248472" cy="1512168"/>
          </a:xfrm>
          <a:prstGeom prst="horizontalScroll">
            <a:avLst/>
          </a:prstGeom>
          <a:solidFill>
            <a:schemeClr val="accent3">
              <a:lumMod val="75000"/>
            </a:schemeClr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600" b="1" dirty="0" smtClean="0">
                <a:solidFill>
                  <a:srgbClr val="FFC000"/>
                </a:solidFill>
                <a:latin typeface="Comic Sans MS" pitchFamily="66" charset="0"/>
              </a:rPr>
              <a:t>zekatı kimler verir?</a:t>
            </a:r>
            <a:endParaRPr lang="tr-TR" sz="2800" b="1" dirty="0">
              <a:solidFill>
                <a:srgbClr val="FFC000"/>
              </a:solidFill>
            </a:endParaRPr>
          </a:p>
        </p:txBody>
      </p:sp>
      <p:sp>
        <p:nvSpPr>
          <p:cNvPr id="8" name="7 Yatay Kaydırma"/>
          <p:cNvSpPr/>
          <p:nvPr/>
        </p:nvSpPr>
        <p:spPr>
          <a:xfrm>
            <a:off x="3131840" y="4077072"/>
            <a:ext cx="5400600" cy="2088232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2" name="11 Metin kutusu"/>
          <p:cNvSpPr txBox="1"/>
          <p:nvPr/>
        </p:nvSpPr>
        <p:spPr>
          <a:xfrm>
            <a:off x="3635896" y="4725145"/>
            <a:ext cx="453650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3600" b="1" dirty="0" smtClean="0">
                <a:solidFill>
                  <a:srgbClr val="006600"/>
                </a:solidFill>
                <a:latin typeface="Comic Sans MS" pitchFamily="66" charset="0"/>
              </a:rPr>
              <a:t>Kimlere , nelerden,  nasıl verilir ?</a:t>
            </a:r>
            <a:endParaRPr lang="tr-TR" sz="3600" b="1" dirty="0">
              <a:solidFill>
                <a:srgbClr val="006600"/>
              </a:solidFill>
              <a:latin typeface="Comic Sans MS" pitchFamily="66" charset="0"/>
            </a:endParaRPr>
          </a:p>
        </p:txBody>
      </p:sp>
      <p:pic>
        <p:nvPicPr>
          <p:cNvPr id="14" name="Picture 3" descr="H:\Yeni Klasör\san9dp1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4293097"/>
            <a:ext cx="1905000" cy="2312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4" descr="www_manzara_be_-_Sasrms_bebek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389" y="188914"/>
            <a:ext cx="2952451" cy="208795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87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733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99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996" tmFilter="0, 0; 0.125,0.2665; 0.25,0.4; 0.375,0.465; 0.5,0.5;  0.625,0.535; 0.75,0.6; 0.875,0.7335; 1,1">
                                          <p:stCondLst>
                                            <p:cond delay="99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498" tmFilter="0, 0; 0.125,0.2665; 0.25,0.4; 0.375,0.465; 0.5,0.5;  0.625,0.535; 0.75,0.6; 0.875,0.7335; 1,1">
                                          <p:stCondLst>
                                            <p:cond delay="198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46" tmFilter="0, 0; 0.125,0.2665; 0.25,0.4; 0.375,0.465; 0.5,0.5;  0.625,0.535; 0.75,0.6; 0.875,0.7335; 1,1">
                                          <p:stCondLst>
                                            <p:cond delay="248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39">
                                          <p:stCondLst>
                                            <p:cond delay="97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249" decel="50000">
                                          <p:stCondLst>
                                            <p:cond delay="101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39">
                                          <p:stCondLst>
                                            <p:cond delay="196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249" decel="50000">
                                          <p:stCondLst>
                                            <p:cond delay="2007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39">
                                          <p:stCondLst>
                                            <p:cond delay="2463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249" decel="50000">
                                          <p:stCondLst>
                                            <p:cond delay="250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39">
                                          <p:stCondLst>
                                            <p:cond delay="271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249" decel="50000">
                                          <p:stCondLst>
                                            <p:cond delay="2751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admin\Desktop\emine ödev\animasyon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6286501" y="3284984"/>
            <a:ext cx="2857500" cy="3333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Dikey Kaydırma"/>
          <p:cNvSpPr/>
          <p:nvPr/>
        </p:nvSpPr>
        <p:spPr>
          <a:xfrm>
            <a:off x="0" y="0"/>
            <a:ext cx="7236296" cy="6858000"/>
          </a:xfrm>
          <a:prstGeom prst="verticalScroll">
            <a:avLst/>
          </a:prstGeom>
          <a:blipFill>
            <a:blip r:embed="rId3" cstate="print"/>
            <a:tile tx="0" ty="0" sx="100000" sy="100000" flip="none" algn="tl"/>
          </a:blipFill>
          <a:ln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CC6600"/>
              </a:solidFill>
            </a:endParaRPr>
          </a:p>
        </p:txBody>
      </p:sp>
      <p:sp>
        <p:nvSpPr>
          <p:cNvPr id="8" name="7 Metin kutusu"/>
          <p:cNvSpPr txBox="1"/>
          <p:nvPr/>
        </p:nvSpPr>
        <p:spPr>
          <a:xfrm>
            <a:off x="971600" y="692696"/>
            <a:ext cx="4536504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dirty="0" smtClean="0">
                <a:solidFill>
                  <a:srgbClr val="C00000"/>
                </a:solidFill>
                <a:latin typeface="Comic Sans MS" pitchFamily="66" charset="0"/>
              </a:rPr>
              <a:t>Zekat; </a:t>
            </a:r>
            <a:r>
              <a:rPr lang="tr-TR" sz="4000" dirty="0" smtClean="0">
                <a:latin typeface="Comic Sans MS" pitchFamily="66" charset="0"/>
              </a:rPr>
              <a:t>Dinimizce zengin kabul edilen Müslümanların mallarının 1/40ını ibadet niyetiyle Kur’an’da belirtilen yerlere vermeleridir.</a:t>
            </a:r>
            <a:endParaRPr lang="tr-TR" sz="4000" dirty="0">
              <a:solidFill>
                <a:srgbClr val="C00000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15 Başlık"/>
          <p:cNvSpPr>
            <a:spLocks noGrp="1"/>
          </p:cNvSpPr>
          <p:nvPr>
            <p:ph type="title"/>
          </p:nvPr>
        </p:nvSpPr>
        <p:spPr>
          <a:xfrm>
            <a:off x="0" y="5715000"/>
            <a:ext cx="9144000" cy="1143000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/>
          <a:lstStyle/>
          <a:p>
            <a:r>
              <a:rPr lang="tr-TR" dirty="0" smtClean="0">
                <a:solidFill>
                  <a:srgbClr val="002060"/>
                </a:solidFill>
                <a:latin typeface="Comic Sans MS" pitchFamily="66" charset="0"/>
              </a:rPr>
              <a:t>Kimseler verir.</a:t>
            </a:r>
            <a:endParaRPr lang="tr-TR" dirty="0">
              <a:solidFill>
                <a:srgbClr val="002060"/>
              </a:solidFill>
              <a:latin typeface="Comic Sans MS" pitchFamily="66" charset="0"/>
            </a:endParaRPr>
          </a:p>
        </p:txBody>
      </p:sp>
      <p:pic>
        <p:nvPicPr>
          <p:cNvPr id="4" name="Picture 9" descr="C:\Users\admin\Documents\Her Dem\çizgi film\sirinler_3.jpg"/>
          <p:cNvPicPr>
            <a:picLocks noGrp="1" noChangeAspect="1" noChangeArrowheads="1"/>
          </p:cNvPicPr>
          <p:nvPr>
            <p:ph idx="4294967295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6503989" y="188914"/>
            <a:ext cx="2640012" cy="3311525"/>
          </a:xfrm>
          <a:prstGeom prst="rect">
            <a:avLst/>
          </a:prstGeom>
          <a:noFill/>
        </p:spPr>
      </p:pic>
      <p:sp>
        <p:nvSpPr>
          <p:cNvPr id="9" name="8 Katlanmış Nesne"/>
          <p:cNvSpPr/>
          <p:nvPr/>
        </p:nvSpPr>
        <p:spPr>
          <a:xfrm>
            <a:off x="2483768" y="1"/>
            <a:ext cx="3096344" cy="1800200"/>
          </a:xfrm>
          <a:prstGeom prst="foldedCorner">
            <a:avLst/>
          </a:prstGeom>
          <a:blipFill>
            <a:blip r:embed="rId3" cstate="print"/>
            <a:tile tx="0" ty="0" sx="100000" sy="100000" flip="none" algn="tl"/>
          </a:blip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7200" b="1" dirty="0" smtClean="0">
                <a:solidFill>
                  <a:schemeClr val="bg1">
                    <a:lumMod val="95000"/>
                  </a:schemeClr>
                </a:solidFill>
                <a:latin typeface="Comic Sans MS" pitchFamily="66" charset="0"/>
              </a:rPr>
              <a:t>zekatı</a:t>
            </a:r>
            <a:endParaRPr lang="tr-TR" sz="7200" b="1" dirty="0">
              <a:solidFill>
                <a:schemeClr val="bg1">
                  <a:lumMod val="95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10" name="9 Dalga"/>
          <p:cNvSpPr/>
          <p:nvPr/>
        </p:nvSpPr>
        <p:spPr>
          <a:xfrm>
            <a:off x="179512" y="1916832"/>
            <a:ext cx="2952328" cy="1728192"/>
          </a:xfrm>
          <a:prstGeom prst="wave">
            <a:avLst/>
          </a:prstGeom>
          <a:blipFill>
            <a:blip r:embed="rId3" cstate="print"/>
            <a:tile tx="0" ty="0" sx="100000" sy="100000" flip="none" algn="tl"/>
          </a:blip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800" b="1" dirty="0" smtClean="0">
                <a:solidFill>
                  <a:schemeClr val="accent4">
                    <a:lumMod val="50000"/>
                  </a:schemeClr>
                </a:solidFill>
                <a:latin typeface="Comic Sans MS" pitchFamily="66" charset="0"/>
              </a:rPr>
              <a:t>1- Müslüman olan </a:t>
            </a:r>
            <a:endParaRPr lang="tr-TR" sz="2800" b="1" dirty="0">
              <a:solidFill>
                <a:schemeClr val="accent4">
                  <a:lumMod val="5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11" name="10 Dalga"/>
          <p:cNvSpPr/>
          <p:nvPr/>
        </p:nvSpPr>
        <p:spPr>
          <a:xfrm>
            <a:off x="323528" y="3645024"/>
            <a:ext cx="3384376" cy="1728192"/>
          </a:xfrm>
          <a:prstGeom prst="wave">
            <a:avLst/>
          </a:prstGeom>
          <a:blipFill>
            <a:blip r:embed="rId3" cstate="print"/>
            <a:tile tx="0" ty="0" sx="100000" sy="100000" flip="none" algn="tl"/>
          </a:blip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 dirty="0"/>
          </a:p>
        </p:txBody>
      </p:sp>
      <p:sp>
        <p:nvSpPr>
          <p:cNvPr id="12" name="11 Dalga"/>
          <p:cNvSpPr/>
          <p:nvPr/>
        </p:nvSpPr>
        <p:spPr>
          <a:xfrm>
            <a:off x="3635896" y="2204864"/>
            <a:ext cx="2952328" cy="1728192"/>
          </a:xfrm>
          <a:prstGeom prst="wave">
            <a:avLst/>
          </a:prstGeom>
          <a:blipFill>
            <a:blip r:embed="rId3" cstate="print"/>
            <a:tile tx="0" ty="0" sx="100000" sy="100000" flip="none" algn="tl"/>
          </a:blip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3" name="12 Metin kutusu"/>
          <p:cNvSpPr txBox="1"/>
          <p:nvPr/>
        </p:nvSpPr>
        <p:spPr>
          <a:xfrm>
            <a:off x="3563888" y="2708921"/>
            <a:ext cx="273630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b="1" i="1" dirty="0" smtClean="0">
                <a:solidFill>
                  <a:schemeClr val="accent6">
                    <a:lumMod val="50000"/>
                  </a:schemeClr>
                </a:solidFill>
                <a:latin typeface="Comic Sans MS" pitchFamily="66" charset="0"/>
              </a:rPr>
              <a:t>2- Akıl sağlığı yerinde olan</a:t>
            </a:r>
            <a:endParaRPr lang="tr-TR" sz="2400" b="1" i="1" dirty="0">
              <a:solidFill>
                <a:schemeClr val="accent6">
                  <a:lumMod val="5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14" name="13 Dalga"/>
          <p:cNvSpPr/>
          <p:nvPr/>
        </p:nvSpPr>
        <p:spPr>
          <a:xfrm>
            <a:off x="4716016" y="3933056"/>
            <a:ext cx="3528392" cy="1728192"/>
          </a:xfrm>
          <a:prstGeom prst="wave">
            <a:avLst/>
          </a:prstGeom>
          <a:blipFill>
            <a:blip r:embed="rId3" cstate="print"/>
            <a:tile tx="0" ty="0" sx="100000" sy="100000" flip="none" algn="tl"/>
          </a:blip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3200" b="1" dirty="0" smtClean="0">
                <a:solidFill>
                  <a:srgbClr val="8E0000"/>
                </a:solidFill>
                <a:latin typeface="Comic Sans MS" pitchFamily="66" charset="0"/>
              </a:rPr>
              <a:t>4- Zengin olan </a:t>
            </a:r>
            <a:endParaRPr lang="tr-TR" sz="3200" b="1" dirty="0">
              <a:solidFill>
                <a:srgbClr val="8E0000"/>
              </a:solidFill>
              <a:latin typeface="Comic Sans MS" pitchFamily="66" charset="0"/>
            </a:endParaRPr>
          </a:p>
        </p:txBody>
      </p:sp>
      <p:sp>
        <p:nvSpPr>
          <p:cNvPr id="15" name="14 Metin kutusu"/>
          <p:cNvSpPr txBox="1"/>
          <p:nvPr/>
        </p:nvSpPr>
        <p:spPr>
          <a:xfrm>
            <a:off x="179512" y="4005066"/>
            <a:ext cx="36004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800" b="1" dirty="0" smtClean="0">
                <a:solidFill>
                  <a:srgbClr val="FFFF00"/>
                </a:solidFill>
                <a:latin typeface="Comic Sans MS" pitchFamily="66" charset="0"/>
              </a:rPr>
              <a:t>3- ergenlik çağına girmiş olan</a:t>
            </a:r>
            <a:endParaRPr lang="tr-TR" sz="2800" b="1" dirty="0">
              <a:solidFill>
                <a:srgbClr val="FFFF00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914400" y="260648"/>
            <a:ext cx="8229600" cy="1642194"/>
          </a:xfrm>
        </p:spPr>
        <p:txBody>
          <a:bodyPr/>
          <a:lstStyle/>
          <a:p>
            <a:r>
              <a:rPr lang="tr-TR" b="1" dirty="0" smtClean="0">
                <a:solidFill>
                  <a:srgbClr val="993300"/>
                </a:solidFill>
                <a:latin typeface="Comic Sans MS" pitchFamily="66" charset="0"/>
              </a:rPr>
              <a:t>Zekat </a:t>
            </a:r>
            <a:endParaRPr lang="tr-TR" b="1" dirty="0">
              <a:solidFill>
                <a:srgbClr val="993300"/>
              </a:solidFill>
              <a:latin typeface="Comic Sans MS" pitchFamily="66" charset="0"/>
            </a:endParaRPr>
          </a:p>
        </p:txBody>
      </p:sp>
      <p:graphicFrame>
        <p:nvGraphicFramePr>
          <p:cNvPr id="3" name="2 Diyagram"/>
          <p:cNvGraphicFramePr/>
          <p:nvPr/>
        </p:nvGraphicFramePr>
        <p:xfrm>
          <a:off x="2195736" y="1340769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3 Metin kutusu"/>
          <p:cNvSpPr txBox="1"/>
          <p:nvPr/>
        </p:nvSpPr>
        <p:spPr>
          <a:xfrm>
            <a:off x="3707904" y="5934670"/>
            <a:ext cx="280831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5400" b="1" dirty="0" smtClean="0">
                <a:solidFill>
                  <a:srgbClr val="993300"/>
                </a:solidFill>
                <a:latin typeface="Comic Sans MS" pitchFamily="66" charset="0"/>
              </a:rPr>
              <a:t>Verilir.</a:t>
            </a:r>
            <a:endParaRPr lang="tr-TR" sz="5400" b="1" dirty="0">
              <a:solidFill>
                <a:srgbClr val="993300"/>
              </a:solidFill>
              <a:latin typeface="Comic Sans MS" pitchFamily="66" charset="0"/>
            </a:endParaRPr>
          </a:p>
        </p:txBody>
      </p:sp>
      <p:pic>
        <p:nvPicPr>
          <p:cNvPr id="5" name="Picture 3" descr="H:\Yeni Klasör\ayyy_1252594513.gif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28600" y="4106864"/>
            <a:ext cx="2457451" cy="2751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2 Diyagram"/>
          <p:cNvGraphicFramePr/>
          <p:nvPr/>
        </p:nvGraphicFramePr>
        <p:xfrm>
          <a:off x="0" y="188640"/>
          <a:ext cx="8892480" cy="66693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5386610"/>
          </a:xfrm>
        </p:spPr>
        <p:txBody>
          <a:bodyPr>
            <a:normAutofit fontScale="90000"/>
          </a:bodyPr>
          <a:lstStyle/>
          <a:p>
            <a:r>
              <a:rPr lang="tr-TR" dirty="0" smtClean="0">
                <a:solidFill>
                  <a:schemeClr val="accent5"/>
                </a:solidFill>
                <a:latin typeface="Comic Sans MS" pitchFamily="66" charset="0"/>
              </a:rPr>
              <a:t>Allah (</a:t>
            </a:r>
            <a:r>
              <a:rPr lang="tr-TR" dirty="0" err="1" smtClean="0">
                <a:solidFill>
                  <a:schemeClr val="accent5"/>
                </a:solidFill>
                <a:latin typeface="Comic Sans MS" pitchFamily="66" charset="0"/>
              </a:rPr>
              <a:t>cc</a:t>
            </a:r>
            <a:r>
              <a:rPr lang="tr-TR" dirty="0" smtClean="0">
                <a:solidFill>
                  <a:schemeClr val="accent5"/>
                </a:solidFill>
                <a:latin typeface="Comic Sans MS" pitchFamily="66" charset="0"/>
              </a:rPr>
              <a:t>) şöyle buyurur:</a:t>
            </a:r>
            <a:br>
              <a:rPr lang="tr-TR" dirty="0" smtClean="0">
                <a:solidFill>
                  <a:schemeClr val="accent5"/>
                </a:solidFill>
                <a:latin typeface="Comic Sans MS" pitchFamily="66" charset="0"/>
              </a:rPr>
            </a:br>
            <a:r>
              <a:rPr lang="tr-TR" dirty="0" smtClean="0">
                <a:solidFill>
                  <a:schemeClr val="accent5"/>
                </a:solidFill>
                <a:latin typeface="Comic Sans MS" pitchFamily="66" charset="0"/>
              </a:rPr>
              <a:t>“ Ey iman edenler!</a:t>
            </a:r>
            <a:r>
              <a:rPr lang="tr-TR" dirty="0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/>
            </a:r>
            <a:br>
              <a:rPr lang="tr-TR" dirty="0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</a:br>
            <a:r>
              <a:rPr lang="tr-TR" dirty="0" smtClean="0">
                <a:solidFill>
                  <a:srgbClr val="006600"/>
                </a:solidFill>
                <a:latin typeface="Comic Sans MS" pitchFamily="66" charset="0"/>
              </a:rPr>
              <a:t>Kazandıklarınızın iyilerinden</a:t>
            </a:r>
            <a:r>
              <a:rPr lang="tr-TR" dirty="0" smtClean="0">
                <a:solidFill>
                  <a:schemeClr val="accent5"/>
                </a:solidFill>
                <a:latin typeface="Comic Sans MS" pitchFamily="66" charset="0"/>
              </a:rPr>
              <a:t> ve rızık olarak </a:t>
            </a:r>
            <a:r>
              <a:rPr lang="tr-TR" dirty="0" smtClean="0">
                <a:solidFill>
                  <a:srgbClr val="F3700D"/>
                </a:solidFill>
                <a:latin typeface="Comic Sans MS" pitchFamily="66" charset="0"/>
              </a:rPr>
              <a:t>yerden size çıkardıklarımızdan </a:t>
            </a:r>
            <a:r>
              <a:rPr lang="tr-TR" dirty="0" smtClean="0">
                <a:solidFill>
                  <a:schemeClr val="accent5"/>
                </a:solidFill>
                <a:latin typeface="Comic Sans MS" pitchFamily="66" charset="0"/>
              </a:rPr>
              <a:t>hayra harcayın.</a:t>
            </a:r>
            <a:r>
              <a:rPr lang="tr-TR" dirty="0" smtClean="0">
                <a:latin typeface="Comic Sans MS" pitchFamily="66" charset="0"/>
              </a:rPr>
              <a:t/>
            </a:r>
            <a:br>
              <a:rPr lang="tr-TR" dirty="0" smtClean="0">
                <a:latin typeface="Comic Sans MS" pitchFamily="66" charset="0"/>
              </a:rPr>
            </a:br>
            <a:r>
              <a:rPr lang="tr-TR" dirty="0" smtClean="0">
                <a:latin typeface="Comic Sans MS" pitchFamily="66" charset="0"/>
              </a:rPr>
              <a:t/>
            </a:r>
            <a:br>
              <a:rPr lang="tr-TR" dirty="0" smtClean="0">
                <a:latin typeface="Comic Sans MS" pitchFamily="66" charset="0"/>
              </a:rPr>
            </a:br>
            <a:endParaRPr lang="tr-TR" dirty="0">
              <a:latin typeface="Comic Sans MS" pitchFamily="66" charset="0"/>
            </a:endParaRPr>
          </a:p>
        </p:txBody>
      </p:sp>
      <p:pic>
        <p:nvPicPr>
          <p:cNvPr id="3" name="2 Resim" descr="http://www.hiperteknoloji.org/RResim/cocuk/cocuk1.jpg"/>
          <p:cNvPicPr/>
          <p:nvPr/>
        </p:nvPicPr>
        <p:blipFill>
          <a:blip r:embed="rId2" cstate="print">
            <a:lum/>
          </a:blip>
          <a:srcRect/>
          <a:stretch>
            <a:fillRect/>
          </a:stretch>
        </p:blipFill>
        <p:spPr bwMode="auto">
          <a:xfrm>
            <a:off x="1" y="4000504"/>
            <a:ext cx="3543300" cy="28574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074640" y="0"/>
            <a:ext cx="6069360" cy="6021288"/>
          </a:xfrm>
          <a:solidFill>
            <a:schemeClr val="bg1"/>
          </a:solidFill>
        </p:spPr>
        <p:txBody>
          <a:bodyPr>
            <a:normAutofit fontScale="90000"/>
          </a:bodyPr>
          <a:lstStyle/>
          <a:p>
            <a:r>
              <a:rPr lang="tr-TR" dirty="0" smtClean="0">
                <a:solidFill>
                  <a:schemeClr val="accent5"/>
                </a:solidFill>
                <a:latin typeface="Comic Sans MS" pitchFamily="66" charset="0"/>
              </a:rPr>
              <a:t>Size verilse, gözünüzü yummadan almayacağınız </a:t>
            </a:r>
            <a:r>
              <a:rPr lang="tr-TR" dirty="0" smtClean="0">
                <a:solidFill>
                  <a:schemeClr val="accent2"/>
                </a:solidFill>
                <a:latin typeface="Comic Sans MS" pitchFamily="66" charset="0"/>
              </a:rPr>
              <a:t>kötü malı</a:t>
            </a:r>
            <a:r>
              <a:rPr lang="tr-TR" dirty="0" smtClean="0">
                <a:solidFill>
                  <a:schemeClr val="accent5"/>
                </a:solidFill>
                <a:latin typeface="Comic Sans MS" pitchFamily="66" charset="0"/>
              </a:rPr>
              <a:t>, hayır diye </a:t>
            </a:r>
            <a:r>
              <a:rPr lang="tr-TR" dirty="0" smtClean="0">
                <a:solidFill>
                  <a:srgbClr val="006600"/>
                </a:solidFill>
                <a:latin typeface="Comic Sans MS" pitchFamily="66" charset="0"/>
              </a:rPr>
              <a:t>vermeye kalkışmayın</a:t>
            </a:r>
            <a:r>
              <a:rPr lang="tr-TR" dirty="0" smtClean="0">
                <a:solidFill>
                  <a:schemeClr val="accent5"/>
                </a:solidFill>
                <a:latin typeface="Comic Sans MS" pitchFamily="66" charset="0"/>
              </a:rPr>
              <a:t>. Biliniz ki Allah zengindir, övgüye layıktır.”</a:t>
            </a:r>
            <a:br>
              <a:rPr lang="tr-TR" dirty="0" smtClean="0">
                <a:solidFill>
                  <a:schemeClr val="accent5"/>
                </a:solidFill>
                <a:latin typeface="Comic Sans MS" pitchFamily="66" charset="0"/>
              </a:rPr>
            </a:br>
            <a:r>
              <a:rPr lang="tr-TR" dirty="0" smtClean="0">
                <a:solidFill>
                  <a:schemeClr val="accent5"/>
                </a:solidFill>
                <a:latin typeface="Comic Sans MS" pitchFamily="66" charset="0"/>
              </a:rPr>
              <a:t>( bakara suresi, 267. ayet)</a:t>
            </a:r>
            <a:endParaRPr lang="tr-TR" dirty="0">
              <a:solidFill>
                <a:schemeClr val="accent5"/>
              </a:solidFill>
              <a:latin typeface="Comic Sans MS" pitchFamily="66" charset="0"/>
            </a:endParaRPr>
          </a:p>
        </p:txBody>
      </p:sp>
      <p:pic>
        <p:nvPicPr>
          <p:cNvPr id="3" name="2 Resim" descr="http://www.hiperteknoloji.org/RResim/cocuk/cocuk1.jpg"/>
          <p:cNvPicPr/>
          <p:nvPr/>
        </p:nvPicPr>
        <p:blipFill>
          <a:blip r:embed="rId2" cstate="print">
            <a:lum/>
          </a:blip>
          <a:srcRect/>
          <a:stretch>
            <a:fillRect/>
          </a:stretch>
        </p:blipFill>
        <p:spPr bwMode="auto">
          <a:xfrm>
            <a:off x="1" y="4000504"/>
            <a:ext cx="3543300" cy="28574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2771800" y="0"/>
            <a:ext cx="6372200" cy="6858000"/>
          </a:xfr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tr-TR" dirty="0" smtClean="0">
                <a:solidFill>
                  <a:srgbClr val="C00000"/>
                </a:solidFill>
              </a:rPr>
              <a:t>Bir arkadaşınız sizinle, kendine ait bir şeyi, bir simidi, çikolatayı, kalemi paylaştığı zaman neler hissedersiniz ?</a:t>
            </a:r>
            <a:endParaRPr lang="tr-TR" dirty="0">
              <a:solidFill>
                <a:srgbClr val="C00000"/>
              </a:solidFill>
            </a:endParaRPr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 flipH="1">
            <a:off x="1763686" y="3886200"/>
            <a:ext cx="45719" cy="1270992"/>
          </a:xfrm>
        </p:spPr>
        <p:txBody>
          <a:bodyPr/>
          <a:lstStyle/>
          <a:p>
            <a:endParaRPr lang="tr-TR" dirty="0"/>
          </a:p>
        </p:txBody>
      </p:sp>
      <p:pic>
        <p:nvPicPr>
          <p:cNvPr id="4" name="Picture 2" descr="C:\Users\kral\Desktop\banyo-dolabi-soru.jpg"/>
          <p:cNvPicPr>
            <a:picLocks noChangeAspect="1" noChangeArrowheads="1"/>
          </p:cNvPicPr>
          <p:nvPr/>
        </p:nvPicPr>
        <p:blipFill>
          <a:blip r:embed="rId2" cstate="print"/>
          <a:srcRect l="13598" r="16151"/>
          <a:stretch>
            <a:fillRect/>
          </a:stretch>
        </p:blipFill>
        <p:spPr bwMode="auto">
          <a:xfrm>
            <a:off x="0" y="3000372"/>
            <a:ext cx="2571736" cy="385762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467544" y="476673"/>
            <a:ext cx="7772400" cy="1470025"/>
          </a:xfrm>
        </p:spPr>
        <p:txBody>
          <a:bodyPr>
            <a:normAutofit/>
          </a:bodyPr>
          <a:lstStyle/>
          <a:p>
            <a:r>
              <a:rPr lang="tr-TR" dirty="0" smtClean="0">
                <a:solidFill>
                  <a:schemeClr val="accent4"/>
                </a:solidFill>
                <a:latin typeface="Comic Sans MS" pitchFamily="66" charset="0"/>
              </a:rPr>
              <a:t>Peki zekat verirken nelere dikkat etmeliyiz ?</a:t>
            </a:r>
            <a:endParaRPr lang="tr-TR" dirty="0">
              <a:solidFill>
                <a:schemeClr val="accent4"/>
              </a:solidFill>
              <a:latin typeface="Comic Sans MS" pitchFamily="66" charset="0"/>
            </a:endParaRPr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2339752" y="2852936"/>
            <a:ext cx="6400800" cy="1752600"/>
          </a:xfrm>
        </p:spPr>
        <p:txBody>
          <a:bodyPr>
            <a:normAutofit/>
          </a:bodyPr>
          <a:lstStyle/>
          <a:p>
            <a:r>
              <a:rPr lang="tr-TR" sz="4000" dirty="0" smtClean="0">
                <a:solidFill>
                  <a:schemeClr val="accent5"/>
                </a:solidFill>
                <a:latin typeface="Comic Sans MS" pitchFamily="66" charset="0"/>
              </a:rPr>
              <a:t>Zekatı nasıl vermeliyiz ?</a:t>
            </a:r>
            <a:endParaRPr lang="tr-TR" sz="4000" dirty="0">
              <a:solidFill>
                <a:schemeClr val="accent5"/>
              </a:solidFill>
              <a:latin typeface="Comic Sans MS" pitchFamily="66" charset="0"/>
            </a:endParaRPr>
          </a:p>
        </p:txBody>
      </p:sp>
      <p:pic>
        <p:nvPicPr>
          <p:cNvPr id="4" name="Picture 2" descr="C:\Users\kral\Desktop\banyo-dolabi-soru.jpg"/>
          <p:cNvPicPr>
            <a:picLocks noChangeAspect="1" noChangeArrowheads="1"/>
          </p:cNvPicPr>
          <p:nvPr/>
        </p:nvPicPr>
        <p:blipFill>
          <a:blip r:embed="rId2" cstate="print"/>
          <a:srcRect l="13598" r="16151"/>
          <a:stretch>
            <a:fillRect/>
          </a:stretch>
        </p:blipFill>
        <p:spPr bwMode="auto">
          <a:xfrm>
            <a:off x="0" y="2786058"/>
            <a:ext cx="2571736" cy="385762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3 Diyagram"/>
          <p:cNvGraphicFramePr/>
          <p:nvPr/>
        </p:nvGraphicFramePr>
        <p:xfrm>
          <a:off x="0" y="0"/>
          <a:ext cx="9144000" cy="6858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3 İçerik Yer Tutucusu" descr="b-95698-gif.gif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179512" y="260649"/>
            <a:ext cx="8640960" cy="6192688"/>
          </a:xfrm>
          <a:prstGeom prst="rect">
            <a:avLst/>
          </a:prstGeom>
        </p:spPr>
      </p:pic>
      <p:sp>
        <p:nvSpPr>
          <p:cNvPr id="4" name="3 Metin kutusu"/>
          <p:cNvSpPr txBox="1"/>
          <p:nvPr/>
        </p:nvSpPr>
        <p:spPr>
          <a:xfrm>
            <a:off x="1259632" y="2708921"/>
            <a:ext cx="6552728" cy="2246769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§"/>
            </a:pPr>
            <a:r>
              <a:rPr lang="tr-TR" sz="2800" b="1" dirty="0" smtClean="0">
                <a:solidFill>
                  <a:srgbClr val="993300"/>
                </a:solidFill>
                <a:latin typeface="Comic Sans MS" pitchFamily="66" charset="0"/>
              </a:rPr>
              <a:t>Toplumsal dayanışma ibadeti olarak </a:t>
            </a:r>
            <a:r>
              <a:rPr lang="tr-TR" sz="2800" b="1" dirty="0" smtClean="0">
                <a:solidFill>
                  <a:srgbClr val="006600"/>
                </a:solidFill>
                <a:latin typeface="Comic Sans MS" pitchFamily="66" charset="0"/>
              </a:rPr>
              <a:t>“SADAKA”</a:t>
            </a:r>
          </a:p>
          <a:p>
            <a:pPr>
              <a:buFont typeface="Wingdings" pitchFamily="2" charset="2"/>
              <a:buChar char="§"/>
            </a:pPr>
            <a:r>
              <a:rPr lang="tr-TR" sz="2800" b="1" dirty="0" smtClean="0">
                <a:solidFill>
                  <a:srgbClr val="006600"/>
                </a:solidFill>
                <a:latin typeface="Comic Sans MS" pitchFamily="66" charset="0"/>
              </a:rPr>
              <a:t>“Zekat” </a:t>
            </a:r>
            <a:r>
              <a:rPr lang="tr-TR" sz="2800" b="1" dirty="0" smtClean="0">
                <a:solidFill>
                  <a:srgbClr val="993300"/>
                </a:solidFill>
                <a:latin typeface="Comic Sans MS" pitchFamily="66" charset="0"/>
              </a:rPr>
              <a:t>ve</a:t>
            </a:r>
            <a:r>
              <a:rPr lang="tr-TR" sz="2800" b="1" dirty="0" smtClean="0">
                <a:solidFill>
                  <a:srgbClr val="006600"/>
                </a:solidFill>
                <a:latin typeface="Comic Sans MS" pitchFamily="66" charset="0"/>
              </a:rPr>
              <a:t> “sadaka” </a:t>
            </a:r>
            <a:r>
              <a:rPr lang="tr-TR" sz="2800" b="1" dirty="0" smtClean="0">
                <a:solidFill>
                  <a:srgbClr val="993300"/>
                </a:solidFill>
                <a:latin typeface="Comic Sans MS" pitchFamily="66" charset="0"/>
              </a:rPr>
              <a:t>verecek duruma gelmeliyiz</a:t>
            </a:r>
          </a:p>
          <a:p>
            <a:pPr>
              <a:buFont typeface="Wingdings" pitchFamily="2" charset="2"/>
              <a:buChar char="§"/>
            </a:pPr>
            <a:r>
              <a:rPr lang="tr-TR" sz="2800" b="1" dirty="0" smtClean="0">
                <a:solidFill>
                  <a:srgbClr val="993300"/>
                </a:solidFill>
                <a:latin typeface="Comic Sans MS" pitchFamily="66" charset="0"/>
              </a:rPr>
              <a:t>Yardımlaşma kurumlarımız</a:t>
            </a:r>
            <a:endParaRPr lang="tr-TR" sz="2800" b="1" dirty="0">
              <a:solidFill>
                <a:srgbClr val="993300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0" y="1"/>
            <a:ext cx="9144000" cy="6857999"/>
          </a:xfrm>
          <a:blipFill>
            <a:blip r:embed="rId2" cstate="print"/>
            <a:tile tx="0" ty="0" sx="100000" sy="100000" flip="none" algn="tl"/>
          </a:blipFill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r>
              <a:rPr lang="tr-TR" dirty="0" smtClean="0">
                <a:solidFill>
                  <a:srgbClr val="FFFF00"/>
                </a:solidFill>
              </a:rPr>
              <a:t/>
            </a:r>
            <a:br>
              <a:rPr lang="tr-TR" dirty="0" smtClean="0">
                <a:solidFill>
                  <a:srgbClr val="FFFF00"/>
                </a:solidFill>
              </a:rPr>
            </a:br>
            <a:r>
              <a:rPr lang="tr-TR" dirty="0" smtClean="0">
                <a:solidFill>
                  <a:srgbClr val="FFFF00"/>
                </a:solidFill>
              </a:rPr>
              <a:t/>
            </a:r>
            <a:br>
              <a:rPr lang="tr-TR" dirty="0" smtClean="0">
                <a:solidFill>
                  <a:srgbClr val="FFFF00"/>
                </a:solidFill>
              </a:rPr>
            </a:br>
            <a:r>
              <a:rPr lang="tr-TR" dirty="0" smtClean="0">
                <a:solidFill>
                  <a:srgbClr val="FFFF00"/>
                </a:solidFill>
              </a:rPr>
              <a:t/>
            </a:r>
            <a:br>
              <a:rPr lang="tr-TR" dirty="0" smtClean="0">
                <a:solidFill>
                  <a:srgbClr val="FFFF00"/>
                </a:solidFill>
              </a:rPr>
            </a:br>
            <a:r>
              <a:rPr lang="tr-TR" dirty="0" smtClean="0">
                <a:solidFill>
                  <a:srgbClr val="FFFF00"/>
                </a:solidFill>
              </a:rPr>
              <a:t>SADAKA</a:t>
            </a:r>
            <a:endParaRPr lang="tr-TR" dirty="0">
              <a:solidFill>
                <a:srgbClr val="FFFF00"/>
              </a:solidFill>
            </a:endParaRPr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259632" y="620688"/>
            <a:ext cx="6400800" cy="1752600"/>
          </a:xfrm>
        </p:spPr>
        <p:txBody>
          <a:bodyPr>
            <a:normAutofit/>
          </a:bodyPr>
          <a:lstStyle/>
          <a:p>
            <a:r>
              <a:rPr lang="tr-TR" dirty="0" smtClean="0">
                <a:solidFill>
                  <a:srgbClr val="FFFF00"/>
                </a:solidFill>
              </a:rPr>
              <a:t>Yoksul olan kimselere Allah rızası için yapılan yardımlardır</a:t>
            </a:r>
            <a:endParaRPr lang="tr-TR" dirty="0">
              <a:solidFill>
                <a:srgbClr val="FFFF00"/>
              </a:solidFill>
            </a:endParaRPr>
          </a:p>
        </p:txBody>
      </p:sp>
      <p:sp>
        <p:nvSpPr>
          <p:cNvPr id="4" name="3 Aşağı Ok"/>
          <p:cNvSpPr/>
          <p:nvPr/>
        </p:nvSpPr>
        <p:spPr>
          <a:xfrm>
            <a:off x="3851920" y="1988841"/>
            <a:ext cx="1224136" cy="187220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 descr="6000_768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850" y="404813"/>
            <a:ext cx="3105151" cy="290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Bulut"/>
          <p:cNvSpPr/>
          <p:nvPr/>
        </p:nvSpPr>
        <p:spPr>
          <a:xfrm>
            <a:off x="3779912" y="1"/>
            <a:ext cx="4464496" cy="3284984"/>
          </a:xfrm>
          <a:prstGeom prst="cloud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200" dirty="0" smtClean="0">
                <a:solidFill>
                  <a:schemeClr val="accent6">
                    <a:lumMod val="75000"/>
                  </a:schemeClr>
                </a:solidFill>
                <a:latin typeface="Comic Sans MS" pitchFamily="66" charset="0"/>
              </a:rPr>
              <a:t>Sadaka yalnızca mal ile yapılan yardım değildir.</a:t>
            </a:r>
            <a:endParaRPr lang="tr-TR" sz="3200" dirty="0">
              <a:solidFill>
                <a:schemeClr val="accent6">
                  <a:lumMod val="75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4" name="3 Dalga"/>
          <p:cNvSpPr/>
          <p:nvPr/>
        </p:nvSpPr>
        <p:spPr>
          <a:xfrm>
            <a:off x="1259632" y="3645024"/>
            <a:ext cx="6120680" cy="2520280"/>
          </a:xfrm>
          <a:prstGeom prst="wave">
            <a:avLst/>
          </a:prstGeom>
          <a:solidFill>
            <a:srgbClr val="B3E21E"/>
          </a:solidFill>
          <a:ln>
            <a:solidFill>
              <a:srgbClr val="B3E21E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b="1" dirty="0" smtClean="0">
                <a:latin typeface="Comic Sans MS" pitchFamily="66" charset="0"/>
              </a:rPr>
              <a:t>Hz. Muhammed (sav) iyi niyetle yapılan her güzel iş sadaka olduğunu vurgulamıştır.</a:t>
            </a:r>
            <a:endParaRPr lang="tr-TR" sz="2400" b="1" dirty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1" animBg="1"/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203848" y="0"/>
            <a:ext cx="5940152" cy="6858000"/>
          </a:xfrm>
          <a:gradFill flip="none" rotWithShape="1">
            <a:gsLst>
              <a:gs pos="0">
                <a:srgbClr val="00B050">
                  <a:tint val="66000"/>
                  <a:satMod val="160000"/>
                </a:srgbClr>
              </a:gs>
              <a:gs pos="50000">
                <a:srgbClr val="00B050">
                  <a:tint val="44500"/>
                  <a:satMod val="160000"/>
                </a:srgbClr>
              </a:gs>
              <a:gs pos="100000">
                <a:srgbClr val="00B050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solidFill>
              <a:srgbClr val="FFC000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r>
              <a:rPr lang="tr-TR" b="1" i="1" dirty="0" smtClean="0">
                <a:solidFill>
                  <a:schemeClr val="accent6">
                    <a:lumMod val="50000"/>
                  </a:schemeClr>
                </a:solidFill>
                <a:latin typeface="Comic Sans MS" pitchFamily="66" charset="0"/>
              </a:rPr>
              <a:t>Peki neler sadakadır?</a:t>
            </a:r>
            <a:endParaRPr lang="tr-TR" b="1" i="1" dirty="0">
              <a:solidFill>
                <a:schemeClr val="accent6">
                  <a:lumMod val="50000"/>
                </a:schemeClr>
              </a:solidFill>
              <a:latin typeface="Comic Sans MS" pitchFamily="66" charset="0"/>
            </a:endParaRPr>
          </a:p>
        </p:txBody>
      </p:sp>
      <p:pic>
        <p:nvPicPr>
          <p:cNvPr id="3" name="Picture 2" descr="C:\Users\kral\Desktop\banyo-dolabi-soru.jpg"/>
          <p:cNvPicPr>
            <a:picLocks noChangeAspect="1" noChangeArrowheads="1"/>
          </p:cNvPicPr>
          <p:nvPr/>
        </p:nvPicPr>
        <p:blipFill>
          <a:blip r:embed="rId2" cstate="print"/>
          <a:srcRect l="13598" r="16151"/>
          <a:stretch>
            <a:fillRect/>
          </a:stretch>
        </p:blipFill>
        <p:spPr bwMode="auto">
          <a:xfrm>
            <a:off x="179512" y="2712340"/>
            <a:ext cx="2571736" cy="414566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Dikdörtgen"/>
          <p:cNvSpPr/>
          <p:nvPr/>
        </p:nvSpPr>
        <p:spPr>
          <a:xfrm>
            <a:off x="539552" y="332657"/>
            <a:ext cx="8208912" cy="2331407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buFontTx/>
              <a:buNone/>
            </a:pPr>
            <a:r>
              <a:rPr lang="tr-TR" sz="2800" dirty="0" smtClean="0">
                <a:solidFill>
                  <a:srgbClr val="C00000"/>
                </a:solidFill>
                <a:latin typeface="Comic Sans MS" pitchFamily="66" charset="0"/>
              </a:rPr>
              <a:t>	“… Yolunu kaybeden kimseye yolu tarif etmen sadakadır. Gözü görmeyen kimseye yardımcı olman sadakadır.”</a:t>
            </a:r>
          </a:p>
          <a:p>
            <a:pPr>
              <a:buFontTx/>
              <a:buNone/>
            </a:pPr>
            <a:r>
              <a:rPr lang="tr-TR" sz="2800" dirty="0" smtClean="0">
                <a:solidFill>
                  <a:srgbClr val="C00000"/>
                </a:solidFill>
                <a:latin typeface="Comic Sans MS" pitchFamily="66" charset="0"/>
              </a:rPr>
              <a:t>                                          (Hadis-i Şerif)</a:t>
            </a:r>
          </a:p>
          <a:p>
            <a:endParaRPr lang="tr-TR" sz="2800" dirty="0">
              <a:solidFill>
                <a:srgbClr val="C00000"/>
              </a:solidFill>
              <a:latin typeface="Comic Sans MS" pitchFamily="66" charset="0"/>
            </a:endParaRPr>
          </a:p>
        </p:txBody>
      </p:sp>
      <p:pic>
        <p:nvPicPr>
          <p:cNvPr id="4" name="Picture 2" descr="C:\Documents and Settings\ABD\Desktop\yaslilara_saygi_haftas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996952"/>
            <a:ext cx="4499992" cy="36724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2" descr="C:\Users\mehmet\Desktop\sadaka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60032" y="3140968"/>
            <a:ext cx="4283968" cy="352839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admin\Desktop\emine ödev\animasyon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15125" y="3645025"/>
            <a:ext cx="2428875" cy="300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Başlık"/>
          <p:cNvSpPr>
            <a:spLocks noGrp="1"/>
          </p:cNvSpPr>
          <p:nvPr>
            <p:ph type="ctrTitle"/>
          </p:nvPr>
        </p:nvSpPr>
        <p:spPr>
          <a:xfrm>
            <a:off x="0" y="1"/>
            <a:ext cx="9144000" cy="5256584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Char char="ü"/>
            </a:pPr>
            <a:r>
              <a:rPr lang="tr-TR" sz="3600" dirty="0" smtClean="0">
                <a:solidFill>
                  <a:srgbClr val="009900"/>
                </a:solidFill>
                <a:latin typeface="Comic Sans MS" pitchFamily="66" charset="0"/>
              </a:rPr>
              <a:t> komşu ile ilişkilerde kırıcı olmamak</a:t>
            </a:r>
            <a:br>
              <a:rPr lang="tr-TR" sz="3600" dirty="0" smtClean="0">
                <a:solidFill>
                  <a:srgbClr val="009900"/>
                </a:solidFill>
                <a:latin typeface="Comic Sans MS" pitchFamily="66" charset="0"/>
              </a:rPr>
            </a:br>
            <a:r>
              <a:rPr lang="tr-TR" sz="3600" dirty="0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hasta, yaşlı ve kimsesizlere yardım etmek</a:t>
            </a:r>
            <a:br>
              <a:rPr lang="tr-TR" sz="3600" dirty="0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</a:br>
            <a:r>
              <a:rPr lang="tr-TR" sz="3600" dirty="0" smtClean="0">
                <a:solidFill>
                  <a:srgbClr val="F64D0A"/>
                </a:solidFill>
                <a:latin typeface="Comic Sans MS" pitchFamily="66" charset="0"/>
              </a:rPr>
              <a:t>tebessüm etmek</a:t>
            </a:r>
            <a:br>
              <a:rPr lang="tr-TR" sz="3600" dirty="0" smtClean="0">
                <a:solidFill>
                  <a:srgbClr val="F64D0A"/>
                </a:solidFill>
                <a:latin typeface="Comic Sans MS" pitchFamily="66" charset="0"/>
              </a:rPr>
            </a:br>
            <a:r>
              <a:rPr lang="tr-TR" sz="3600" dirty="0" smtClean="0">
                <a:solidFill>
                  <a:srgbClr val="0070C0"/>
                </a:solidFill>
                <a:latin typeface="Comic Sans MS" pitchFamily="66" charset="0"/>
              </a:rPr>
              <a:t>susayan birine su vermek</a:t>
            </a:r>
            <a:br>
              <a:rPr lang="tr-TR" sz="3600" dirty="0" smtClean="0">
                <a:solidFill>
                  <a:srgbClr val="0070C0"/>
                </a:solidFill>
                <a:latin typeface="Comic Sans MS" pitchFamily="66" charset="0"/>
              </a:rPr>
            </a:br>
            <a:r>
              <a:rPr lang="tr-TR" sz="3600" dirty="0" smtClean="0">
                <a:solidFill>
                  <a:srgbClr val="C00000"/>
                </a:solidFill>
                <a:latin typeface="Comic Sans MS" pitchFamily="66" charset="0"/>
              </a:rPr>
              <a:t>gibi iyi niyetle yapılan her şey…</a:t>
            </a:r>
            <a:r>
              <a:rPr lang="tr-TR" sz="3600" dirty="0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/>
            </a:r>
            <a:br>
              <a:rPr lang="tr-TR" sz="3600" dirty="0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</a:br>
            <a:endParaRPr lang="tr-TR" sz="3600" dirty="0">
              <a:solidFill>
                <a:srgbClr val="009900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Çift Dalga"/>
          <p:cNvSpPr/>
          <p:nvPr/>
        </p:nvSpPr>
        <p:spPr>
          <a:xfrm>
            <a:off x="0" y="764704"/>
            <a:ext cx="4248472" cy="1152128"/>
          </a:xfrm>
          <a:prstGeom prst="doubleWav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000" dirty="0" smtClean="0">
                <a:latin typeface="Comic Sans MS" pitchFamily="66" charset="0"/>
              </a:rPr>
              <a:t>Sadaka vermek için zengin olmak gerekmez</a:t>
            </a:r>
            <a:endParaRPr lang="tr-TR" sz="2000" dirty="0">
              <a:latin typeface="Comic Sans MS" pitchFamily="66" charset="0"/>
            </a:endParaRPr>
          </a:p>
        </p:txBody>
      </p:sp>
      <p:sp>
        <p:nvSpPr>
          <p:cNvPr id="5" name="4 Dalga"/>
          <p:cNvSpPr/>
          <p:nvPr/>
        </p:nvSpPr>
        <p:spPr>
          <a:xfrm>
            <a:off x="4355976" y="1916832"/>
            <a:ext cx="4176464" cy="1224136"/>
          </a:xfrm>
          <a:prstGeom prst="wave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b="1" dirty="0" smtClean="0">
                <a:latin typeface="Comic Sans MS" pitchFamily="66" charset="0"/>
              </a:rPr>
              <a:t>Belirli bir zamanı yoktur</a:t>
            </a:r>
            <a:endParaRPr lang="tr-TR" sz="2400" b="1" dirty="0">
              <a:latin typeface="Comic Sans MS" pitchFamily="66" charset="0"/>
            </a:endParaRPr>
          </a:p>
        </p:txBody>
      </p:sp>
      <p:pic>
        <p:nvPicPr>
          <p:cNvPr id="6" name="Picture 8" descr="jj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70" y="3284984"/>
            <a:ext cx="2162175" cy="3028950"/>
          </a:xfrm>
          <a:prstGeom prst="rect">
            <a:avLst/>
          </a:prstGeom>
          <a:solidFill>
            <a:srgbClr val="FF9900"/>
          </a:solidFill>
          <a:ln w="9525">
            <a:noFill/>
            <a:miter lim="800000"/>
            <a:headEnd/>
            <a:tailEnd/>
          </a:ln>
        </p:spPr>
      </p:pic>
      <p:sp>
        <p:nvSpPr>
          <p:cNvPr id="7" name="6 Akış Çizelgesi: Delikli Teyp"/>
          <p:cNvSpPr/>
          <p:nvPr/>
        </p:nvSpPr>
        <p:spPr>
          <a:xfrm>
            <a:off x="4572000" y="0"/>
            <a:ext cx="4248472" cy="1944216"/>
          </a:xfrm>
          <a:prstGeom prst="flowChartPunchedTape">
            <a:avLst/>
          </a:prstGeom>
          <a:solidFill>
            <a:srgbClr val="FFFF00"/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000" b="1" dirty="0" smtClean="0">
                <a:solidFill>
                  <a:srgbClr val="C00000"/>
                </a:solidFill>
                <a:latin typeface="Comic Sans MS" pitchFamily="66" charset="0"/>
              </a:rPr>
              <a:t>Ancak “fıtır (fitre)sadakası” ramazan ayında verilir. Çünkü vaciptir.</a:t>
            </a:r>
            <a:endParaRPr lang="tr-TR" sz="2000" b="1" dirty="0">
              <a:solidFill>
                <a:srgbClr val="C00000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.25 0.33333  E" pathEditMode="relative" ptsTypes="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 0.33333  E" pathEditMode="relative" ptsTypes="">
                                      <p:cBhvr>
                                        <p:cTn id="1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5" name="4 İçerik Yer Tutucusu"/>
          <p:cNvSpPr>
            <a:spLocks noGrp="1"/>
          </p:cNvSpPr>
          <p:nvPr>
            <p:ph idx="1"/>
          </p:nvPr>
        </p:nvSpPr>
        <p:spPr>
          <a:xfrm>
            <a:off x="457200" y="4221089"/>
            <a:ext cx="8229600" cy="1905075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/>
            <a:r>
              <a:rPr lang="tr-TR" sz="3600" b="1" i="1" dirty="0" smtClean="0">
                <a:solidFill>
                  <a:srgbClr val="993300"/>
                </a:solidFill>
              </a:rPr>
              <a:t>Sadakanın topluma ve bireye faydaları </a:t>
            </a:r>
          </a:p>
          <a:p>
            <a:pPr algn="ctr">
              <a:buNone/>
            </a:pPr>
            <a:r>
              <a:rPr lang="tr-TR" sz="3600" b="1" i="1" dirty="0" smtClean="0">
                <a:solidFill>
                  <a:srgbClr val="993300"/>
                </a:solidFill>
              </a:rPr>
              <a:t>  nelerdir ?</a:t>
            </a:r>
            <a:endParaRPr lang="tr-TR" sz="3600" b="1" i="1" dirty="0">
              <a:solidFill>
                <a:srgbClr val="993300"/>
              </a:solidFill>
            </a:endParaRPr>
          </a:p>
        </p:txBody>
      </p:sp>
      <p:pic>
        <p:nvPicPr>
          <p:cNvPr id="6" name="Picture 4" descr="TJ-003_800x600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1"/>
            <a:ext cx="9144000" cy="35010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2 Resim" descr="untitled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Başlık"/>
          <p:cNvSpPr>
            <a:spLocks noGrp="1"/>
          </p:cNvSpPr>
          <p:nvPr>
            <p:ph type="ctrTitle"/>
          </p:nvPr>
        </p:nvSpPr>
        <p:spPr>
          <a:xfrm>
            <a:off x="1619672" y="2130426"/>
            <a:ext cx="6838528" cy="2162671"/>
          </a:xfrm>
        </p:spPr>
        <p:txBody>
          <a:bodyPr>
            <a:normAutofit/>
          </a:bodyPr>
          <a:lstStyle/>
          <a:p>
            <a:r>
              <a:rPr lang="tr-TR" sz="3600" dirty="0" smtClean="0">
                <a:solidFill>
                  <a:schemeClr val="accent6"/>
                </a:solidFill>
              </a:rPr>
              <a:t>Mutluluklar ve güzellikler paylaştıkça çoğalır</a:t>
            </a:r>
            <a:endParaRPr lang="tr-TR" sz="3600" dirty="0">
              <a:solidFill>
                <a:schemeClr val="accent6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7-Noktalı Yıldız"/>
          <p:cNvSpPr/>
          <p:nvPr/>
        </p:nvSpPr>
        <p:spPr>
          <a:xfrm>
            <a:off x="467544" y="404665"/>
            <a:ext cx="2952328" cy="2880320"/>
          </a:xfrm>
          <a:prstGeom prst="star7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b="1" dirty="0" smtClean="0">
                <a:solidFill>
                  <a:schemeClr val="tx1"/>
                </a:solidFill>
              </a:rPr>
              <a:t>Yoksulların ihtiyaçları karşılanır.</a:t>
            </a:r>
            <a:endParaRPr lang="tr-TR" sz="2400" b="1" dirty="0">
              <a:solidFill>
                <a:schemeClr val="tx1"/>
              </a:solidFill>
            </a:endParaRPr>
          </a:p>
        </p:txBody>
      </p:sp>
      <p:sp>
        <p:nvSpPr>
          <p:cNvPr id="5" name="4 12-Noktalı Yıldız"/>
          <p:cNvSpPr/>
          <p:nvPr/>
        </p:nvSpPr>
        <p:spPr>
          <a:xfrm>
            <a:off x="4499992" y="692696"/>
            <a:ext cx="3960440" cy="3024336"/>
          </a:xfrm>
          <a:prstGeom prst="star12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b="1" dirty="0" smtClean="0">
                <a:solidFill>
                  <a:schemeClr val="accent6">
                    <a:lumMod val="50000"/>
                  </a:schemeClr>
                </a:solidFill>
              </a:rPr>
              <a:t>Karşılıklı sevgi ve saygı bağları gelişir.</a:t>
            </a:r>
            <a:endParaRPr lang="tr-TR" sz="28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6" name="5 Patlama 2"/>
          <p:cNvSpPr/>
          <p:nvPr/>
        </p:nvSpPr>
        <p:spPr>
          <a:xfrm rot="372105">
            <a:off x="1907704" y="2996953"/>
            <a:ext cx="4104456" cy="3528392"/>
          </a:xfrm>
          <a:prstGeom prst="irregularSeal2">
            <a:avLst/>
          </a:prstGeom>
          <a:solidFill>
            <a:srgbClr val="F64D0A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b="1" dirty="0" smtClean="0">
                <a:solidFill>
                  <a:srgbClr val="006600"/>
                </a:solidFill>
                <a:latin typeface="Comic Sans MS" pitchFamily="66" charset="0"/>
              </a:rPr>
              <a:t>Barış ve huzura katkı sağlar</a:t>
            </a:r>
            <a:endParaRPr lang="tr-TR" sz="2400" b="1" dirty="0">
              <a:solidFill>
                <a:srgbClr val="006600"/>
              </a:solidFill>
              <a:latin typeface="Comic Sans MS" pitchFamily="66" charset="0"/>
            </a:endParaRPr>
          </a:p>
        </p:txBody>
      </p:sp>
      <p:sp>
        <p:nvSpPr>
          <p:cNvPr id="7" name="6 Metin kutusu"/>
          <p:cNvSpPr txBox="1"/>
          <p:nvPr/>
        </p:nvSpPr>
        <p:spPr>
          <a:xfrm>
            <a:off x="2339752" y="0"/>
            <a:ext cx="4320480" cy="369332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tr-TR" dirty="0" smtClean="0">
                <a:latin typeface="Comic Sans MS" pitchFamily="66" charset="0"/>
              </a:rPr>
              <a:t>ZEKATIN FAYDALARI</a:t>
            </a:r>
            <a:endParaRPr lang="tr-TR" dirty="0">
              <a:latin typeface="Comic Sans MS" pitchFamily="66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 animBg="1"/>
      <p:bldP spid="5" grpId="0" build="p" animBg="1"/>
      <p:bldP spid="6" grpId="0" build="allAtOnce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6012160" y="0"/>
            <a:ext cx="3131840" cy="6858000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/>
          <a:lstStyle/>
          <a:p>
            <a:endParaRPr lang="tr-TR" dirty="0" smtClean="0">
              <a:solidFill>
                <a:srgbClr val="8E0000"/>
              </a:solidFill>
            </a:endParaRPr>
          </a:p>
          <a:p>
            <a:endParaRPr lang="tr-TR" dirty="0" smtClean="0">
              <a:solidFill>
                <a:srgbClr val="8E0000"/>
              </a:solidFill>
            </a:endParaRPr>
          </a:p>
          <a:p>
            <a:endParaRPr lang="tr-TR" dirty="0" smtClean="0">
              <a:solidFill>
                <a:srgbClr val="8E0000"/>
              </a:solidFill>
            </a:endParaRPr>
          </a:p>
          <a:p>
            <a:pPr>
              <a:buNone/>
            </a:pPr>
            <a:r>
              <a:rPr lang="tr-TR" dirty="0" smtClean="0">
                <a:solidFill>
                  <a:srgbClr val="8E0000"/>
                </a:solidFill>
              </a:rPr>
              <a:t>    Kitabımızın 51. sayfasında “öykü yazalım” adlı 9. etkinlikteki ayetin anlamını konu alan bir öykü yazınız.</a:t>
            </a:r>
            <a:endParaRPr lang="tr-TR" dirty="0">
              <a:solidFill>
                <a:srgbClr val="8E0000"/>
              </a:solidFill>
            </a:endParaRPr>
          </a:p>
        </p:txBody>
      </p:sp>
      <p:pic>
        <p:nvPicPr>
          <p:cNvPr id="4" name="3 Resim" descr="1e700_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6084168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Yukarı Şerit"/>
          <p:cNvSpPr/>
          <p:nvPr/>
        </p:nvSpPr>
        <p:spPr>
          <a:xfrm>
            <a:off x="-540568" y="188640"/>
            <a:ext cx="9684568" cy="3024336"/>
          </a:xfrm>
          <a:prstGeom prst="ribbon2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000" dirty="0" smtClean="0">
                <a:solidFill>
                  <a:srgbClr val="8E0000"/>
                </a:solidFill>
                <a:latin typeface="Comic Sans MS" pitchFamily="66" charset="0"/>
              </a:rPr>
              <a:t>YARDIMLAŞMA KURUMLARIMIZ</a:t>
            </a:r>
            <a:endParaRPr lang="tr-TR" sz="4000" dirty="0">
              <a:solidFill>
                <a:srgbClr val="8E0000"/>
              </a:solidFill>
              <a:latin typeface="Comic Sans MS" pitchFamily="66" charset="0"/>
            </a:endParaRPr>
          </a:p>
        </p:txBody>
      </p:sp>
      <p:sp>
        <p:nvSpPr>
          <p:cNvPr id="10" name="9 Yukarı Şerit"/>
          <p:cNvSpPr/>
          <p:nvPr/>
        </p:nvSpPr>
        <p:spPr>
          <a:xfrm>
            <a:off x="611560" y="3789040"/>
            <a:ext cx="3024336" cy="1080120"/>
          </a:xfrm>
          <a:prstGeom prst="ribbon2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b="1" dirty="0" smtClean="0">
                <a:solidFill>
                  <a:schemeClr val="tx1"/>
                </a:solidFill>
                <a:latin typeface="Comic Sans MS" pitchFamily="66" charset="0"/>
              </a:rPr>
              <a:t>KIZILAY</a:t>
            </a:r>
            <a:endParaRPr lang="tr-TR" sz="24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" name="10 Yukarı Şerit"/>
          <p:cNvSpPr/>
          <p:nvPr/>
        </p:nvSpPr>
        <p:spPr>
          <a:xfrm>
            <a:off x="179512" y="5085184"/>
            <a:ext cx="5328592" cy="1080120"/>
          </a:xfrm>
          <a:prstGeom prst="ribbon2">
            <a:avLst/>
          </a:prstGeom>
          <a:solidFill>
            <a:srgbClr val="92D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rgbClr val="8E0000"/>
                </a:solidFill>
                <a:latin typeface="Comic Sans MS" pitchFamily="66" charset="0"/>
              </a:rPr>
              <a:t>SOSYAL HİZMETLER ve ÇOCUK ESİRGEME KURUMU</a:t>
            </a:r>
            <a:endParaRPr lang="tr-TR" b="1" dirty="0">
              <a:solidFill>
                <a:srgbClr val="8E0000"/>
              </a:solidFill>
              <a:latin typeface="Comic Sans MS" pitchFamily="66" charset="0"/>
            </a:endParaRPr>
          </a:p>
        </p:txBody>
      </p:sp>
      <p:sp>
        <p:nvSpPr>
          <p:cNvPr id="12" name="11 Yukarı Şerit"/>
          <p:cNvSpPr/>
          <p:nvPr/>
        </p:nvSpPr>
        <p:spPr>
          <a:xfrm>
            <a:off x="5652120" y="5085185"/>
            <a:ext cx="3024336" cy="1440160"/>
          </a:xfrm>
          <a:prstGeom prst="ribbon2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accent4">
                    <a:lumMod val="50000"/>
                  </a:schemeClr>
                </a:solidFill>
                <a:latin typeface="Comic Sans MS" pitchFamily="66" charset="0"/>
              </a:rPr>
              <a:t>MİLLİ EĞİTİM VAKFI</a:t>
            </a:r>
            <a:endParaRPr lang="tr-TR" b="1" dirty="0">
              <a:solidFill>
                <a:schemeClr val="accent4">
                  <a:lumMod val="5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13" name="12 Yukarı Şerit"/>
          <p:cNvSpPr/>
          <p:nvPr/>
        </p:nvSpPr>
        <p:spPr>
          <a:xfrm>
            <a:off x="3707904" y="3356992"/>
            <a:ext cx="5256584" cy="1080120"/>
          </a:xfrm>
          <a:prstGeom prst="ribbon2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rgbClr val="002060"/>
                </a:solidFill>
                <a:latin typeface="Comic Sans MS" pitchFamily="66" charset="0"/>
              </a:rPr>
              <a:t>SOSYAL YARDIMLAŞMA ve DAYANIŞMA VAKFI</a:t>
            </a:r>
            <a:endParaRPr lang="tr-TR" b="1" dirty="0">
              <a:solidFill>
                <a:srgbClr val="002060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0" y="-171400"/>
            <a:ext cx="9144000" cy="7029400"/>
          </a:xfrm>
        </p:spPr>
        <p:txBody>
          <a:bodyPr/>
          <a:lstStyle/>
          <a:p>
            <a:endParaRPr lang="tr-TR" dirty="0" smtClean="0"/>
          </a:p>
          <a:p>
            <a:endParaRPr lang="tr-TR" dirty="0" smtClean="0"/>
          </a:p>
          <a:p>
            <a:endParaRPr lang="tr-TR" dirty="0" smtClean="0"/>
          </a:p>
          <a:p>
            <a:endParaRPr lang="tr-TR" dirty="0" smtClean="0"/>
          </a:p>
          <a:p>
            <a:endParaRPr lang="tr-TR" dirty="0" smtClean="0"/>
          </a:p>
          <a:p>
            <a:endParaRPr lang="tr-TR" dirty="0" smtClean="0"/>
          </a:p>
          <a:p>
            <a:endParaRPr lang="tr-TR" dirty="0" smtClean="0"/>
          </a:p>
          <a:p>
            <a:endParaRPr lang="tr-TR" dirty="0" smtClean="0"/>
          </a:p>
          <a:p>
            <a:endParaRPr lang="tr-TR" dirty="0" smtClean="0"/>
          </a:p>
          <a:p>
            <a:endParaRPr lang="tr-TR" dirty="0" smtClean="0"/>
          </a:p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3 Başlık"/>
          <p:cNvSpPr>
            <a:spLocks noGrp="1"/>
          </p:cNvSpPr>
          <p:nvPr>
            <p:ph type="title"/>
          </p:nvPr>
        </p:nvSpPr>
        <p:spPr>
          <a:xfrm>
            <a:off x="1043608" y="274638"/>
            <a:ext cx="6696744" cy="1642194"/>
          </a:xfrm>
          <a:prstGeom prst="ribbon2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KIZILAY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5" name="4 24-Nokta Yıldız"/>
          <p:cNvSpPr/>
          <p:nvPr/>
        </p:nvSpPr>
        <p:spPr>
          <a:xfrm>
            <a:off x="467544" y="2420889"/>
            <a:ext cx="2592288" cy="1368152"/>
          </a:xfrm>
          <a:prstGeom prst="star24">
            <a:avLst/>
          </a:prstGeom>
          <a:solidFill>
            <a:srgbClr val="F64D0A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b="1" dirty="0" smtClean="0">
                <a:solidFill>
                  <a:schemeClr val="accent6">
                    <a:lumMod val="50000"/>
                  </a:schemeClr>
                </a:solidFill>
                <a:latin typeface="Comic Sans MS" pitchFamily="66" charset="0"/>
              </a:rPr>
              <a:t>YARALI</a:t>
            </a:r>
            <a:endParaRPr lang="tr-TR" sz="2400" b="1" dirty="0">
              <a:solidFill>
                <a:schemeClr val="accent6">
                  <a:lumMod val="5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6" name="5 24-Nokta Yıldız"/>
          <p:cNvSpPr/>
          <p:nvPr/>
        </p:nvSpPr>
        <p:spPr>
          <a:xfrm>
            <a:off x="3851920" y="1988841"/>
            <a:ext cx="3888432" cy="1656184"/>
          </a:xfrm>
          <a:prstGeom prst="star24">
            <a:avLst>
              <a:gd name="adj" fmla="val 24969"/>
            </a:avLst>
          </a:prstGeom>
          <a:solidFill>
            <a:srgbClr val="0099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000" b="1" dirty="0" smtClean="0">
                <a:solidFill>
                  <a:srgbClr val="8E0000"/>
                </a:solidFill>
                <a:latin typeface="Comic Sans MS" pitchFamily="66" charset="0"/>
              </a:rPr>
              <a:t>GÜÇSÜZ</a:t>
            </a:r>
            <a:endParaRPr lang="tr-TR" sz="2000" b="1" dirty="0">
              <a:solidFill>
                <a:srgbClr val="8E0000"/>
              </a:solidFill>
              <a:latin typeface="Comic Sans MS" pitchFamily="66" charset="0"/>
            </a:endParaRPr>
          </a:p>
        </p:txBody>
      </p:sp>
      <p:sp>
        <p:nvSpPr>
          <p:cNvPr id="7" name="6 24-Nokta Yıldız"/>
          <p:cNvSpPr/>
          <p:nvPr/>
        </p:nvSpPr>
        <p:spPr>
          <a:xfrm>
            <a:off x="2195736" y="3717033"/>
            <a:ext cx="4608512" cy="1800200"/>
          </a:xfrm>
          <a:prstGeom prst="star24">
            <a:avLst/>
          </a:prstGeom>
          <a:solidFill>
            <a:srgbClr val="7030A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b="1" dirty="0" smtClean="0">
                <a:solidFill>
                  <a:srgbClr val="FFFF00"/>
                </a:solidFill>
                <a:latin typeface="Comic Sans MS" pitchFamily="66" charset="0"/>
              </a:rPr>
              <a:t>FELAKETZEDE-LERE</a:t>
            </a:r>
            <a:endParaRPr lang="tr-TR" sz="2400" b="1" dirty="0">
              <a:solidFill>
                <a:srgbClr val="FFFF00"/>
              </a:solidFill>
              <a:latin typeface="Comic Sans MS" pitchFamily="66" charset="0"/>
            </a:endParaRPr>
          </a:p>
        </p:txBody>
      </p:sp>
      <p:sp>
        <p:nvSpPr>
          <p:cNvPr id="8" name="7 24-Nokta Yıldız"/>
          <p:cNvSpPr/>
          <p:nvPr/>
        </p:nvSpPr>
        <p:spPr>
          <a:xfrm>
            <a:off x="4860032" y="5229201"/>
            <a:ext cx="4283968" cy="1368152"/>
          </a:xfrm>
          <a:prstGeom prst="star24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b="1" dirty="0" smtClean="0">
                <a:solidFill>
                  <a:schemeClr val="accent6">
                    <a:lumMod val="50000"/>
                  </a:schemeClr>
                </a:solidFill>
                <a:latin typeface="Comic Sans MS" pitchFamily="66" charset="0"/>
              </a:rPr>
              <a:t>İHTİYACI OLANLARA</a:t>
            </a:r>
            <a:endParaRPr lang="tr-TR" sz="2400" b="1" dirty="0">
              <a:solidFill>
                <a:schemeClr val="accent6">
                  <a:lumMod val="5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9" name="8 Oval"/>
          <p:cNvSpPr/>
          <p:nvPr/>
        </p:nvSpPr>
        <p:spPr>
          <a:xfrm>
            <a:off x="251520" y="5445225"/>
            <a:ext cx="3888432" cy="980728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latin typeface="Comic Sans MS" pitchFamily="66" charset="0"/>
              </a:rPr>
              <a:t>YARDIM EDER</a:t>
            </a:r>
            <a:endParaRPr lang="tr-TR" b="1" dirty="0">
              <a:solidFill>
                <a:schemeClr val="tx1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1844824"/>
            <a:ext cx="8229600" cy="4824536"/>
          </a:xfrm>
        </p:spPr>
        <p:txBody>
          <a:bodyPr/>
          <a:lstStyle/>
          <a:p>
            <a:r>
              <a:rPr lang="tr-TR" dirty="0" smtClean="0">
                <a:solidFill>
                  <a:schemeClr val="accent4">
                    <a:lumMod val="75000"/>
                  </a:schemeClr>
                </a:solidFill>
                <a:latin typeface="Comic Sans MS" pitchFamily="66" charset="0"/>
              </a:rPr>
              <a:t>Muhtaç durumda olan vatandaşlara</a:t>
            </a:r>
          </a:p>
          <a:p>
            <a:r>
              <a:rPr lang="tr-TR" dirty="0" smtClean="0">
                <a:solidFill>
                  <a:schemeClr val="accent4">
                    <a:lumMod val="50000"/>
                  </a:schemeClr>
                </a:solidFill>
                <a:latin typeface="Comic Sans MS" pitchFamily="66" charset="0"/>
              </a:rPr>
              <a:t>Türkiye’ye gelmiş, kabul edilmiş kimselere</a:t>
            </a:r>
          </a:p>
          <a:p>
            <a:r>
              <a:rPr lang="tr-TR" dirty="0" smtClean="0">
                <a:solidFill>
                  <a:srgbClr val="F64D0A"/>
                </a:solidFill>
                <a:latin typeface="Comic Sans MS" pitchFamily="66" charset="0"/>
              </a:rPr>
              <a:t>Yardım etmek</a:t>
            </a:r>
          </a:p>
          <a:p>
            <a:r>
              <a:rPr lang="tr-TR" dirty="0" smtClean="0">
                <a:solidFill>
                  <a:srgbClr val="F64D0A"/>
                </a:solidFill>
                <a:latin typeface="Comic Sans MS" pitchFamily="66" charset="0"/>
              </a:rPr>
              <a:t>Gelir dağılımının adil şekilde paylaşımını sağlamak</a:t>
            </a:r>
          </a:p>
          <a:p>
            <a:r>
              <a:rPr lang="tr-TR" dirty="0" smtClean="0">
                <a:solidFill>
                  <a:srgbClr val="F64D0A"/>
                </a:solidFill>
                <a:latin typeface="Comic Sans MS" pitchFamily="66" charset="0"/>
              </a:rPr>
              <a:t>Sosyal dayanışma ve barışa teşvik etmek</a:t>
            </a:r>
          </a:p>
          <a:p>
            <a:pPr>
              <a:buNone/>
            </a:pPr>
            <a:r>
              <a:rPr lang="tr-TR" dirty="0" smtClean="0">
                <a:solidFill>
                  <a:srgbClr val="F64D0A"/>
                </a:solidFill>
                <a:latin typeface="Comic Sans MS" pitchFamily="66" charset="0"/>
              </a:rPr>
              <a:t>AMAÇLANIR..</a:t>
            </a:r>
            <a:endParaRPr lang="tr-TR" dirty="0">
              <a:solidFill>
                <a:srgbClr val="F64D0A"/>
              </a:solidFill>
              <a:latin typeface="Comic Sans MS" pitchFamily="66" charset="0"/>
            </a:endParaRPr>
          </a:p>
        </p:txBody>
      </p:sp>
      <p:sp>
        <p:nvSpPr>
          <p:cNvPr id="6" name="5 Başlık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949078"/>
          </a:xfrm>
          <a:prstGeom prst="ribbon2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r>
              <a:rPr lang="tr-TR" sz="2800" b="1" dirty="0" smtClean="0">
                <a:solidFill>
                  <a:srgbClr val="002060"/>
                </a:solidFill>
                <a:latin typeface="Comic Sans MS" pitchFamily="66" charset="0"/>
              </a:rPr>
              <a:t>SOSYAL YARDIMLAŞMA ve DAYANIŞMA VAKFI</a:t>
            </a:r>
            <a:endParaRPr lang="tr-TR" sz="2800" b="1" dirty="0">
              <a:solidFill>
                <a:srgbClr val="002060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Başlık"/>
          <p:cNvSpPr>
            <a:spLocks noGrp="1"/>
          </p:cNvSpPr>
          <p:nvPr>
            <p:ph type="ctrTitle"/>
          </p:nvPr>
        </p:nvSpPr>
        <p:spPr>
          <a:xfrm>
            <a:off x="683568" y="260649"/>
            <a:ext cx="7772400" cy="1470025"/>
          </a:xfrm>
          <a:prstGeom prst="ribbon2">
            <a:avLst/>
          </a:prstGeom>
          <a:solidFill>
            <a:srgbClr val="92D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r>
              <a:rPr lang="tr-TR" sz="2400" b="1" dirty="0" smtClean="0">
                <a:solidFill>
                  <a:srgbClr val="8E0000"/>
                </a:solidFill>
                <a:latin typeface="Comic Sans MS" pitchFamily="66" charset="0"/>
              </a:rPr>
              <a:t>SOSYAL HİZMETLER ve ÇOCUK ESİRGEME KURUMU</a:t>
            </a:r>
            <a:endParaRPr lang="tr-TR" sz="2400" b="1" dirty="0">
              <a:solidFill>
                <a:srgbClr val="8E0000"/>
              </a:solidFill>
              <a:latin typeface="Comic Sans MS" pitchFamily="66" charset="0"/>
            </a:endParaRPr>
          </a:p>
        </p:txBody>
      </p:sp>
      <p:sp>
        <p:nvSpPr>
          <p:cNvPr id="7" name="6 Alt Başlık"/>
          <p:cNvSpPr>
            <a:spLocks noGrp="1"/>
          </p:cNvSpPr>
          <p:nvPr>
            <p:ph type="subTitle" idx="1"/>
          </p:nvPr>
        </p:nvSpPr>
        <p:spPr>
          <a:xfrm>
            <a:off x="0" y="2348881"/>
            <a:ext cx="8604448" cy="3960440"/>
          </a:xfrm>
        </p:spPr>
        <p:txBody>
          <a:bodyPr/>
          <a:lstStyle/>
          <a:p>
            <a:pPr>
              <a:buFont typeface="Courier New" pitchFamily="49" charset="0"/>
              <a:buChar char="o"/>
            </a:pPr>
            <a:r>
              <a:rPr lang="tr-TR" dirty="0" smtClean="0">
                <a:solidFill>
                  <a:schemeClr val="accent6">
                    <a:lumMod val="50000"/>
                  </a:schemeClr>
                </a:solidFill>
              </a:rPr>
              <a:t>Korunmaya bakınmaya muhtaç çocuklara </a:t>
            </a:r>
          </a:p>
          <a:p>
            <a:pPr>
              <a:buFont typeface="Courier New" pitchFamily="49" charset="0"/>
              <a:buChar char="o"/>
            </a:pPr>
            <a:r>
              <a:rPr lang="tr-TR" dirty="0" smtClean="0">
                <a:solidFill>
                  <a:schemeClr val="accent6">
                    <a:lumMod val="50000"/>
                  </a:schemeClr>
                </a:solidFill>
              </a:rPr>
              <a:t>Engelli ve yaşlı insanlara</a:t>
            </a:r>
          </a:p>
          <a:p>
            <a:pPr>
              <a:buFont typeface="Courier New" pitchFamily="49" charset="0"/>
              <a:buChar char="o"/>
            </a:pPr>
            <a:r>
              <a:rPr lang="tr-TR" dirty="0" smtClean="0">
                <a:solidFill>
                  <a:schemeClr val="accent6">
                    <a:lumMod val="50000"/>
                  </a:schemeClr>
                </a:solidFill>
              </a:rPr>
              <a:t>Şehitlerin eş ve çocuklarıyla, gazilere</a:t>
            </a:r>
          </a:p>
          <a:p>
            <a:r>
              <a:rPr lang="tr-TR" dirty="0" smtClean="0">
                <a:solidFill>
                  <a:srgbClr val="8E0000"/>
                </a:solidFill>
              </a:rPr>
              <a:t>KORUMA GÖREVİ ÜSTLENİR !</a:t>
            </a:r>
            <a:endParaRPr lang="tr-TR" dirty="0">
              <a:solidFill>
                <a:srgbClr val="8E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0" y="1600200"/>
            <a:ext cx="9144000" cy="4853136"/>
          </a:xfrm>
        </p:spPr>
        <p:txBody>
          <a:bodyPr>
            <a:normAutofit/>
          </a:bodyPr>
          <a:lstStyle/>
          <a:p>
            <a:endParaRPr lang="tr-TR" dirty="0" smtClean="0"/>
          </a:p>
          <a:p>
            <a:endParaRPr lang="tr-TR" dirty="0" smtClean="0"/>
          </a:p>
          <a:p>
            <a:r>
              <a:rPr lang="tr-TR" sz="2400" b="1" dirty="0" smtClean="0">
                <a:solidFill>
                  <a:schemeClr val="accent6"/>
                </a:solidFill>
                <a:latin typeface="Comic Sans MS" pitchFamily="66" charset="0"/>
              </a:rPr>
              <a:t>KURULUŞ AMACI;</a:t>
            </a:r>
          </a:p>
          <a:p>
            <a:pPr>
              <a:buNone/>
            </a:pPr>
            <a:r>
              <a:rPr lang="tr-TR" sz="2400" b="1" dirty="0" smtClean="0">
                <a:solidFill>
                  <a:srgbClr val="8E0000"/>
                </a:solidFill>
                <a:latin typeface="Comic Sans MS" pitchFamily="66" charset="0"/>
              </a:rPr>
              <a:t>Milli eğitim bakanlığına bağlı eğitim kurumları ve öğrencilere</a:t>
            </a:r>
          </a:p>
          <a:p>
            <a:pPr>
              <a:buNone/>
            </a:pPr>
            <a:r>
              <a:rPr lang="tr-TR" sz="2400" b="1" dirty="0" smtClean="0">
                <a:solidFill>
                  <a:schemeClr val="accent6"/>
                </a:solidFill>
                <a:latin typeface="Comic Sans MS" pitchFamily="66" charset="0"/>
              </a:rPr>
              <a:t>yardım etmektir. </a:t>
            </a:r>
            <a:r>
              <a:rPr lang="tr-TR" sz="2400" b="1" dirty="0" smtClean="0">
                <a:latin typeface="Comic Sans MS" pitchFamily="66" charset="0"/>
              </a:rPr>
              <a:t>Buna bağlı olarak :</a:t>
            </a:r>
          </a:p>
          <a:p>
            <a:pPr>
              <a:buNone/>
            </a:pPr>
            <a:r>
              <a:rPr lang="tr-TR" sz="2400" b="1" dirty="0" smtClean="0">
                <a:solidFill>
                  <a:srgbClr val="006600"/>
                </a:solidFill>
                <a:latin typeface="Comic Sans MS" pitchFamily="66" charset="0"/>
              </a:rPr>
              <a:t>Ulusal eğitimi geliştirici alıştırmalar yapar</a:t>
            </a:r>
          </a:p>
          <a:p>
            <a:pPr>
              <a:buNone/>
            </a:pPr>
            <a:r>
              <a:rPr lang="tr-TR" sz="2400" b="1" dirty="0" smtClean="0">
                <a:solidFill>
                  <a:schemeClr val="accent2"/>
                </a:solidFill>
                <a:latin typeface="Comic Sans MS" pitchFamily="66" charset="0"/>
              </a:rPr>
              <a:t>Yoksul öğrencilere yardım yapar</a:t>
            </a:r>
            <a:r>
              <a:rPr lang="tr-TR" sz="2400" b="1" dirty="0" smtClean="0">
                <a:latin typeface="Comic Sans MS" pitchFamily="66" charset="0"/>
              </a:rPr>
              <a:t>.</a:t>
            </a:r>
          </a:p>
          <a:p>
            <a:pPr>
              <a:buNone/>
            </a:pPr>
            <a:r>
              <a:rPr lang="tr-TR" sz="2400" b="1" dirty="0" smtClean="0">
                <a:solidFill>
                  <a:srgbClr val="F3700D"/>
                </a:solidFill>
                <a:latin typeface="Comic Sans MS" pitchFamily="66" charset="0"/>
              </a:rPr>
              <a:t>Şehit öğretmen ailelerine yardımda bulunur</a:t>
            </a:r>
          </a:p>
          <a:p>
            <a:pPr>
              <a:buNone/>
            </a:pPr>
            <a:r>
              <a:rPr lang="tr-TR" sz="2400" b="1" dirty="0" smtClean="0">
                <a:solidFill>
                  <a:schemeClr val="accent3">
                    <a:lumMod val="75000"/>
                  </a:schemeClr>
                </a:solidFill>
                <a:latin typeface="Comic Sans MS" pitchFamily="66" charset="0"/>
              </a:rPr>
              <a:t>Başarılı ve yoksul öğrencilere burs verir.</a:t>
            </a:r>
          </a:p>
          <a:p>
            <a:pPr>
              <a:buNone/>
            </a:pPr>
            <a:r>
              <a:rPr lang="tr-TR" sz="2400" b="1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Comic Sans MS" pitchFamily="66" charset="0"/>
              </a:rPr>
              <a:t>Ülkemizdeki eğitim kurumlarının çeşitli ihtiyaçlarını karşılar.</a:t>
            </a:r>
          </a:p>
          <a:p>
            <a:pPr>
              <a:buNone/>
            </a:pPr>
            <a:endParaRPr lang="tr-TR" sz="2400" b="1" dirty="0" smtClean="0">
              <a:latin typeface="Comic Sans MS" pitchFamily="66" charset="0"/>
            </a:endParaRPr>
          </a:p>
          <a:p>
            <a:pPr>
              <a:buNone/>
            </a:pPr>
            <a:endParaRPr lang="tr-TR" sz="2400" b="1" dirty="0">
              <a:solidFill>
                <a:schemeClr val="accent6"/>
              </a:solidFill>
              <a:latin typeface="Comic Sans MS" pitchFamily="66" charset="0"/>
            </a:endParaRPr>
          </a:p>
        </p:txBody>
      </p:sp>
      <p:sp>
        <p:nvSpPr>
          <p:cNvPr id="4" name="3 Başlık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2146250"/>
          </a:xfrm>
          <a:prstGeom prst="ribbon2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 fontScale="90000"/>
          </a:bodyPr>
          <a:lstStyle/>
          <a:p>
            <a:pPr algn="ctr"/>
            <a:r>
              <a:rPr lang="tr-TR" b="1" dirty="0" smtClean="0">
                <a:solidFill>
                  <a:schemeClr val="accent4">
                    <a:lumMod val="50000"/>
                  </a:schemeClr>
                </a:solidFill>
                <a:latin typeface="Comic Sans MS" pitchFamily="66" charset="0"/>
              </a:rPr>
              <a:t>MİLLİ EĞİTİM VAKFI</a:t>
            </a:r>
            <a:endParaRPr lang="tr-TR" b="1" dirty="0">
              <a:solidFill>
                <a:schemeClr val="accent4">
                  <a:lumMod val="50000"/>
                </a:schemeClr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Resim" descr="ruth146ca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210301" y="1428738"/>
            <a:ext cx="2933700" cy="5429264"/>
          </a:xfrm>
          <a:prstGeom prst="rect">
            <a:avLst/>
          </a:prstGeom>
        </p:spPr>
      </p:pic>
      <p:sp>
        <p:nvSpPr>
          <p:cNvPr id="3" name="2 Başlık"/>
          <p:cNvSpPr>
            <a:spLocks noGrp="1"/>
          </p:cNvSpPr>
          <p:nvPr>
            <p:ph type="ctrTitle"/>
          </p:nvPr>
        </p:nvSpPr>
        <p:spPr>
          <a:xfrm>
            <a:off x="539552" y="692696"/>
            <a:ext cx="5904656" cy="4536504"/>
          </a:xfrm>
        </p:spPr>
        <p:txBody>
          <a:bodyPr/>
          <a:lstStyle/>
          <a:p>
            <a:r>
              <a:rPr lang="tr-TR" dirty="0" smtClean="0">
                <a:solidFill>
                  <a:srgbClr val="C00000"/>
                </a:solidFill>
              </a:rPr>
              <a:t>ÜZÜNTÜLER PAYLAŞILDIKÇA AZALIR</a:t>
            </a:r>
            <a:endParaRPr lang="tr-TR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 descr="jj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3068960"/>
            <a:ext cx="3275856" cy="3789040"/>
          </a:xfrm>
          <a:prstGeom prst="rect">
            <a:avLst/>
          </a:prstGeom>
          <a:solidFill>
            <a:srgbClr val="FF9900"/>
          </a:solidFill>
          <a:ln w="9525">
            <a:noFill/>
            <a:miter lim="800000"/>
            <a:headEnd/>
            <a:tailEnd/>
          </a:ln>
        </p:spPr>
      </p:pic>
      <p:sp>
        <p:nvSpPr>
          <p:cNvPr id="7" name="6 Oval Belirtme Çizgisi"/>
          <p:cNvSpPr/>
          <p:nvPr/>
        </p:nvSpPr>
        <p:spPr>
          <a:xfrm>
            <a:off x="3491880" y="404664"/>
            <a:ext cx="4104456" cy="2520280"/>
          </a:xfrm>
          <a:prstGeom prst="wedgeEllipseCallout">
            <a:avLst/>
          </a:prstGeom>
          <a:solidFill>
            <a:srgbClr val="C0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b="1" dirty="0" smtClean="0">
                <a:solidFill>
                  <a:schemeClr val="bg1"/>
                </a:solidFill>
              </a:rPr>
              <a:t>Bu nedenle her zaman paylaşmayı bilmeliyiz</a:t>
            </a:r>
            <a:endParaRPr lang="tr-TR" sz="2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67544" y="1916833"/>
            <a:ext cx="8013576" cy="3804667"/>
          </a:xfrm>
          <a:noFill/>
        </p:spPr>
        <p:txBody>
          <a:bodyPr/>
          <a:lstStyle/>
          <a:p>
            <a:pPr>
              <a:buFont typeface="Wingdings" pitchFamily="2" charset="2"/>
              <a:buChar char="q"/>
            </a:pPr>
            <a:endParaRPr lang="tr-TR" dirty="0" smtClean="0"/>
          </a:p>
          <a:p>
            <a:pPr marL="514350" indent="-514350">
              <a:buNone/>
            </a:pPr>
            <a:r>
              <a:rPr lang="tr-TR" dirty="0" smtClean="0">
                <a:solidFill>
                  <a:srgbClr val="009900"/>
                </a:solidFill>
              </a:rPr>
              <a:t>BARINMA                                              SAYGI                        </a:t>
            </a:r>
          </a:p>
          <a:p>
            <a:pPr>
              <a:buNone/>
            </a:pPr>
            <a:r>
              <a:rPr lang="tr-TR" dirty="0" smtClean="0">
                <a:solidFill>
                  <a:srgbClr val="009900"/>
                </a:solidFill>
              </a:rPr>
              <a:t>BESLENME                                            SEVGİ</a:t>
            </a:r>
          </a:p>
          <a:p>
            <a:pPr>
              <a:buNone/>
            </a:pPr>
            <a:r>
              <a:rPr lang="tr-TR" dirty="0" smtClean="0">
                <a:solidFill>
                  <a:srgbClr val="009900"/>
                </a:solidFill>
              </a:rPr>
              <a:t>EĞİTİM                                                  İNANÇ</a:t>
            </a:r>
          </a:p>
          <a:p>
            <a:pPr>
              <a:buNone/>
            </a:pPr>
            <a:r>
              <a:rPr lang="tr-TR" dirty="0" smtClean="0">
                <a:solidFill>
                  <a:srgbClr val="009900"/>
                </a:solidFill>
              </a:rPr>
              <a:t>GİYİM                                                    GÜVEN</a:t>
            </a:r>
            <a:endParaRPr lang="tr-TR" dirty="0">
              <a:solidFill>
                <a:srgbClr val="009900"/>
              </a:solidFill>
            </a:endParaRPr>
          </a:p>
        </p:txBody>
      </p:sp>
      <p:sp>
        <p:nvSpPr>
          <p:cNvPr id="4" name="3 Yatay Kaydırma"/>
          <p:cNvSpPr/>
          <p:nvPr/>
        </p:nvSpPr>
        <p:spPr>
          <a:xfrm>
            <a:off x="1691680" y="1"/>
            <a:ext cx="4896544" cy="1152128"/>
          </a:xfrm>
          <a:prstGeom prst="horizontalScroll">
            <a:avLst/>
          </a:prstGeom>
          <a:solidFill>
            <a:srgbClr val="0099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600" b="1" i="1" dirty="0" smtClean="0">
                <a:solidFill>
                  <a:srgbClr val="009900"/>
                </a:solidFill>
              </a:rPr>
              <a:t>ii</a:t>
            </a:r>
            <a:r>
              <a:rPr lang="tr-TR" sz="3600" b="1" i="1" dirty="0" smtClean="0">
                <a:solidFill>
                  <a:srgbClr val="FFFF00"/>
                </a:solidFill>
              </a:rPr>
              <a:t>İHTİYAÇLARIMIZ</a:t>
            </a:r>
            <a:endParaRPr lang="tr-TR" sz="3600" b="1" i="1" dirty="0">
              <a:solidFill>
                <a:srgbClr val="009900"/>
              </a:solidFill>
            </a:endParaRPr>
          </a:p>
        </p:txBody>
      </p:sp>
      <p:sp>
        <p:nvSpPr>
          <p:cNvPr id="5" name="4 Aşağı Ok"/>
          <p:cNvSpPr/>
          <p:nvPr/>
        </p:nvSpPr>
        <p:spPr>
          <a:xfrm>
            <a:off x="467544" y="1340768"/>
            <a:ext cx="2592288" cy="864096"/>
          </a:xfrm>
          <a:prstGeom prst="downArrow">
            <a:avLst/>
          </a:prstGeom>
          <a:solidFill>
            <a:srgbClr val="0099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i="1" dirty="0" smtClean="0">
                <a:solidFill>
                  <a:srgbClr val="FFFF00"/>
                </a:solidFill>
              </a:rPr>
              <a:t>MADDİ</a:t>
            </a:r>
            <a:endParaRPr lang="tr-TR" b="1" i="1" dirty="0">
              <a:solidFill>
                <a:srgbClr val="FFFF00"/>
              </a:solidFill>
            </a:endParaRPr>
          </a:p>
        </p:txBody>
      </p:sp>
      <p:sp>
        <p:nvSpPr>
          <p:cNvPr id="6" name="5 Aşağı Ok"/>
          <p:cNvSpPr/>
          <p:nvPr/>
        </p:nvSpPr>
        <p:spPr>
          <a:xfrm>
            <a:off x="5796136" y="1340769"/>
            <a:ext cx="2304256" cy="936104"/>
          </a:xfrm>
          <a:prstGeom prst="downArrow">
            <a:avLst/>
          </a:prstGeom>
          <a:solidFill>
            <a:srgbClr val="0099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i="1" dirty="0" smtClean="0">
                <a:solidFill>
                  <a:srgbClr val="FFFF00"/>
                </a:solidFill>
              </a:rPr>
              <a:t>MANEVİ</a:t>
            </a:r>
            <a:endParaRPr lang="tr-TR" b="1" i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475656" y="0"/>
            <a:ext cx="7488832" cy="6597352"/>
          </a:xfrm>
        </p:spPr>
        <p:txBody>
          <a:bodyPr/>
          <a:lstStyle/>
          <a:p>
            <a:r>
              <a:rPr lang="tr-TR" b="1" dirty="0" smtClean="0">
                <a:solidFill>
                  <a:schemeClr val="accent5"/>
                </a:solidFill>
                <a:latin typeface="Comic Sans MS" pitchFamily="66" charset="0"/>
              </a:rPr>
              <a:t>Sizce dinimizin yardımlaşmaya ve paylaşmaya verdiği önem nedir ?</a:t>
            </a:r>
            <a:endParaRPr lang="tr-TR" b="1" dirty="0">
              <a:solidFill>
                <a:schemeClr val="accent5"/>
              </a:solidFill>
              <a:latin typeface="Comic Sans MS" pitchFamily="66" charset="0"/>
            </a:endParaRPr>
          </a:p>
        </p:txBody>
      </p:sp>
      <p:pic>
        <p:nvPicPr>
          <p:cNvPr id="4" name="Picture 2" descr="C:\Users\kral\Desktop\soru-isareti-240x30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32656"/>
            <a:ext cx="2627784" cy="28575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tr-TR" sz="3600" dirty="0" smtClean="0">
                <a:solidFill>
                  <a:srgbClr val="C00000"/>
                </a:solidFill>
              </a:rPr>
              <a:t>                                Allah(c.c)şöyle buyurur:</a:t>
            </a:r>
            <a:endParaRPr lang="tr-TR" sz="3600" dirty="0">
              <a:solidFill>
                <a:srgbClr val="C00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4294967295"/>
          </p:nvPr>
        </p:nvSpPr>
        <p:spPr>
          <a:xfrm>
            <a:off x="4741865" y="1600201"/>
            <a:ext cx="4402137" cy="4525963"/>
          </a:xfrm>
        </p:spPr>
        <p:txBody>
          <a:bodyPr/>
          <a:lstStyle/>
          <a:p>
            <a:r>
              <a:rPr lang="tr-TR" dirty="0" smtClean="0">
                <a:solidFill>
                  <a:srgbClr val="006600"/>
                </a:solidFill>
              </a:rPr>
              <a:t>“mallarında muhtaç ve yoksullar için bir hak vardır.”</a:t>
            </a:r>
          </a:p>
          <a:p>
            <a:pPr>
              <a:buNone/>
            </a:pPr>
            <a:r>
              <a:rPr lang="tr-TR" dirty="0" smtClean="0">
                <a:solidFill>
                  <a:srgbClr val="006600"/>
                </a:solidFill>
              </a:rPr>
              <a:t>(zariyat suresi,19. ayet)</a:t>
            </a:r>
          </a:p>
          <a:p>
            <a:pPr>
              <a:buNone/>
            </a:pPr>
            <a:r>
              <a:rPr lang="tr-TR" dirty="0" smtClean="0">
                <a:solidFill>
                  <a:srgbClr val="993300"/>
                </a:solidFill>
              </a:rPr>
              <a:t> </a:t>
            </a:r>
          </a:p>
          <a:p>
            <a:pPr>
              <a:buNone/>
            </a:pPr>
            <a:endParaRPr lang="tr-TR" dirty="0">
              <a:solidFill>
                <a:srgbClr val="006600"/>
              </a:solidFill>
            </a:endParaRPr>
          </a:p>
        </p:txBody>
      </p:sp>
      <p:pic>
        <p:nvPicPr>
          <p:cNvPr id="4" name="Picture 2" descr="G:\MATERYAL\resimler\5000000003844102[1]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3" y="714357"/>
            <a:ext cx="4000528" cy="5089958"/>
          </a:xfrm>
          <a:prstGeom prst="rect">
            <a:avLst/>
          </a:prstGeom>
          <a:noFill/>
        </p:spPr>
      </p:pic>
      <p:sp>
        <p:nvSpPr>
          <p:cNvPr id="5" name="4 Metin kutusu"/>
          <p:cNvSpPr txBox="1"/>
          <p:nvPr/>
        </p:nvSpPr>
        <p:spPr>
          <a:xfrm>
            <a:off x="3203849" y="4941169"/>
            <a:ext cx="550182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 smtClean="0">
                <a:solidFill>
                  <a:srgbClr val="8E0000"/>
                </a:solidFill>
                <a:latin typeface="Comic Sans MS" pitchFamily="66" charset="0"/>
              </a:rPr>
              <a:t>PEYGAMBER EFENDİMİZ İSE (sav) ŞÖYLE BUYURMUŞTUR:</a:t>
            </a:r>
            <a:endParaRPr lang="tr-TR" sz="2400" dirty="0">
              <a:solidFill>
                <a:srgbClr val="8E0000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1026" name="Picture 2" descr="C:\Users\TOSHIBA\Desktop\zekat ve sadaka\40h3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71400"/>
            <a:ext cx="9144000" cy="70294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is Teması">
  <a:themeElements>
    <a:clrScheme name="Canlı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507</TotalTime>
  <Words>533</Words>
  <PresentationFormat>Ekran Gösterisi (4:3)</PresentationFormat>
  <Paragraphs>121</Paragraphs>
  <Slides>36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36</vt:i4>
      </vt:variant>
    </vt:vector>
  </HeadingPairs>
  <TitlesOfParts>
    <vt:vector size="37" baseType="lpstr">
      <vt:lpstr>Ofis Teması</vt:lpstr>
      <vt:lpstr>İNSANIN PAYLAŞMA ve YARDIMLAŞMA İHTİYACI VE İSLAMIN                        PAYLAŞMAYA VE YARDIMLAŞMAYA VERDİĞİ ÖNEM </vt:lpstr>
      <vt:lpstr>Bir arkadaşınız sizinle, kendine ait bir şeyi, bir simidi, çikolatayı, kalemi paylaştığı zaman neler hissedersiniz ?</vt:lpstr>
      <vt:lpstr>Mutluluklar ve güzellikler paylaştıkça çoğalır</vt:lpstr>
      <vt:lpstr>ÜZÜNTÜLER PAYLAŞILDIKÇA AZALIR</vt:lpstr>
      <vt:lpstr>Slayt 5</vt:lpstr>
      <vt:lpstr>Slayt 6</vt:lpstr>
      <vt:lpstr>Sizce dinimizin yardımlaşmaya ve paylaşmaya verdiği önem nedir ?</vt:lpstr>
      <vt:lpstr>                                Allah(c.c)şöyle buyurur:</vt:lpstr>
      <vt:lpstr>Slayt 9</vt:lpstr>
      <vt:lpstr>Slayt 10</vt:lpstr>
      <vt:lpstr>Slayt 11</vt:lpstr>
      <vt:lpstr>Paylaşma ibadeti olarak  “ZEKAT”</vt:lpstr>
      <vt:lpstr>Slayt 13</vt:lpstr>
      <vt:lpstr>Slayt 14</vt:lpstr>
      <vt:lpstr>Kimseler verir.</vt:lpstr>
      <vt:lpstr>Zekat </vt:lpstr>
      <vt:lpstr>Slayt 17</vt:lpstr>
      <vt:lpstr>Allah (cc) şöyle buyurur: “ Ey iman edenler! Kazandıklarınızın iyilerinden ve rızık olarak yerden size çıkardıklarımızdan hayra harcayın.  </vt:lpstr>
      <vt:lpstr>Size verilse, gözünüzü yummadan almayacağınız kötü malı, hayır diye vermeye kalkışmayın. Biliniz ki Allah zengindir, övgüye layıktır.” ( bakara suresi, 267. ayet)</vt:lpstr>
      <vt:lpstr>Peki zekat verirken nelere dikkat etmeliyiz ?</vt:lpstr>
      <vt:lpstr>Slayt 21</vt:lpstr>
      <vt:lpstr>Slayt 22</vt:lpstr>
      <vt:lpstr>   SADAKA</vt:lpstr>
      <vt:lpstr>Slayt 24</vt:lpstr>
      <vt:lpstr>Peki neler sadakadır?</vt:lpstr>
      <vt:lpstr>Slayt 26</vt:lpstr>
      <vt:lpstr> komşu ile ilişkilerde kırıcı olmamak hasta, yaşlı ve kimsesizlere yardım etmek tebessüm etmek susayan birine su vermek gibi iyi niyetle yapılan her şey… </vt:lpstr>
      <vt:lpstr>Slayt 28</vt:lpstr>
      <vt:lpstr>Slayt 29</vt:lpstr>
      <vt:lpstr>Slayt 30</vt:lpstr>
      <vt:lpstr>Slayt 31</vt:lpstr>
      <vt:lpstr>Slayt 32</vt:lpstr>
      <vt:lpstr>KIZILAY</vt:lpstr>
      <vt:lpstr>SOSYAL YARDIMLAŞMA ve DAYANIŞMA VAKFI</vt:lpstr>
      <vt:lpstr>SOSYAL HİZMETLER ve ÇOCUK ESİRGEME KURUMU</vt:lpstr>
      <vt:lpstr>MİLLİ EĞİTİM VAKFI</vt:lpstr>
    </vt:vector>
  </TitlesOfParts>
  <Manager>www.sorubak.com</Manager>
  <Company>www.sorubak.com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2012-04-26T20:39:18Z</dcterms:created>
  <dcterms:modified xsi:type="dcterms:W3CDTF">2014-12-18T05:33:56Z</dcterms:modified>
  <cp:category>www.sorubak.com</cp:category>
</cp:coreProperties>
</file>