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56" r:id="rId2"/>
    <p:sldId id="257" r:id="rId3"/>
    <p:sldId id="309" r:id="rId4"/>
    <p:sldId id="258" r:id="rId5"/>
    <p:sldId id="310" r:id="rId6"/>
    <p:sldId id="259" r:id="rId7"/>
    <p:sldId id="260" r:id="rId8"/>
    <p:sldId id="311" r:id="rId9"/>
    <p:sldId id="261" r:id="rId10"/>
    <p:sldId id="262" r:id="rId11"/>
    <p:sldId id="312" r:id="rId12"/>
    <p:sldId id="263" r:id="rId13"/>
    <p:sldId id="264" r:id="rId14"/>
    <p:sldId id="313" r:id="rId15"/>
    <p:sldId id="265" r:id="rId16"/>
    <p:sldId id="266" r:id="rId17"/>
    <p:sldId id="314" r:id="rId18"/>
    <p:sldId id="267" r:id="rId19"/>
    <p:sldId id="315" r:id="rId20"/>
    <p:sldId id="268" r:id="rId21"/>
    <p:sldId id="316" r:id="rId22"/>
    <p:sldId id="269" r:id="rId23"/>
    <p:sldId id="270" r:id="rId24"/>
    <p:sldId id="271" r:id="rId25"/>
    <p:sldId id="272" r:id="rId26"/>
    <p:sldId id="317" r:id="rId27"/>
    <p:sldId id="273" r:id="rId28"/>
    <p:sldId id="274" r:id="rId29"/>
    <p:sldId id="276" r:id="rId30"/>
    <p:sldId id="318" r:id="rId31"/>
    <p:sldId id="275" r:id="rId32"/>
    <p:sldId id="277" r:id="rId33"/>
    <p:sldId id="278" r:id="rId34"/>
    <p:sldId id="279" r:id="rId35"/>
    <p:sldId id="280" r:id="rId36"/>
    <p:sldId id="319" r:id="rId37"/>
    <p:sldId id="281" r:id="rId38"/>
    <p:sldId id="320" r:id="rId39"/>
    <p:sldId id="282" r:id="rId40"/>
    <p:sldId id="321" r:id="rId41"/>
    <p:sldId id="283" r:id="rId42"/>
    <p:sldId id="322" r:id="rId43"/>
    <p:sldId id="284" r:id="rId44"/>
    <p:sldId id="285" r:id="rId45"/>
    <p:sldId id="286" r:id="rId46"/>
    <p:sldId id="287" r:id="rId47"/>
    <p:sldId id="288" r:id="rId48"/>
    <p:sldId id="323" r:id="rId49"/>
    <p:sldId id="289" r:id="rId50"/>
    <p:sldId id="290" r:id="rId51"/>
    <p:sldId id="324" r:id="rId52"/>
    <p:sldId id="291" r:id="rId53"/>
    <p:sldId id="325" r:id="rId54"/>
    <p:sldId id="292" r:id="rId55"/>
    <p:sldId id="293" r:id="rId56"/>
    <p:sldId id="295" r:id="rId57"/>
    <p:sldId id="294" r:id="rId58"/>
    <p:sldId id="296" r:id="rId59"/>
    <p:sldId id="297" r:id="rId60"/>
    <p:sldId id="298" r:id="rId61"/>
    <p:sldId id="299" r:id="rId62"/>
    <p:sldId id="300" r:id="rId63"/>
    <p:sldId id="301" r:id="rId64"/>
    <p:sldId id="304" r:id="rId65"/>
    <p:sldId id="303" r:id="rId66"/>
    <p:sldId id="302" r:id="rId67"/>
    <p:sldId id="305" r:id="rId68"/>
    <p:sldId id="306" r:id="rId69"/>
    <p:sldId id="326" r:id="rId70"/>
    <p:sldId id="307" r:id="rId71"/>
    <p:sldId id="308" r:id="rId7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83" autoAdjust="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090F3-561D-415F-90C2-255659A9B6DE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623F6-1F3A-4FE5-AE33-22696CCEDA5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623F6-1F3A-4FE5-AE33-22696CCEDA59}" type="slidenum">
              <a:rPr lang="tr-TR" smtClean="0"/>
              <a:pPr/>
              <a:t>4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623F6-1F3A-4FE5-AE33-22696CCEDA59}" type="slidenum">
              <a:rPr lang="tr-TR" smtClean="0"/>
              <a:pPr/>
              <a:t>57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3D4D9-C37D-49C1-9292-D3A2B05249F3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F7CC0-92B1-4679-806B-09DC8501B4D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rebook.files.wordpress.com/2012/04/316px-candleburning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karekatur.files.wordpress.com/2012/12/yazinin_bulunusu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-GNNKQxnLtpo/TZTvnQYSXSI/AAAAAAAAAEE/6lADO2lF_DA/s1600/matbaa.jpg" TargetMode="Externa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hyperlink" Target="http://1.bp.blogspot.com/-w29IQTsenng/TZTvkXoNlrI/AAAAAAAAAD8/5x0UFUn5DBA/s1600/Johannes-Gutenberg.jpg" TargetMode="Externa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http://www.meraklisite.com/wp-content/uploads/2013/06/ibrahim-m&#252;teferrika.gi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hyperlink" Target="http://4.bp.blogspot.com/-0pdVYuzCQwQ/UXbrjsY6f_I/AAAAAAAATXQ/ifFCaNrlwLo/s1600/heredot-etrafca.jpg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unyaninilkleri.com/wp-content/uploads/2011/01/ilk-mum.jpg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hyperlink" Target="http://www.sohbetnesesi.com/portal/wp-content/uploads/2014/02/Takvimin-&#304;cad&#305;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hyperlink" Target="http://www.google.com.tr/url?sa=i&amp;rct=j&amp;q=&amp;esrc=s&amp;source=images&amp;cd=&amp;cad=rja&amp;uact=8&amp;ved=0CAcQjRw&amp;url=http://forum.arkeo-tr.com/viewtopic.php?f=38&amp;t=596&amp;ei=WtZYVN-0BMGbigK6lYDgAQ&amp;psig=AFQjCNFHSFlrNVjm5bK5BTKDKAXVr-LBVQ&amp;ust=1415194448663315" TargetMode="External"/><Relationship Id="rId4" Type="http://schemas.openxmlformats.org/officeDocument/2006/relationships/image" Target="../media/image4.jpeg"/><Relationship Id="rId9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toplumdusmani.net/sozluk_resim/pics/1724/1321978018_dafe9043eef6cec098f52d3e0654ef84_1218999564.jpg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2.bp.blogspot.com/-gdz1x00m79M/UZ0v3vMa4MI/AAAAAAAACz8/QHGaHha_s_c/s1600/thales.JPG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saglikhekimi.net/wp-content/uploads/2014/08/fft5_mf190349.jpeg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biraz.gen.tr/wp-content/uploads/2013/11/Astronomi-nedir.jpg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4.bp.blogspot.com/-tbU1O70n_AQ/URj9qjKYGGI/AAAAAAAAAIk/qAtEXdSxIYA/s1600/Cam_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s://istihbaratsahasi.files.wordpress.com/2013/09/image001506.jpg" TargetMode="Externa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tr.wikipedia.org/wiki/Dosya:Magellan-Harita-Tr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hyperlink" Target="http://tr.wikipedia.org/wiki/Dosya:Magellan_1810_engraving.jpg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hyperlink" Target="http://img1.dr.com.tr/pimages/Content/Uploads/ProductImages/316828/e17ec868-ba4e-42e5-8803-8fdb0205c1f5.jpg" TargetMode="Externa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lgekalemi.com/wp-content/uploads/2013/09/ayd&#305;nlanma-&#231;a&#287;&#305;.jpg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broadwayeducators.com/wp-content/uploads/2013/09/acting-styles94.jpg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ved=0CAcQjRw&amp;url=http://www.erguven.net/anasayfa/yazigoster/Sanayi-Devrimi-Endustri-Inkilabi-Bilimsel-Ronesans-7-Sinif-Sosyal-Bilgiler566&amp;ei=kPtYVLHOGOn1iQKMgYHYAQ&amp;psig=AFQjCNFLYpxw3TddD1oqj2E_WbfwIJlj9w&amp;ust=1415204041454858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www.erguven.net/anasayfa/yazigoster/Sanayi-Devrimi-Endustri-Inkilabi-Bilimsel-Ronesans-7-Sinif-Sosyal-Bilgiler566&amp;ei=qftYVP7RFMWGigL-04DQAQ&amp;psig=AFQjCNFLYpxw3TddD1oqj2E_WbfwIJlj9w&amp;ust=141520404145485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476673"/>
            <a:ext cx="7772400" cy="1872208"/>
          </a:xfrm>
        </p:spPr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4.ÜNİTE</a:t>
            </a:r>
            <a:r>
              <a:rPr lang="tr-TR" sz="7200" dirty="0" smtClean="0">
                <a:solidFill>
                  <a:srgbClr val="FF0000"/>
                </a:solidFill>
              </a:rPr>
              <a:t>: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4653136"/>
            <a:ext cx="8424936" cy="1656184"/>
          </a:xfrm>
        </p:spPr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ZAMAN İÇİNDE BİLİM</a:t>
            </a:r>
            <a:endParaRPr lang="tr-TR" sz="72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28800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7504" y="116632"/>
            <a:ext cx="8928992" cy="662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TEKERLEK: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Tekerlek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ağların 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mekanik icadıdır. Makinelerin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oğunda, saatlerde, yel değirmenlerinde, buhar makinelerinde ayrıca otomobil, bisiklet gibi taşıtlarda tekerlek ve tekerlek ilkesine dayanan dişli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arklar vardır.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Kesile ağa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klerinin yuvarlanmasının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lmesi tekerleğin atası sayılır. En eski tekerlek yaklaşık 5000 yıl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Mezopotamya'da yapılmıştır.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200 yılında parmaklı (ispitli) tekerlek icat edildi. Parmaklıkları deri ya da metal şeritle sağlamlaştırıldı.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karikatur-o-harf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320480" cy="6741368"/>
          </a:xfrm>
          <a:prstGeom prst="rect">
            <a:avLst/>
          </a:prstGeom>
          <a:noFill/>
        </p:spPr>
      </p:pic>
      <p:pic>
        <p:nvPicPr>
          <p:cNvPr id="72708" name="Picture 4" descr="http://i47.tinypic.com/2v2cyl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88640"/>
            <a:ext cx="4608512" cy="65211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16632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MUM: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zden yaklaşık 2000 yıl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ortaya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Mum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evresi balmumuyla ya da don yağıyla sarılmış bir fitilden oluşur, Yağ lambaları ve mumlar gazyağıyla aydınlatmanın yaygınlaştığı 19.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zyıla kadar başlıca yapay ışık kaynakları olmayı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6" name="Picture 2" descr="Saatin icadından önce, belirli bir süre boyunca yanmaya ayarlanan mum saatleri vardı. Hatırlatıcı veya alarm kurmak istediğinizde, istediğiniz zamana denk gelecek şekilde muma bir çivi tutturuyordunuz ve mum o seviyeye kadar eridiğinde, bunlar metal mumluğun üzerine düşüp ses çıkararak sizi uyarıyordu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140968"/>
            <a:ext cx="3672408" cy="3717032"/>
          </a:xfrm>
          <a:prstGeom prst="rect">
            <a:avLst/>
          </a:prstGeom>
          <a:noFill/>
        </p:spPr>
      </p:pic>
      <p:pic>
        <p:nvPicPr>
          <p:cNvPr id="47108" name="Picture 4" descr="https://arebook.files.wordpress.com/2012/04/316px-candleburning.jpg?w=336&amp;h=32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140968"/>
            <a:ext cx="3960440" cy="34800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51520" y="188641"/>
            <a:ext cx="8784976" cy="632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BARUT: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inliler tarafından bulunmuştur. Daha sonra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 vasıtasıyla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inlilerden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 Araplara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miştir. 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Seferleri sırasında Avrupalılar barut yapmayı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manlardan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ğrendiler Barut sayesinde top,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fek gibi ateşli silahlar yapıldı.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Fatih Sultan Mehmet'in İstanbul surlarını yıkabilecek toplar yaptırması, Avrupa krallarının işine yaradı. Krallar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toplar sayesinde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iremedikleri derebeylerin şatolarını yıktılar,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 Avrupa'da derebeylerin egemenliklerine son veren krallar siyasi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lerini artırdılar.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73730" name="Picture 2" descr="http://www.erguven.net/medya/www.erguven.net-avrupa_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4968552" cy="6353945"/>
          </a:xfrm>
          <a:prstGeom prst="rect">
            <a:avLst/>
          </a:prstGeom>
          <a:noFill/>
        </p:spPr>
      </p:pic>
      <p:pic>
        <p:nvPicPr>
          <p:cNvPr id="73732" name="Picture 4" descr="Gunpowder_by_FX_19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32656"/>
            <a:ext cx="3889276" cy="64300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9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3500-3200 Mezopotamya'da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merler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yazıyı kullanan ilk uygarlıktır.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3200:Tekerleğin ilk kez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mezopotamyada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kullanıldığı sanılıyor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1300:Suriye-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Ugaritte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ilk alfabe kullanıldı.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700:Lidya'da madeni para ilk kez kullanıldı.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540:Milleti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Tharles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geometri okulunu kurdu.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450:Herodot,D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 haritası 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izildi.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200:Yunanlı Arşimet kaldıra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kanunları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keşfeldildi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7504" y="264143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 YAZI KALIR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zden yirmi bin yıl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mağara duvarlarına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izilen hayvan resimleriyle başlayan insanın iz bırakma tutkusu, altı bin yıllık bir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mişi olan yazının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ıkarılmasında atılan ilk adımlardır.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Tarih, insanın yazıyı bulmasıyla başladı. Konuşurken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ıkarılan seslere bir takım işaretler karşılık olabilirdi.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yazinin_bulunus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8496944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2" y="225246"/>
            <a:ext cx="88569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yazı nesneleri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steren resimler şeklindeydi. Konuşma dilini yazı diline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evirmeyi başaran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merler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nceyi ve tarihi gelecek kuşaklara bırakma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ntemini bulmuş oldular.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merlerin kil tablet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yazdıkları harflerin bi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iviye benzediği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bu yazıya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ivi yazısı adı verildi.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ivi yazısını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Babil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Hitit gibi uygarlıklarda kullanmışlardır.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Eski Mısırlıların kullandığı resimli yazıya "hiyeroglif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denir.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yazıda harfler resimlerle ifade edilir. Hiyeroglif yazılar yalnızca duvara ve anıtlara yazılırdı.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misir-hiyeroglif alfabe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5066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490219"/>
            <a:ext cx="871296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BİLİNMESİ GERKEN KAVRAMLAR: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-Keşif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-Milat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Uygarlık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Buluş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-Bilim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Buluşlar: 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(Tekerlek,barut,mum,m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rekkep,cam,yazı)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Kağıt, Barut, Pusula ve Matbaa Talas Savaşı (751) ile M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manlara, Ha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Seferleri ile de Avrupa ya ge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Önemli buluşlar ve tarihle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72816"/>
            <a:ext cx="2495550" cy="1512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348356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 Amerika uygarlığı olan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Inkalar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"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Khipu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adı verilen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mlerden oluşan ip demetlerinden yararlanıyorlardı.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Khipu’lar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sayısal kayıtları tutmak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kullanılmakta her ip farklı renkte ve farklı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şeklindeydi.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Fenikeliler yazıyı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eşitli harflerle anlatarak ilk alfabeyi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icad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ettiler.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alfabe Yunanlılar ve Romalılar tarafından da geliştirilerek Latin Alfabesi oluşturulmuştur.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Gutenberg ise yazıyı daha seri bir şekilde kopyalayan bir matbaa geliştirmiştir. (1457)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insanveevren.files.wordpress.com/2013/08/alphabetphoenician1h.gif?w=780&amp;h=6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320480" cy="6336704"/>
          </a:xfrm>
          <a:prstGeom prst="rect">
            <a:avLst/>
          </a:prstGeom>
          <a:noFill/>
        </p:spPr>
      </p:pic>
      <p:pic>
        <p:nvPicPr>
          <p:cNvPr id="76804" name="Picture 4" descr="http://4.bp.blogspot.com/-GNNKQxnLtpo/TZTvnQYSXSI/AAAAAAAAAEE/6lADO2lF_DA/s200/matba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996952"/>
            <a:ext cx="4248472" cy="3584798"/>
          </a:xfrm>
          <a:prstGeom prst="rect">
            <a:avLst/>
          </a:prstGeom>
          <a:noFill/>
        </p:spPr>
      </p:pic>
      <p:pic>
        <p:nvPicPr>
          <p:cNvPr id="76806" name="Picture 6" descr="http://1.bp.blogspot.com/-w29IQTsenng/TZTvkXoNlrI/AAAAAAAAAD8/5x0UFUn5DBA/s200/Johannes-Gutenberg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260648"/>
            <a:ext cx="2880320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79512" y="306470"/>
            <a:ext cx="87849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Devleti'nde Kağıt ve Matbaa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nya'da bilinen ilk matbaa Budizm'in Japonya'da yayılması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inliler tarafından kullanılmıştır.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Asya'da yer alan Uygurların da matbaacılık faaliyetine başlamalarında komşuları olan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etkili olmuştur.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Matbaanın başlangıcının tam olarak bilinmemesine rağmen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modern matbaayı 15.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zyılın ortalarında Alman matbaacı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Johanne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Gutenberg yapmıştır.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9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Matbaanın Osmanlı Devleti'nde kullanılması 18. y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zyılda ger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ekleşmiştir.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Ancak Osmanlı Devleti'nde yaşayan Musevi ve Ermeni azınlıklar matbaayı kullanarak kendi dillerinde kitaplar basmışlardır.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AutoShape 2" descr="https://hakaretyokhakikatvar.files.wordpress.com/2012/09/matbaa-osmanlc4b1ya-neden-gec3a7-geldi.jpg?w=950"/>
          <p:cNvSpPr>
            <a:spLocks noChangeAspect="1" noChangeArrowheads="1"/>
          </p:cNvSpPr>
          <p:nvPr/>
        </p:nvSpPr>
        <p:spPr bwMode="auto">
          <a:xfrm>
            <a:off x="63500" y="-2933700"/>
            <a:ext cx="5667375" cy="61245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9940" name="Picture 4" descr="https://hakaretyokhakikatvar.files.wordpress.com/2012/09/matbaa-osmanlc4b1ya-neden-gec3a7-geldi.jpg?w=9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204864"/>
            <a:ext cx="6408712" cy="4464496"/>
          </a:xfrm>
          <a:prstGeom prst="rect">
            <a:avLst/>
          </a:prstGeom>
          <a:noFill/>
        </p:spPr>
      </p:pic>
      <p:pic>
        <p:nvPicPr>
          <p:cNvPr id="39942" name="Picture 6" descr="http://www.teknikeretiket.com/images/matbaamak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852936"/>
            <a:ext cx="2232248" cy="35425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7504" y="165027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1727'de ilk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matbaası kurulana kadar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kitap basılmamıştır.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Devleti, Lale Devri'nde Batı'nın ilerleyişini takip etmek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Avrupa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lkelerine 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ilikler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mış ve konsoloslar atamıştır. Bunlardan biri olan ve Fransa'ya 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olarak atanan 28 Mehmet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elebi'den, Fransa'nın uygarlık, eğitim, askeri alandaki gelişmeleri takip ederek rapor etmesi istenmiştir.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28 Mehmet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elebi'nin oğlu olan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Said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Mehmet Efendi, gelişmenin eğitimden kaynaklandığına ve bunun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matbaanın gerekli olduğuna inanmıştır.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79512" y="344856"/>
            <a:ext cx="878497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Devleti'nde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matbaacılığının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ıkmasında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şahsiyetlerden biri </a:t>
            </a:r>
            <a:r>
              <a:rPr lang="tr-TR" sz="3200" dirty="0" smtClean="0">
                <a:solidFill>
                  <a:schemeClr val="accent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brahim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teferrika'dır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1727 yılında da Sait Efendi ile birlikte ilk Osmanlı matbaasını kurdu.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Matbaanın Osmanlı Devleti'ne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gelmesinin nedenleri;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Din,  tutuculuk,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Teknik nedenler,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Toplumun hazır olmaması,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Hattatlık mesleğinin yaygın ve geleneksel bir uğraş olarak etkin olmasıdır.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ibrahim müteferrik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4608512" cy="6313884"/>
          </a:xfrm>
          <a:prstGeom prst="rect">
            <a:avLst/>
          </a:prstGeom>
          <a:noFill/>
        </p:spPr>
      </p:pic>
      <p:pic>
        <p:nvPicPr>
          <p:cNvPr id="77828" name="Picture 4" descr="https://www.nkfu.com/wp-content/uploads/2012/03/ibrahim-müteferr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2656"/>
            <a:ext cx="4104456" cy="62555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1520" y="244431"/>
            <a:ext cx="87849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AĞDA YETİŞEN BİLİM ADAMLARI VE BİLİMSEL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ALIŞMALARI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Anadolu'da yetişen bilim adamlarına baktığımız zaman;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Teodorus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kilit ve anahtarı bulmuştur.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Hipokrat,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tıbbın temellerini atmıştır.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Heredot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tarihin babası sayılmaktadır.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Demokritus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atom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anlamda ilk kez kullanmıştır.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8" name="Picture 4" descr="Teodorus II. Illustration in Romani Pontefici by Luigi Tripepi (Roma, 1879)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653136"/>
            <a:ext cx="2123728" cy="2060848"/>
          </a:xfrm>
          <a:prstGeom prst="rect">
            <a:avLst/>
          </a:prstGeom>
          <a:noFill/>
        </p:spPr>
      </p:pic>
      <p:pic>
        <p:nvPicPr>
          <p:cNvPr id="36870" name="Picture 6" descr="hipokrat-cikiktir-ciki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653136"/>
            <a:ext cx="2232248" cy="2045643"/>
          </a:xfrm>
          <a:prstGeom prst="rect">
            <a:avLst/>
          </a:prstGeom>
          <a:noFill/>
        </p:spPr>
      </p:pic>
      <p:pic>
        <p:nvPicPr>
          <p:cNvPr id="36872" name="Picture 8" descr="http://4.bp.blogspot.com/-0pdVYuzCQwQ/UXbrjsY6f_I/AAAAAAAATXQ/ifFCaNrlwLo/s320/heredot-etrafc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653136"/>
            <a:ext cx="2088232" cy="2106935"/>
          </a:xfrm>
          <a:prstGeom prst="rect">
            <a:avLst/>
          </a:prstGeom>
          <a:noFill/>
        </p:spPr>
      </p:pic>
      <p:pic>
        <p:nvPicPr>
          <p:cNvPr id="36874" name="Picture 10" descr="http://www.ideayayinevi.com/2014/on_sokratikler/grafik_demokritos/demokritos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4365104"/>
            <a:ext cx="2232248" cy="237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16633"/>
            <a:ext cx="88569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Anaksogaros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ilk astronom olarak kabul edilmektedir.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Yunanistan'da yetişen bilim adamları;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Homeros, Yunanistan'ın gelenek ve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reneklerini, inan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larını ele aldığı “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İlyada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Odyseia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 destanlarını yazmıştır.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Hesiados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Yunanistan'da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bir şair olup, "Tanrıların Doğuşu, İşler ve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nler" adlı eserleriyle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kişiliktir.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Hellenik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nemde yetişen bazı bilim adamları Pisagor, Platon, 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doksos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Aristo,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Zenon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Arşimet'tir.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88640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Pisagor, bug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"Pisagor teoremi" olarak bildiğimiz "Bir dik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genin dik kenarlarının karelerinin toplamı, hipoten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karesine eşittir" ifadesini ortaya koymuştur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Arşimet, suyun kaldırma kuvvetini bulmuştur. Bu buluş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zdeki gemilerin yapılmasına temel teşkil etmiştir.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Roma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neminde yetişen bilim adamları,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Menelaus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Batlamyus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Dioscorides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Galen,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Diafantos'tur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endParaRPr lang="tr-TR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Takvimin İcadı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20688"/>
            <a:ext cx="1905000" cy="1905000"/>
          </a:xfrm>
          <a:prstGeom prst="rect">
            <a:avLst/>
          </a:prstGeom>
          <a:noFill/>
        </p:spPr>
      </p:pic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69636" name="Picture 4" descr="http://www.erguven.net/medya/www.erguven.net-zaman_iCinde_bilim_(1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708920"/>
            <a:ext cx="4392488" cy="3816424"/>
          </a:xfrm>
          <a:prstGeom prst="rect">
            <a:avLst/>
          </a:prstGeom>
          <a:noFill/>
        </p:spPr>
      </p:pic>
      <p:sp>
        <p:nvSpPr>
          <p:cNvPr id="69638" name="AutoShape 6" descr="data:image/jpeg;base64,/9j/4AAQSkZJRgABAQAAAQABAAD/2wCEAAkGBxQSEhUUExQWFBUXGR4aGRgYGR8fIBwgHx4fIB0iHyAgICkiHyMlICAcITEhJSosLi4uHCEzODMsNyouLisBCgoKBQUFDgUFDisZExkrKysrKysrKysrKysrKysrKysrKysrKysrKysrKysrKysrKysrKysrKysrKysrKysrK//AABEIAP8AxgMBIgACEQEDEQH/xAAcAAACAgMBAQAAAAAAAAAAAAAFBgAEAgMHAQj/xABNEAACAQIEBQEFBAUJBAcJAAABAgMEEQAFEiEGEyIxQVEHFDJhcSNCgZEVM1JioSRDcoKSscHR01OTlKIlNUVUVaPjFmRzdIOEsrPS/8QAFAEBAAAAAAAAAAAAAAAAAAAAAP/EABQRAQAAAAAAAAAAAAAAAAAAAAD/2gAMAwEAAhEDEQA/AGnjTi+tjrjSUSxkLDqdnRnszXK20m/YdiPOB1Zn+aKD/LKZL2HXEi6b+euUHz5XArj86c2qQAxDRwO8aJraQ7oOnUrHawuDttcHHtRJNHohhVkqJWVIo21AG4vqKsmpVVQSer7vc7YAjlOe5nUSiGmqufKhXmyGOBqYKe51R9Qa9+jUSQAdt8dYgDBVDkM1hqIFgT5IFzb6XOB3DWRx0UCwpdrbu7ElnY/EzE7kk/kLDxgrgJiY57xfxZWU00wjVDHCI3boFtDHqLSPKih7AhUUMSbeMa5faETLVKhjKqkggFiW5kK6nV/u9Q1FRe9o2wHRsTC5wlxN77qJCxGwIgYnmqPWRSBa/iwI+ZwOzfiqelflToAw1S81B0NBHu5NzdH+FLb7uCL4B0xMc7oeOZmp21vTrOkiAsVfS6yi8fLS4LsTqT4gt0JvbBKl4grpFjVYqZpzFJI6CTa6OgCagWCsVY33YKbdxvgHLEwpUfFjzHUsRjjE8dOeZcNzLtzRbtZTpUEEgnVhtwExyj2hcTZzl07SIkMtGT0MU+C/hyGBWx+8dsdXxrqIVdWRwGVgVYHsQdiD+GA4ZJ7Wc1QXampiCQF0sGuSdgNMh+t8Hsp42zmc6RS0qtvYFib233IYhRa+5PcWthezbg001dLBGssous0S83R9kzBWUOX2KG46RexF++OgcN5DHMbzUqqiixDh9227rIpvbfqVtzgLk9VmkcZkkbL0VVLMW5o0gC5uRcbY5rT+17MJ6h4qdKMhb2c6lUgbXuzDv4vhh9o9Y9czUVPrFPFtNpin6nBICApCw0pYE27kj0xq4O4KipYDOBInfW3Ldm72IVeVHOR227X33wGzJ+NcykkCTvQQqfvBw38DKMPvIr/9vTH/AOg/+rjXk0MrWImV4Bty3p3RwtukEu+q/bdl33wZWmAcvdrlQttR02BJHTewO53AvgBIhzD/AGtL/uX/ANTA3iPPKihhaaonokUdgySAsbE6V6ySTbwDjTn3Hah2goVSpnUhXJdVjiubdTMw1kWN1Q32NyMIk/BEmYzB6tpqhyd3uUTYdlsrpGD0jYHt6m+Ar0ntwrJSRFRQvb99h37d/X0w55LxzmLgvPk8yR6dQKONQG1+h9JJ827/ACxb4f4KFBF9jHziwsYJZRoS+7Wfl9W/qo7+MNa1awwa6jl06oOrr6FA7dRC7W+QwGzLMwjqIkmibVHIoZT8jiYVfZ3mMTNVQQ35Syc6K6lbxzEtcX7rrElj6eMTALvFVVozao9DBADuyi95CASHRT3vYuL+h8XODaLmZiSURY6SEFAqheue4J+BTfSh7lh1Ag74r8RUYOb1JadYQYIDc6tROqRdKLGyu5IB2B89j4M+zmIpPXqeZcSRbyatR+yG9mZiAfAJ2+WAecTExMArZo1PHVvM8SM8UcW/LDSM0jssQjYtsbgi1vvd8a6jOYaaARz0bxRklVi6HuliZHIVjZUW5e/g7XJtivmOa0UlSYZEmLzyLADpIXXCWdWQixGgm+sdiB6Y0Dh2glkjmczTCovBGskkrbjmM97v2YJ2O3QPXAF814pEEjBaaWWONVMkyGPSisLjZnDNYeAPO18Ti2vp4DGZIFmkmIUaiii0V5VLM5AAVgD9SNsDMxoKWnnjjtVzaIo25CBnQrF0o7m3URb4S25ANiRi3mU1BmMsNO7M7KBPGV1qDdSPiFhfSb6SQbG/jYNec53BJFCZaNauOZ0QFDFInMJZQt3YXAN+u1tz88ex5osEyxJlrIYYi2peSFjjYm9rPfqKA6QBfT8sXc1jo6SGJJ9QjWTmIWaR21xhpb3uWNgrGx2tt22xnnNRSxScyV2DTxGPSgZyyC7XCorHbUeq1urfxgKeXZzChp4JUsai8ygoAsestIiudRGvZ+odyh7bYL8NZ6lbDzkVkGpl0uLHY7H6MtmHyYYEz5NQvRs8r8ynkhiHMZrHTGPsypWxBN77eWO29sEaKigljkNPIyrIwVmjYixiIQhb7Lsmg2Hj1wBrExXjpbEks7XfWAW2HTpsALdNt7G+5v3xYwCbx1liy1OXljpDSyREgAmzRO4ABUgbx9+4/PBPOnaCFKakVBNICkQJ0hABd3Ngdl27D4mUecauKmJqctVSA3vLMR6qsEwb/wDID8cHzTrrElhrClQfkSCR+YH5YBB4U9ngiaR6i7iW5dJZBOGLMSwIaJQL3+Ibm5vh8eMqgWIKtrAAjYAW2sPl2xvwOp88geVoVc8xSVKsjruBc2LKAwt5BIwFqURpqlbQtl6pDYWUb7t6DvvhPz+qqa1AkXPpqaQWEsceqVwRvtcGJDf4j1Gx+Ha5bLc2WtmnjCqYI9I6r6pGBuWA/wBnsLHs2/i12HAK+XcHIgVZGDKihEEXMh0gdtll0+t9rm+GMlI1JJCqASzE2A9ST/Ek4wnro0dI2dQ8l9Ck7tbc2Hm2F+qy9aiQRV2qQupKwIkhgUfvOF0s+2xcj5KO+ApVPGM00ksNDCJSmn7RmA2IFykbaS+m431BTf4j2xum4GWoLGvlNZ1BoyQYzERa4UI2kDb0v6k4Y5aVki0U5VGUAKZAzgAEXv1BjtcDf0xcwCfk1HHT5rLFCgRDRxMwA7kSy2P16mJ9b749xtpmBzqb1FFFf/eyHEwClnk0jZtWBWVNKQRi2suV0lzZI15jXL26WQdNifGCns/mEddWQnYypFMoIVSSAUkuodiLdGzG+++BedjTmddr+BhA19yLGPT1B2WFTqTYvr+Snxg8UwkhqqWJnlpz8CjpkjaysgblxRiwsw0hrkAXwHWsTFLKMzjqYlmiJKNfuCCCDYhgdwQQQQexGLuASx7PomqXnlMbgzc5bRDXfuFaRiTpBubIEv5J3vupsliWRWNa5SklLCP7NVRpNWznTckiSw3HcbYbsJOc8EtM1TJzWDvLHLCOZIEBQRmzoCFa5TuQbbHxgLGe01LNPJM1cYBBHyqhUkVRpYhlEhO69zbTZuo2OF+gpaSnRJlriZUqFYompl1FSDGkK2beHYXvYAHe2N9X7O5+VJoqi80sdpNarpL80Sq40hfgbXbVe4Nu2LtNwE9o+dUcxhNzXkQSRSudDrvIJSRu+yrpUC4AscAw02ZQ1bKnKZ10cwmRANBN1AZHs6swL26bWB3331VmTzJOJ6V4kvEImjkQldKklCmkgrbUQRuCLdrYyhymWOSZoWRNUcSRl9UltGoHUNQJ2I31X9cXeVUah9pFp13I5bX0W7X5nxX82tY9sBryTKBBTxwsRIVOokqANRYsSq76QGJsPAtghFEFAVQFA7ACwxniYCYmJhWz7PXlkaioTeo2EktrpTqbXLG1i9vhj73IJsMBoeaSeuqJIAr+6RciMMbLzpLM5JF/hXQDtfc4Y8oojDEqM7SMLlnYklmJux3OwuTZewG2MckymOlhSGIdKjcnuxO7Mx8sxuSfU4v4CrQRSqDzZBIfGlNNv4m+BFYzVk7041LTxbTMNuYxF+Wpv8IBu5HqFv3xehq5nqXQRhIIwLyN3kYi9kHhV2uxvcmwGxOCeAqVtSII7rG722VIlue2wA2AHi5IA9RjzKpJmTVOixsSSEU30r4DHsW9bbfXvi5iYDy2PcDc9z2Cjj5k8ioOyg/Ex8BV7sT6DC3TQV+ZIrTlsup2veBDedx265CBywfRRex7jAFc54uhgk5MavU1Fr8iAamHzY/Cg+bEYoikzSqP2ssVDEfuQfaSkfORhpU2uOkH64P5JkkFJGI6eNY1827sfVmO7H5kk4IYBE4XyiOmzerSJWANLCzM7Fmdi8t2LEk32A/DEwZo6a2a1L3vqpYBa3azzeceYBN4rJGaTqY3k1RQOnLJG4MiWYqjSAG9+gA9O5wYyGi0kzzR8sRAyE+76dQW5A5kzNJcd/udvGKHFE4XN3VmHXSx2BqXh+GSS9+X1v3FlHzxb4ugMOUSogUPVFUsqSsTzSqnZruzBbtcgX09gcAm8K5/U0bmpLCVJwZpqbVGGs2py0X2xLOL6dJRdQA7HHX8h4gp61NdPKr2+JezIfRlO6kehwoUFewfQkhUjdURaWBSSLAWYvJY9NvPrfFbiqihkrkW4EkEHW+t0lkaQ7dcI5j6EUsVG3Wt8B0zEwg8H52afKBW1U8k4cF1DEMVBNkiBABY3sLnuT47YsUtZneslqekKHfSZGXTcHpDgNqI2uSq/K/fAO2JhebNK5VBNCjtbcR1A7/LUi7fXAviHjCqpYDI1BpYsqorzr1Fj4CBibC5PyBwDriYR8s4kzCqfRHTwwC19TipddvRjBHGb+LOfx8CKivzKermposzo4TGQgAhGpnK6iFVmYnSCoLX73223DpzsACSQAO5OFqt43pgxjp9VbMP5umAe39JrhF/FsaV4FikC+9z1NXbcrLKwQnvcomlT9CCMWMxzRKUilooFkqCLrCgCoguBrlYCyKPza1gDgKMtHmFare8Sfo6nsemBwZiN92lIKoLeFBNx8WNlDntBSRiGkDzDVa1OjS3djuWkF11X7lmv64t0/C/Ms9dIaqTvoO0K9tliGzWt8T6m+Y7YYIolUBVAVRsABYD6AYBfTPKt76culXa68yaJb/IhWYjEFTmZfaCkRLd2mkJv9BGBhjxMAvmfMgCeTRki+3PkF7dt+UbX228XxXGcZggvLl6uPSCoVj89pFT8LHDRiYBeoeMqZ2WOQvTSt2iqFMbE+i36W/qk484l4nFOyQQoairmB5USnx+25+7GPJ/LBnMKCKdDHNGsiN3VwCD+BwoDhaTLnefLQHRrGWlc3LgduVITdCATZWup+XfAXOGeETHKautcVFY++q3RCCPghBvpHcau5w2YHZDnMdXFzIie5V0bZkddmRx4YHuMXo5L377G24I7el+4+eAzxMTEwCzle+bVvyp6Ufm1RiYmUKf0pXmxtyaUA22255Iv8rj8xj3ACM0UJmc8zVSUq8mCO+lS7ktKQELXtfcWCkna2MvabLq9xhAL8yctp5ZkDCONm6kVlJF9PkW7+NyeWqv6VrLqdXJp7MexH2vb/EjGjivLhVVtHE8KSoqyyPrYgAHQmwAOo9RFthgNnCGXyABnQ06gbRLDBGn5I0jD+0PGDeV0RjMrsBrkkZiR6fCgvYHZFXv5vjdQ0EUC6YY0jW99KKALnubDFLirOPc6SWoC6uWAbE2G5AuT4Avc/IHAAqrKo4a0U6hWp65JTNTndQygEyIPuhr2bwWKnv3vcFyOgnpXk5wpXCJITdmUqGUOb/GoOk/QHzgDnMj0rwa5uusOiXMCBaMWuscQ+GMNfpZrja51HDvlGWRU0SxQrpRfxJJ3JYndmJuSTuScBcxznjvXU5hBTx2bkpzCtmNmkJVb2mjHwhiO57+Dv0bAHJcmXmzVMsSieSVtLMAWVE6EAO9gQNdgfv4CxlmVGGEhBGJip6whAub2uCzGwPjUcWcqy1YI0QdRUbuRuzHdmPzYkn8cXcTACOKc2NLTs6ANKxEcSns0jnSgPyuRf5A4x4XyIUkR1HmTyHVPMe8j/U76R2UeABijnoEuYUMJO0YkqSvqUAjX5bGS9vlhhrKpIkaSRgiLuWY2A+pwG7FLNM1ipwpkJux0oqqWZja9lVQSdt9htilTcWUUgJWpjsE5hJOnoHdhqtdfmMDeKcojq2ikWoij0RsWLajeJ7XIKSoQDbuSVP4YAtQZ/HLsVlibSz6JY2RtKadR3HbqGNTcVU91VOZKTovy4nbSHsV1ECy7EGx3ANyLYA0XCkaLalrdAAeKQ9Lm8uhiFudMfZbLY7EfXGmg4DiZk/lCuIGQMYlCya0VQQ7BiBcAXAUEqbE4BnzniempG0zOynRzDaN2sl7FiVUgAHycbsuzhZ5HSNHKoFJl6dJLKGCgatd9LA7qBuMAeLuFBV1CSGSK3K5RjlUspu2pW0h1DEHYBrjBXhzKPdTKvM5iuUZSx67LFHGdR8/ADf52wBvEx4rA9jfGCTKSyhgWW2oAi4vuLjxcYBWnh9zzNJF2hrgY5FA2EyAsj7eXUMpPkhcNuFj2gE8mAJ8Zq6fT2v+sBa1/wB3V+F8M+AmJiYmAXOHqovW5iDboeJBb/4Qbf8AFjiY15C5/SWZL90e7m37xja5/IL+WJgMaVw2cz2+5SRhvq0jkD5WAv8Aj9MF0o297eY20GFEHqCHct+YK/lgZk3/AFnmH9Cm/ukwy4Cm1eOeIACSYzITtZQGCgHz1Xa1v2Te217MsSspVgGUixBFwR6EHvgdRZdy5ywB0iFI1Ja5Nmcm99z3G5774KYDlDRB/f8ALaRXkil+zhRuqODbTLKGPwxq5sqAk6o20j06lTRaEVb30qBf1sLY57kmV1lBXC1OZYGDRtLGy7o0zSRMVYhtaF5A531Bg1yRbHR8BMTExMBMTExMAsVcZ/TFOxsFNHOo37nmwm1vpvhhrYy0bqtrlSBftcja/wAsCuK6F3jSWFdc9O4ljUG2u2zpf95Cw32vp9MXcnzSOpjEkd+5VlYWZGGzK47qwPg4BPk4IqZkplnqUvCFUhE6AiKLBVa4ZmYDUzbaRYKLm+Ens9lvFapDCBWCLIt0frLIs0alVdVBsLabWGxx0HEwCLWcHTq89VDJHJUO2uOKZS0CNpUakFwUfY9e/gW2xbyDhupouYUmjnaRF1BkKXlB3kYgksSC1z3OlB4w34mA5weC6l6vnnlrqcu7SlZ/pyw0IeO22kB7Lbye/tRw9WtHArxAiCFYvspwXk642YkSKqlTyxdGNmBIJx0bEwCvw3QVEERUQU8QZzsgWNlTSApcIGjaS/7PSBbvi/w5QtAixmKxILSSczWWe9upiAzEje5Fh28DBnC3nfFOmQ09InvNUfuqeiK+waZh8AHfT8RHYYCvxJOJ66ipU3aN/epT+wiKyrf0LOQB9DhswF4ayEUod3bm1Ex1zykW1NawAH3UUbKvp6m5wawExMTEwCzkH/WOZfWn/wD1YmPeGADV5k9yft40sRa2iGP579++JgMMiB/SmYnxpph3/cY9vx74aMK+QbZnmQJFz7uQL/d5ZF/l1Bh+GCtPWuayWE6RGkUbrtuxZpAxv6DSo29TgCeJiYwlkCqWYhVAuSTYADuSfAwGePFa+43xxjjz2ppHMnIkWaMh0YRSB0eNhYllIBSRTbSRcEasJU/tYqVNLyEEMdPBy1QX0lioUuVuA1h8KnYX8nAfTuJhY4Cz9qyC7K/QFUyO0ZLta5OmNmC+NjhnwExMTEwEwv5lw6ea1TSSGnqGtr+9FLbYc1Li5ttrUhhtuQLYYMDM2rWSSnjQ2aWTfa/Qqlm+g2C3/eHrgBC8WvAP5fSy01u8qDnRH6NHdlB/fUePOLP/ALcZdtetpxf1kUfwJww41S06N8SK31AOAH0vElHIupKqBgdriVf88bZs8pkF2qIVHqZF/wA8eVmRUso+1p4XA/ajU/3jC1wHw7SmOWpFNCBUytIg5a9MYsqAdOwIXXb1c4Blqs8gjpjVGQGALr1r1Ajxa173+WB8/EMzWFPQ1EhJtqk0wqO251nX58Iexwscc0XuNJUqB/IpBqAX+Zl1arfKN2A/osT4O3Q6acSIrr2YBh9CL4Bckymtqre81Ap4z8UNKTqPyMxs3p8Cr59cHMqyqGmTlwRrGvoo7nySe5J9Ti5iYCYmJiYCYmJiYBZ4OjIlzBiLBqtrH1tHGv8AeMTGr2fawlWj7lKycXuTcFtQ7/JgPwxMBuyuG2aVrb7w04/jL2wx6Be9hftfzbC3lo1ZrWNuNEFOn1uZWv8A4YZsBMAuKagvSVCwLHPIUI5Zl0Ag7NdgwK2W57jt3GJxtBI9FKI9RI0syoLs6KwaRAPV0DL+OFjPI6ScQR02XJVQzXRpoCickEWN2FmQhb3Bttdd72wHJ8v4Okq51vSlY2F1k2SBYkHU+oAagSQe247E3uGXJODaBS0hhra2nGsB1hOjRbYi7a26gSrRAbW733buKuIYI6JYZ5TyKkNTJP0sF0Ls8ioBdXO5C2Gm2wucXjmE1bTLD7hzEZVIlhqVWE2IKlHBEgHbbQD3GAq0GcU1FTRQZVEjlgZH5jcsRILBpJ2YAgg2WzdRtt2wfjzqoikgE/IkhnYIksJYEMVJXoN9Smx6g2221rkAqbhJJ3m11IirpDeqWNVZWUgaV0TKdaLYWe25DHyQLsnAkvMjnXMJmniUiMyRxNGl9jpjCLp2AF1INr774B2xMLWU53Oky01eiJK4PKmiJ5Utrkr1C6SaRq0Em4vYmxwy4CYHVFEzVUUu2iOOQfMs5T+ACn88ZR5jepen020xJIG9dTOpH4aR/aGL+AmJiYmAWPaFnZpqUogbnVJ5EBAuBI4IW58W3P4YPZbSCGKOJbBY0VRb0AtgBxiuuoyxPPvevf0SCYn+8YaMBqqadZEZHUMjAqynsQdiDgPU1dNlVGvMkZYIgEDOWdtzYDYFj+WwHyx7nnFtNSSrFMziR1LKqRu5IF720Ke1u2Oae0jNaGrjWSdM15IO5SEKiHYL+uAVSTfqUEm9ibbYDa3tjYSNaOOQoD9nC5ZZQx6SsmgFWU7FGXqvcWO2NmT+2SFQ0b3mczWQ6gv2TdRLMQFHLuVG920jt3wtx09BU01qfL6eNY7/AGk1UyyEgA9RiVr/ADBYW+WEr2gZbCjU9VSxGGnqog6Id9LKdMignvYgG/72A+rctzCOojWWFxJG3wsOx+mLWOR+x3iyiWOOnLtHUym2l7hTpUEafuAG502AJ+Zx1zAaqqoWNGd2CogLMx2AA3JOBuS8S01W7pA5ZkCsQUddmvYjUBqGxFxttipxB/K2WliIZRIpqrH4UXq0XH3nYKNP7JbttjCurFpK0yzdMM8SoJLbK8bMdLHxqD3B7dJ37YDHgfvXH/32X+AXEwO9m+YJLNmYjYuvvZcNoKqQ6L2NgCQQb+exPcYmAs5XXpHmOYBzeRmhsAPgiWEEM52CqHMhufpvsMNVNULIodDdWFwfUeuOZcURqubuss7QwzRRSGwJuyFkHjSD2tqvv2BO4fchLlDqdGj2EYGssB6yM5uzEEEgqLfPAEopAwDKQwPYg3B/HHO/apRRBqYrCuuaVg7KACyrE7EHca+17H02w48QZolFTM4UEiyRRrtrc7Iij5n/ABxyOWTTyK6rkaWWVnidZyClNKJOXqgsdI0sPg3OnckWNwr+03J2molEKIfd2uAvdU0sXCgbHcM5O1kSP1tgN7OaLk6dUpSoLmP3aaWensWA5bI0YOom9ipHYjcY6bT5bUIpYwsxLHpAG+grYMfAZhGmrsY4SfOKXDDSvWRrmEcsY50j05KgJPKAQWfcsCqg6EO1u3wjADYsgqJlhFq9syToaeR2WKE3N3D7CQbagikg3F7b4d6DiF6R1psxazdoqvTpjmHjV4jk8FTse472DdjVU06SKUkVXVhYqwBBHzBwCxxywd8vReqQ1sTqBuQqai7fIBb3Pzt5w2YEZTwxSUzmSCBI3I06he4BNyBc7DYbD0HpgvgKRy1TUCoudYj5YF9ratXbzv64u41QVCuCUZWAJU6SDYjYg28j0wN4jzI06xPqCoZkSQntpcle/jqK74AviY8VgRcbg+cChlsgrTOJTyjEEMe5GoMxuBew7jcDfAD67rzamQ9oqaWUf0mdI7/2S2/zOGbCVV0JqM4ktNLCYaSLS0RAPXLIWuGBDDoXYg4OQZHICC1bVSWINmMQ7euiJSfmMAG4jqHjzCE0aiWqeIpLGzWVYQ1w7NvoIckCwJe5FjpBA+Dg2olSQ5zXe8w/G0KqI4xpB3Zls1h3sLbgE3wX4BOv3yZjqkesmRjfssTctFHoAoBt6sT5wvZvnhzGsNKkK1FLEpYoZdHvRB0toPwusTbFSQC1iTtgK6tkNPGqyPy4l1lIGqJnUqfJi1EXa+rQwvuLgHYecfcTZbU5eVp+XUNpCxqit0KWXUGYD7EEC1zbxi8vCnvct/c/dIgNGqYo7IAoFqeIaoowT3kNybEW3BFGsmigrIMskWGCiZjdA2qSVhYxmcgdIke+zG7aTc22wHGuF8h96nellZ4p7hYpTcqjqSAj27KxsoYdmA7jH0XwnQVstEkWYu8c0bsrGNwDKg+Esy7i/qpDG3zOE6tq/dZ2npNEMUkkwEzR8wydfMmNy6KsasegbsxBt3w0ZNxhNBGozaM05YjRMEPKIYdIchm5b+CGsLna+AcaOjSJdEahF9APPkn1J9TiVlUkSF5GCqvcnHs+pkPLZVYjpYjUB87Ai/540SNJFF2aoceBpUnf5kLt9cAv8B1KyyZg6G6tV7G1v5qIdjiYvcMRgS1xAteoBO99+VFf+OJgOfcVgPm9S4P6uOGJyFYkbGQ7oAQNLLcmSNfBJts78Bw2jYrblk2WzR2vveyRLoXxuGYnydsLOYU6NnNSmuJC6wNZoTLIzaHXVGt9K2AUF2UgWGOlUsWhFW5awAu1rn62AF/oBgFurQVOaRod0o4+aRbYyy3VN/VUDn+uMc8qKRqivrKBtKQQGeZpWCkRiUCRDqZS1+bZtiBZCLHDvkOZLHSV2ZkF1keSYAWu0cK6Esfmseof0sL3EOWz17ZnS0oSEz+6ya5NSlwyAsp2vsEFxbyQe+AI5fxhJVQwPEeYWUa44/LoSrAvYaFZ7HX2CIfUYO51BC1EBVTtaR1KzBr8uRmBjKuigBVYhQxABFr991fhfhBKKSTLykUokVamJpQSDbTFUJYHfSCCL2vzfNjh6z6lDUc8ZiEo5TgRKB1AA6VAOwPb8cBS4Szp5NdLVbVcGz9gJV+7Mg/ZbyPum49MMeEvL8tNdl1FOkoWrSFGiqFHZtI1K192RiLMp79+4Fi3DfEHPLQzqIauKwliv69nQ/eRu4I7djY4A9gDxJmElPJTyKjSIWaN0UqN3A0G7ECwK27/AHsV824zjgnMQjklVGjSaRNOmFpWCxhrkEkkgkLcgEE4OZll8dRG0UyB42+JWFwd7/4YDbTgWvp0Fuphte5A722J8X+WKHE+VCqpZYdrsvSSAbMN1NjtswHfbBJFAAAFgNgB4xlgBfDBf3WLWro2kDS4RSB4Fo+kWFhYAYKYrydL62kspAUIdIGq/cG19R7WvbbtixgFNzoztbfz1Eb79uVKLE+t+ZYelj64bMKypbO2Y9moVCfMrM+u3pbXHf1uPTDTgFzMOC6eWR5NU0fNP2yRSuiy7W6gp77C7LYm1ibYSfaXFEJaeOO6JRNDaGFSGcyN8KaRq6Ild7LjpOf5zFRwPUTtpjQXPqfQD1JOwGFf2e5a78zM6tOXUVR1hG/mYwAqgX7FlVSx2vte1rYBmzPPaemRHnlWFXNlMm1za9t9729ccl9rmae805qaQzJDE4LTaeWjyfANN15kht06tlFj3NsN+aMMxrpYVW8dHFZtQPVJLZhos62ZY12a+xYem4ivjVKtKeNnqDTwyVctM+5lkJZolCjo1AuzEf0DvYEAD4TopmpMso6mQgS1RmijZVuIIV1i+9xd7EDc9Xpjs1fTiaJkBFnW3a4IPf6gjHHvZjrrM0rZ6pJonMP2esspVWOklb2KbDa2w+ffBquzOThwxLI0tVQSkjUQNcMl72FrAoRchbbWNj4wArLZ58nq4lqWb3S52DHTTh7i5UX+zubXIspsA3cY7IjAgEEEHcEecBcuqqbM6dZU1tC97gqyax2swIBZfzB+eB/s5UxwT0xJZaWokhjJNzoAVkF/3Q2n8MBZ4Ri0vXAkE+9uf7SRkfwOJjDhLV7xmV/h96Gn/cxX/jj3AaaIH9M1NiVHusDMBaznXKATcX2A2sR874vccV7QUM7oLuVEaD9+RhGn/MwxppIQM1qGvu1LCCPSzy2/vxo4omEldl1NqFjI87qbXIiQ6f8AnZT/AFT6YDziuCKmy5aYC0bGGlVRbcO6Rkb/ALpP8cInHXCktdn8KxjSscMUjPcdKrI3i/k2/I4d/aXKscFPMzaRDWU7m5AFtYU3PgAMT+GE3in2oUtHmLzRWq700cY5cg0giR2a7bjsR2B3G/rgKvEPFzHiGHb7KlkEJAbqIlAV20+RrZNtzZL+tu0xxhRYAAegHruf44QeJJaI5ZNmE0K00tTALvpBk1MAYxe3UQwUj+j4x7kPtWoZYIi0rmcovMjjhlchjYEdKW7/ADwA/hmtmoZ62CNXlp6eUk0wUa445OtXhH303YGPc7dP7OHGqyyizOKOVlSZSLxyKSGX+iykMpB8XBBBwh8Qe0TLxXUk0UjpMknJn1xOn2Ljq16lHwsEYfQ9r4NcU5U1OW5MzRU9Y9msemGdjqilU3HS8gVXTsS1/JwA+pouXUxUtOYqiClKzNSiXRUSzbuJXLDTLvY21AEkEnYDD/kWdR1cZePUCrFHR1KsjDurKexGON5hSwCMTSqSgk0Oqhmkoqryqi4ZqeQ3+zG24K7m+On8GwxU1AsrRGl1jmzCR2YhiNy7OSx2A+I3AsPGAZsTCm2c1NZcUa+7w9ve5l+Lt+qiNi177O1h8mxjVZBDTK08+YVaftyPUFVP0X4F+ijANjoD3AP1+XbGWObVGfViKr0Bqq5R3Wem0hh4tIeWw+ul/GDORcaSOyJW0ctCzkKjOdSMx7LqA6SfGoAHte+2AscXuYZ6KqFtKTcmT+hONA/KQR4aMD8+ypKunkgclRIttS91PdWX5qbEfTA3hjO3dmpaqy1cQ6trCVL2WVPBBFrgE6TsfGApJTjMK9nkAMFBJojQ/enKBmc/JFdQo9Sx8DFH2n8QrToFf4VXmEWF9QYGIre12V11WvYhWB7rjZXVc2Uy1c7QPUUkz+8NJGV1QnQquGRiCwsikMvzv8/I8rmzOop6qphFPTwHXFE9mklJsVaTSdKAGzBNzcAm3bAXuAcjNPSRtLtM7GeW6jpZl06RcmwRbICDuFHg4SeFqM1OaVGazR8injJkWZ2trTlhY7eAmgcxjvuVx0LjefRSuRqLuOTEqkjU8vQtx2Nr332FicCM64IZ8shy+nqeTywoLFdWtR8Wpb9iTqt2vbACeAuKY81zKudFvAIYowsgBLBXkIIHodRJB+V8bfbC7SwRUAAZqhi7ObjQkTKxIOkqDuF1MQN9++POBOGocszKSmi1G9FE5c362EsgdvQfd2HbBGupI5s5eR15nulGCEIBGqR2IKi3eyfgbYBgyNzBRI07IoSO5ZdlCgXHbYWHoSNttsV+CaQrTmVwVepkaoZT45nwgj1CBAfmDhW4m4kizGmSmiqI4OdFzal9YvDGLXQ3G7MxCWNvvfQuXCOYtU0VNO4AaSJGIHa5HjAVeE4111zqQddU1yPVUjQ/kVt9RiYrezz9VVH1rqo/+acTAUa6samrsxmVNbrRRSIo+9oMu2243IwtZdm0q/ymk0zyPIkUtVIL8+VyByoh3SGMEkn93YE3OHZBbOGv9+jW2x+7Kb3Pb7wt+OAWfcIvTWrIqgyJSyS1K00oXl9YcsAyrqBBYlSb2wHvEPELSQvzKdKin97ekkiXdyDYRstzbVfa3m4tbCxl/s6qqyaFq2JFgQg9bDmGMHoQ6B8YUKDc23c3udq3Bta9ZS1lRq0xGqFVNEsbGQspDJHG4ax1FIxuoYb7dQOLeTZtVxmfMpzIJpY7Q0rOdK3P62Rb2WNQAAxCnY7Em5B79onBf6UpkgExhCOGFhcEAWsRceCbfPCNkebUGQyGngDVDPKI6iYsAzMAbLGnYhCeomwGq2pjsK/sc4oq6ivqDUVTSwMCF19IZxYjQv3bIHJAtta+DnDnCWVxVgq/eHqGZefCZT9miu+kEGwBOprAHz4vgKNF7Io/fZZ6upWQTM7LDspfUSbM2/rY6B9PTDTwOzVdDPR1iqWhd6d01ajoHwXNv2bWbza+OS5dlFZmObiWtkMYi5kxdTfogl0sI9JNrN07fXv36twY3/SeYsoUxTpT1EbgW1KyFR4v3UmxwG3LfZtTpK8s8stRIzIdTNouEA0BxHpV7EA3I8DG+qiGYVrRPvS0ZXWniWYgMAw8rGNJsdtTD0w2ytYE+gvjnXs14kMkQWOnnlaRmlmmtpTmSSHUAWsGCDbp/ZsAfANvFua09LSST1AV44xcKbHUw+FRfa5NrYG5PltwMwrnWWXTrTTcxwIRfTGB8Rt3fcnxYbYp5zzJ8wighhDwUemaQBwg5r6gng3CLqYr5LLhg4lzX3WActA8rsI4Ixtqduw+SgXY/JTgCNDU81FfS6BuyuNLfiPF+9jv62xK2kSaN45FDI6lWB8g7HHz3UQ5wK2eM1Lc+OQfbmZwoWwKhIVvcEEbaGG9u++O0cI5xNURPHOFSqhsrkA6W1LqRwrBWAIO6kDcMPGA84WqJInehnYu8KhopCbmSEkqha5uXUgqx87HzizxLkfvASSJuVUw3aGW17EjdWH3kfsR+IsRgVm1QsOZZcpYvPIk0bHYXTQHLEDb40HYeT88OGA5J7SuMEkyvRKWp52lWKeNd3Rl6jpva6khSG8qfXBvhzjyplp1d8sqmZVGsx8si9vAZwxPkra47HA7iDJIq/OpOdMwipKZGKKQDrLFjbubABSSB3IGObZnnFVmtTBDRloirWiiidgIY9up2v1N95m+72JJNgDZ7QeL6p5qZtPuUIVpELWeUk9AIRSRr+IKLm1yTawwycNSS0NHNmVe76uXaKKV7sqXuqsxAu7ta/gbWtvi7neZRZdBDEyLWVqKWBYC4Zj1yM1iUDOTYLux2APi7kM36Sy2+ZQoB1cwXsjBCesWOy7evjAc34DosyqKt62OWLmKzmQysxjKyWPLuAbHpU9OyjST3tjzM/aG0tXUNGVQ8pqUyRMzR7hjHKXKiwjkvva+lidwMFoeLWrZHy3K4FhpGiljWYC3UFJ1KB2W9lJI+8DcXGMvZ97M5KQ8yudCIgxSCI/FvuzkbtewGnsRsdiQQGcUZLCy0weCKE8txAkUmt52Bibr07NzCZB8RNje4OOs8IZdJTwGNxoUO/Kj1auXHfoXVbew+tr2ubXx8+ZbQVElR7/7maamhqUkey6Aqs6qAimwsBuxH1O2Pp7ALnBYC+9oF0hKuW3z1We/4ljiY3ZBHpqa8AkgzI1j4JhjvbEwFOlYDOKkkgWpIO59ZJcMdbTLLG8bfC6lT9CLHHL+Mkf9KTutnZaeDSOWGKjXISdRRwum176Re6gMLbjnzmqMmtJ5A6C1g+sG4GrUAZRt4PLWxubgbYCZfwnU0dGFeMpHl8yVLaGH8qdJA7sPVVhGlVNrsd+2FHNZayvNXVgRcupiJKNuyxxn7MKFuS2wN7WBuTbHWKLjiOJCtY8apa2oyKSdjcHsWJIt8KgYIezTJxBQRXFuagcoVC6Q1yARa5NiASb3tgOQ8WZTKaWnky2No6fWKdOUP1zPGBJKxG51NeIMfCn1GLWfcHtS1McUtWTBDDEYIbdcza2JjQXsQJBqZjsquL7C+Ovez6NVoY0VtSI8qof3VlcLb5AADAXietp6+opaeBzK8dR9o8QJEa8uQNeQDQCe2m+/YjAIOTZhU009Nph57aKimGg7yySu8uoA2CoCouGKnYm1rY6N7OeGKijDGpaMuIooE5ZJBSLWQTcDqJcjbwowLz/KocvnoJme0a1RBOnZF5MoFzue5HkD5DDymdQNDz0lSSPbqQhhv9PrgNPFlYYaGqlHeOCRhvbcISN8beHaBaelghT4Y4kUfgo3/HvgZNxNSywuJDZHUrpLLd1IsbENpG1+5xS4AzlbPQvLqlp20x6iNUkNrxNserp6SR+zfzgLXAh1LWOQNTVtQCbWvofQv5Kqj8MDfaRna0EtFVyh2gjaVXVBc6njtGbEgeGFydtXzwR4PYRT11KQFZKgzKL90nAfV/b5g/DBbP8AI4a2Iw1C64iQSt7Xt23G4t32IwCNwPxJSz09VPMzxrNM9TIQWCxKAiqrSRmwJWNTpJBJJFu1zvBglCSVU0bNJVzAgKmkrGAEjLKznSNI1kXuNfa5ONXDvs/yyPlzwxc3YGNpHdwBfUukMdOx3Btf54Z8umlYPzo1js7BdL6tSA9LHYaSR3G9sAt5tlyLmlFIgvLI0rSFjc8tYtIAv2UOynSvlifJw4YUeGphW1k1cLcqMGlpze+oBtUsg+TMFUfKO/3sN2A5FxBRK3Ei6X5QWnSedtR3EbMSCB4IEdwdrKTbcHAil9pMCNMuV0ESVUsxCEpp1r41AEMXZtQCA2FwfXD3xzwS1bV0kyMEVbx1O5Bkhvq0fMEgqR6OcIvBUa0VXHLVRxQ0yCsEUpNjLKkli5v2PLDKov2Vrd9wN8cZTRxMtdVTyszsL0qzAI8yjSV1kgqqXsbkBRf1IPnAHEsuaQVi1ccUNAsZiHLBUDULaVa+9hfx3ZfW2EysoEd4BXuqQTzSVLlXZ3e6mXlqLWQ6n5ZC3LswPgWt1yVZy6iKk09OsrSrGo3KF5GYkdwsMSi97313wDhl8lBldBU1GVrz5EYRuzkkoSR8ZIBVFvqNgPz3wt8OZTVCoGdVxsiKOUN1aZn6ELDfQhLaiSbAW2A2Ap6hcvFelA5qUmhaN6gEKokVndiFub6YmCAqLFgbW3sVzQNWtyFqSaBKeOOJT8NTIPsg62t8EzxnewOkeN8AJpOKq6tq6udJjLCqBDT2sJYnkWNhGpNgRq1aib9r97Y7hwVUvJQUzyoySGJQyuLEECxuPF7X/HCjQ+zV0nhXnhaWnVuVy1AkfW6sySkghlGkAMNyLeRc9HdwO5A8b4ADkMxNbmC7WWSI/nAn+WJjXw85NdmN/DwgfTkqf7ycTADavLYqrOJFkjD8qjUaioOhnkbSVuNjYHcemLcvA0ZItLIFA7NZze/ccwMq/QL4xOFrmvzTUbuJYlB9E5CMqj6amv8AM4PV+ZxwleZqVWv16SVW37TDZb+CbA4Dn2T01PSSM2aRySVSu2iZ42ljK36DEFXSh02BGkNcfTDlQcWUksogWQrK19KPG6E2721qL7b/AEwajkDC6kEHsQbjFfMcuiqEMc0ayIfDC/0I9CPUYADV8GUqxyCN56VTqZmindQLg6jYsU8k7i3nCLkfEjZW1NSxpVS051kxvApdIxvzEkhJWRRcEixNiexsMOOa8K1IjeOlrH5bKVMU512v5WX9Yp7bNqFr7Y3cCcGrQR3dhLO1yzgWVdVrrGvZVJFzYC5wFzLuMaGoOlKmLV+w50N/Zex+X54XvaPl9PS071UBWkqbgrLGdGrffWArBxa/xKbEjt3w45pk0FShSeGORSLEMoPf0PcfUYR+JeDKyWnNCjQT0pty5JywlgA7AFR9pYbAmx/a1bkgTy/nz5XHVIIo6ySJHeTlqDb71tWwbTe2rpB77YU1pszURLDQwSlmZ1rCUeYEXu7HUUEjLcA3K9ht2x1qGnCxrH3UKF33uALb374AZzwekzwtHLJTLEGAjiChLk31BSpAcb2a19zgE2uoc1jnpnSFmmAK+8cxWuhe/KqQFRdI7hkB0+L73ZavjGpp1BqculXcLrSWFkLHtYs6kAnywFvPrhngoQjFgzliip1OxHTex0k2ub7kC52v2x7QRycsCco8m+oopCnfawJJ7W84BLqPaK0c5gamV30a1EU6Oe9ipAF9f7q6u6+DfGrMK+uzPn0scf6OULuaj9bKPRVRulL2DOGOzbb46AkQHYAfQYoDIacTyVAj0zSrod1ZgWFrC9ja4A2PceDgEPh3InoahZ/faGCLQFqYIlCpqTV8JJvcXF3bqNt/ADlk/EEbxoXngdySLxE6TuQDY3I7edvngfPwBSGXmRosR+9pjRmYnuSzhtzfcgXPk408TcBRVFM0cbFZNQcFyXUlfulSbBGsAQtvPqbgZm4qpFbQJ1dx3SK8jDv3VASOxwo0WXGpaop2ppkiSRqimmeLSVLm8iLqKkNqLkHtY79t1ul4sqcmDQS0qBAReRF+zDvtYmNQEVLGyWZjtvvfDW/tGflqYKKepaw1SWEMRNwDZ3JA73C7nsDbAaKzhOWMx1iRNJNTvrCSOjSSKxOtOlABYElOs7gXxc4GyuOWEyxVLToEeGAOgDQAm7q4N7vewNx2VRb1C1/tRmDxxtFBRiTV9tLKZlW1vuxKLkg3tqG3kWxa4dqaJpJGNc7tO68x4/sIZZLaAI7bsbd9LHtcm+AA8C5OnKlpXMrmKWSN44YiQyknSWZvsrMp8r2tftsyNkUCV2WoYdI/lEmmTTcOqoFsE6BfdtK7XF/GGXIuF6SCaSog1mRxpkczySarW2bU5BIsO+4xjxtlyTwW5qQzRnmQSMwGiRQdO9+x3BHkE4Df+gOW+ummeAfeisGiP9Q/B/UKjBKuoY54zHMiyIe6sLg4D8E8TLXwFrASROYpQpDLrUC5Vhsym9wR4OGHAKnC8Y9/zErcKnu8IU/uRlr/AIiQDffpx5jPhE3q80/+ZUf+RFiYDLJTozSvS1uYkE1/U6WiP0H2a7fXDMRhVmJXO4/AkonHpcpKh/EgN57XPzw14DTBTIl9Chb7mwt/DG7EwLzTiGmpv10yKf2b3Y/RRdj+AwCdSe0sVc0sVNyYljQvzqliFsDa5VRtvY6XdSQR5uBXj4/qYpbyx86IlFDRpyozrsEdHlYbFtSlTe3TYkd+UZxXq+ZTzUfM93RnqChjZFutuYDvddQVurYgmwAODXEnGNDU06GKFYpjHOram1mzwm3U3UW1rGLsO5NidzgOy8M8awVsssKK8csViySFL2PYjQ7A/ncfiLsuOOcHNSVWVRiqlp6Wqp7iKVXVJIiijlsdwSbW1K17+fl03hOukno4JZl0yPGCwta59QNrBvit88AWxMTEwA7iCkllp5EhlMEhG0gF7WNz89xtcb74R8q4UqZQkkOY1UCiUcyNkkUMse3SJWMg1AXJLENcm2H/ADNZTGwgZEl+60illH1AIJ/PG6EMFGogtYXIFgTbew3sL4DCsjDoUZiusFbq2ltwfhI3BtcgjfbA7Mc3WnMcCq0srKSqlrdKWBZ3c7C5G+5N+xxnFSNULatp4Ohw8YVzKLr2bqjTSw+V/rjDMeF6WoqEqJoVlkRdC69wBe+ynpvfza+AXsl9ptPUVy0QUh2U9YYFNQvdQdr9juNsPOKFJlqxSXijhjQr1aUAYtfY3G1rX2t5xfwFeflOQj6GYbhWsTf1AP8AfgZLwlSNp1whyt7MzMzEEWILE6iNhsTa4BxazXIqepsZoldgQVfs6kXsVcWZSLnsfOKSZRVRE8msZk2slRGJLfR1KOf6xbAbKrhKikTQ1NFpJuQF03Nrb6bX29cL1X7KqIsWgMtITGYzyWG4O/3gxBv+yRfthxoHmIImVFIOxRiQwt3sQCu+1t/ri1gErKPZtTwoqNNUOi9kEhjS9tyVi06ix3Ja57eMGoeEKFWDe6QM4tZ3QOwt2szXYW+uLmfZl7tTyz6Gk5aFtCDdreB/n4wEyzjFpIRLJRVKgqGBiCzqwIvdGjJLD8AflgGaCnVBZFVR3soAH8MVc5zaGkiaadxGi+T5PgAdyT4A3OAsufVshAp6B1v/ADlS6xqBexOlSzn1tYY0x5QI398zSojkeMdAICQw+pUMTdiNtbG/pbAUvZlWSyy5k08RidqkOFOxCtEgjuPB0KpPzJ7Y8xu9n+bpV1WZTRnVGZo1U2IuFiUX39bYmAu5iR+mKS//AHWot/bg/wAMNOBHEGRCp0MsjwzxEmKVLXUkWIIIIZSNip7/ACwL91zdPhqKOa3h4XS/zLK7WP0Wx+WAA8cy1XvLhZakreMR0kClech2kPOG6FSWvuNgvrgZFwVmE8hVVgy2kPxLHaSWTt+tfu59btbbse5dpajNVAIgont8SrPICfTTeKw/HGP6VzP/AMPh/wCL/wDSwFCH2X0ZZWqDLVMo0jmMFRR+yscYVAvytjHiT2f0bpGkOXUzdY1EHklQPJKKWa/a2CK5vmXnLo/wq1/0xj1s6zAf9nL/AMSn/wDOAu5fwnRQsJIqSnjcC2pI1BH0NsFII3Bcs4YE9IC20i3bvvvvfC6+bZk1uXQRD15lUB9LaUb59/448WbOP9jl/wDv5v4/YnAFMwoJtZlp5tLGwMUnVE1u+w6kYjbUpt5KtjblVTO+oTwLDpsAVkDh/UjYED62Py9QbVucJpvSUco88uodT/zxD/HGcmb5lbbL49Xzql0/jZL/AMMA04mEtc7ze++XQWvvaqH8OjHrcQZoFLfo2M2sLe9KCT/Ztb8b/I4Bzxi6Agg9iLHCtHnOZkA/o6IX8GrFx9fs7fxxj+l813/6Oh+X8rHyt9z6/wAMAboMnETBhNOwAsEeQso/PqP1JOCWFKLO8z+/lqdvu1Sne59VHi38cbjn9aP+zm/Coi/zwDPjTWQF0ZQ7RkjZktcH1FwR+BBGFs8R1p2GWvq7C9REBf5kEm30B+mPVzfM/OXR/wDFr/p4AtQw1SMFklimT9rQUf8AGxKk/MBfpgnhYbMM0bdaKmUeklU17/1YiLfjjWa/Nv8AudIf/un/ANHANeFebhHllmoqmWjudXLUK8N/P2bDpudzoK+fU4xGZ5qO9BTn6VZ/xix6c2zP/wAOh/4sf6WAwqshzKTY5mEUn+bpVDW9AS5/O2F+v9jsVQAamurp38s8gI/AMpt4/LDG2b5nY2y6PV4vVLb8ei+MKiPNpxoPutGp2aSN2le1jfQGjVQfmb/TAC/ZRlHuzZggZ5IxU6UkdtRfQgVrnzY7fhiYc8lyqOlhSGIWRBYX3JPkk+STuTiYD//Z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38100" y="-1828800"/>
            <a:ext cx="2952750" cy="3810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69640" name="Picture 8" descr="tekerlek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04664"/>
            <a:ext cx="2257425" cy="2160240"/>
          </a:xfrm>
          <a:prstGeom prst="rect">
            <a:avLst/>
          </a:prstGeom>
          <a:noFill/>
        </p:spPr>
      </p:pic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69642" name="Picture 10" descr="http://www.erguven.net/medya/www.erguven.net-zaman_iCinde_bilim_(18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992" y="2708920"/>
            <a:ext cx="4464496" cy="3816423"/>
          </a:xfrm>
          <a:prstGeom prst="rect">
            <a:avLst/>
          </a:prstGeom>
          <a:noFill/>
        </p:spPr>
      </p:pic>
      <p:pic>
        <p:nvPicPr>
          <p:cNvPr id="69644" name="Picture 12" descr="Dünyadaki ilk mum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188640"/>
            <a:ext cx="2857500" cy="24551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78850" name="Picture 2" descr="http://www.erguven.net/medya/www.erguven.net-pisago_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752528" cy="6353945"/>
          </a:xfrm>
          <a:prstGeom prst="rect">
            <a:avLst/>
          </a:prstGeom>
          <a:noFill/>
        </p:spPr>
      </p:pic>
      <p:pic>
        <p:nvPicPr>
          <p:cNvPr id="78852" name="Picture 4" descr="Arşim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6632"/>
            <a:ext cx="4104456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88640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Menelaus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 "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Menelaus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teoremi" olarak bilinen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zlem ve 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resel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genlere dair teoremi ortaya koymuştur.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Batlamyus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astronominin sentezini yapmış, geometrik bir sistem kurmuştur. Yerin 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resel olduğunu ve evrenin merkezinde ve hareketsiz olduğunu savunur.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Batlamyus'un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"Coğrafya" adlı eseri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 descr="Batlamyus kim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717032"/>
            <a:ext cx="4680520" cy="3024336"/>
          </a:xfrm>
          <a:prstGeom prst="rect">
            <a:avLst/>
          </a:prstGeom>
          <a:noFill/>
        </p:spPr>
      </p:pic>
      <p:pic>
        <p:nvPicPr>
          <p:cNvPr id="33796" name="Picture 4" descr="http://static.comicvine.com/uploads/scale_small/3/37015/1889294-menelaus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077072"/>
            <a:ext cx="3816424" cy="2639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7504" y="432559"/>
            <a:ext cx="88569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ORTA ÇAĞDA BİLİM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Orta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 İslam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nyasında Bilimsel Faaliyetler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islam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bilimsel faaliyetler, farklı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rlerin etkisiyle şekillenmiştir. Harezmi,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Biruni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gibi bilim adamları Hindistan, İran ve Bizans gibi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rlerden etkilenmiştir.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İslam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nyasında, devlet adamlarının bilimsel faaliyetleri desteklemesi sonucu bilimse gelişmeler sağlanmıştır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0" name="Picture 2" descr="Ortaçağda tıp sanılandan ileriymiş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509120"/>
            <a:ext cx="4248472" cy="2143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1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İslam topraklarında bilim evleri ve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zlem evleri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lmektedir. Bu;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nemde astronomi, matematik, fizik, kimya, biyoloji, coğrafya, tıp, teknik ve tarih alanlarında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bilimsel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lmektedir.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İslam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sınırların genişlemesi ile birlikte geniş alanlara yayılmıştır.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manların Avrupa'ya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mesi ile İslam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Avrupa'ya yayılmıştır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 descr="Ortaçağ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221088"/>
            <a:ext cx="6408712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1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İbn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Sina,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Biruni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Farabi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Harezma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gibi bilim adamlarının eserleri, Latinceye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evrilmiştir. Avrupalılar,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İdevletlerinde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medreseleri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rnek alarak,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niversiteler kurmuşlardır.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Orta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 Avrupa'sında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ortamı ve bilimsel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 yokken, İslam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nyası aydınlanma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ağını yaşıyordu. Bilimsel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 en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 seviyedeydi.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7504" y="90303"/>
            <a:ext cx="8856984" cy="610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İSLAM DEVLETLERİNDE BİLİM VE BİLİM ADAMLARI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Matematik alanında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Harezma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Abd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lhamit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İbn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Hayyam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Nasir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ddin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Tusi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gibi bilim adamlarının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Nasiruddin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Tusi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"Kesenler Teoremi" adlı eseriyle Trigonometrik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alışmalara yer vermiştir.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Kenar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 bağıntısını bulmuştur.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Hayyam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cebir konusunda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derece denklemlerin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 katkıda bulunmuştur. Celali takvim adıyla bilinen takvimi hazırlamıştır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://2.bp.blogspot.com/-gdz1x00m79M/UZ0v3vMa4MI/AAAAAAAACz8/QHGaHha_s_c/s640/thale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6672"/>
            <a:ext cx="8424936" cy="6021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07504" y="135236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Tıp alanında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Zehravi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İbn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İbn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Sina,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İbn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Nefis gibi bilim adamlarının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İbn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Sina, tıp alanının yanında felsefe, astronomi, matematik, fizik, kimya gibi alanlarda 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 yapmıştır. "Kanun" adlı eserinde hekimlik, ila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lar, cerrahi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ntemler hakkında bilgi verir Onun bu eseri Avrupa'da ders kitabı olarak okutulmaktadır.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Zehravi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cerrahi alanında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yere sahiptir. "El-Tasrif adlı eseri, Avrupa'da Latinceye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evrilerek Oxford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niversitesinde okutulmuştur.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fft5_mf19034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07504" y="207244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Astronomi alanında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Fergani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Beyruni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Bitruci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Uluğ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Battani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gibi bilim adamlarının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Uluğ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Bey, Semerkant'ta medrese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zlemevi, bilimsel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alışmaların gelişmesinde etkili olmuştur. Bu medrese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zlemevinde Ali Kuş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Kadızade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Rumi gibi devrin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bilim adamları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 yapmıştır. "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Uluğ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Bey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Zici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 adlı eseri astronomi konusunda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bilgiler vermektedir.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Biruni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"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Mesud'un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Kanunu" adlı eserinde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astronomik bilgiler vermiştir.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7504" y="305455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BULUŞLARIN SER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İnsanların, avladıkları hayvanları kesip par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alamak, kemikleri kırmak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akılları ve taşları kullandıkları zamandan beri bu aletlerde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devam edecek bir gelişme, teknolojik gelişmeler başlan bulunuyordu.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CAM: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Camın hammaddesi kumdur. Kumun yapısında bulunan silisyum dioksit,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sıcaklıkta erir. Camın dayanıklı olmasını sağlamak, yumuşaklığını artırmak ve renk katmak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eşitli maddeler katılır.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tronomi nedir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8712968" cy="66122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07504" y="477274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Fizik alanında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Farabi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Ibn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Sina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Ibn'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Heysem gibi bilim adamlarının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Farabi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"Boşluk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zerine" adlı yazmış olduğu eserinde doğada boşluğu kabul etmez. Aristo fiziğinin yetersiz olduğunu ortaya koymuştur.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Islam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devletlerindeki bilimsel gelişmeler, 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 zamanında devam etmiştir.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Islam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devletlerinde bilgin, filozof ve sanatkarlar yetişmiştir. Bu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nemde Bağdat'ta kurulan Nizamiye Medreseleri, bilim ve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hayatının canlanmasında etkili olmuştur.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://fen.omu.edu.tr/UserFiles/image/fizik%20resim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51520" y="275602"/>
            <a:ext cx="864096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ORTA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 VE YENİ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 AVRUPASINDA BİLİM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Kavimler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ile birlikte Avrupa'da Hıristiyanlık geniş alanlara yayılmıştır. Bu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nemde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ıkan kiliseler ekonomik, siyasi ve dini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 ellerinde toplamışlardır. Bilimsel ve akılcı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nceyi reddederek kişisel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nceyi yasaklamışlardır. Kutsal kitapları olan İncil'i kendi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ıkarları doğrultusunda yorumlayarak halkı yanlış bilgilendirmişlerdir.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İskenderiye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phanesi'ni yakmış,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eşitli bilim adamlarını idam ettirmişlerdir. Aforoz (dinden atma)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End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 err="1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jans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nahların atfedilebileceği belge) gibi yetkileri kullanarak siyasi bir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sağlamışlardır.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://img32.imageshack.us/img32/8761/alexandriacosmosrecon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708921"/>
            <a:ext cx="8136904" cy="40324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07504" y="93424"/>
            <a:ext cx="892899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ağdaki bilimsel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alışmalarda etkili olan gelişmeler: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Orta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ağın sonlarına doğru, insan ve doğa sevgisinin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plana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ıkması ile birlikte eski Yunan ve Helen uygarlıklarının incelenmesi sonucu bilimsel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 başlamıştır.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 Avrupa'sında bilimin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ıkması ve gelişmesinde etkili olan barut, pusula, kağıt ve matbaa Ha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lı Seferleri ile birlikte Avrupa'ya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http://www.patentmuzesi.com/uploads/image/1278309073_thumb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653136"/>
            <a:ext cx="3600400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79512" y="266288"/>
            <a:ext cx="87849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Barut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Barutun ateşli silahlarda kullanılmasıyla birlikte Orta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 Avrupa'sındaki Feodalite (Derebeylik) sistemi zayıflarken, merkezi krallıklar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kazanmıştır. Bu durum Avrupa'nın siyasi yapısını değiştirmiştir.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http://www.bilgiustam.com/resimler/2011/04/549-Green-tea-of-Gunpowder-and-Mee-Tea-300x2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284984"/>
            <a:ext cx="3600400" cy="3312368"/>
          </a:xfrm>
          <a:prstGeom prst="rect">
            <a:avLst/>
          </a:prstGeom>
          <a:noFill/>
        </p:spPr>
      </p:pic>
      <p:pic>
        <p:nvPicPr>
          <p:cNvPr id="23556" name="Picture 4" descr="http://2.bp.blogspot.com/-RvB6M1NgggQ/UCBbKXSF3-I/AAAAAAAABlY/tCjoj0pCR8I/s1600/atesle+bar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996952"/>
            <a:ext cx="4860032" cy="3717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16632"/>
            <a:ext cx="892899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Kağıt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Kağıt, uygarlaşma yolunda icat edilmiş en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buluşlardan biridir. İlk olarak Mısırlılar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"papir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s"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adını verdikleri bitkilerin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yazılar yazmışlardır. Mezopotamyalılar kil tabletlere,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inliler ipekli kumaş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zerlerine yazmışlardır.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inliler bu kumaşların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pahalı olmasından dolayı, arayış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erisine girerek kağıdı icat etmişlerdir.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Kağıdın kullanılması ile birlikte Avrupa'da ve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nyada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aktarımı sağlanmıştır. Avrupa'da bilimsel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alışmaların yapıldığı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"Aydınlanma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nemi" başlamıştır.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Braille Kağıt (A4 160 gr 250 lik Paket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352928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263440"/>
            <a:ext cx="87849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Matbaa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olarak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in'de kullanılan matbaa, Uygur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 tarafından geliştirilmiştir.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modern anlamdaki matbaayı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Gutenberg ortaya koymuştur.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Matbaa sayesinde yazılmış olan eserler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oğaltılarak geniş kitlelere hitap etmiştir. Matbaa uluslararası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rel etkileşimin yaşanmasında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yere sahiptir.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matb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725144"/>
            <a:ext cx="6264696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www.erguven.net/medya/www.erguven.net-zaman_iCinde_bilim_(1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4896544" cy="6480720"/>
          </a:xfrm>
          <a:prstGeom prst="rect">
            <a:avLst/>
          </a:prstGeom>
          <a:noFill/>
        </p:spPr>
      </p:pic>
      <p:pic>
        <p:nvPicPr>
          <p:cNvPr id="70658" name="Picture 2" descr="Camı Kim İcat Etti?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16632"/>
            <a:ext cx="3816424" cy="6441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16632"/>
            <a:ext cx="8712968" cy="6566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Pusula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Pusula, insanların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bulma aracıdır. İlk olarak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in'de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 bu icat, mıknatıslı taşlardan yapılmıştı.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Kristof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Kolomb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pusulanın sapma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ısını hesaplamış ve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modem pusulasının yapılmasında etkili olmuştur.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İnsanlar pusula ile birlikte denizlere rahatlıkla a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ılabilme imkanı bulmuşlardır.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da Coğrafi Keşiflere neden olmuştur. Coğrafi Keşiflerle birlikte insanlar yeni yerler keşfetmiştir.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nya'nın yuvarlak olduğu anlaşılmıştır.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Coğrafi Keşiflerle birlikte Avrupa'da ekonomik refah artmıştır.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world map and glob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496944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79512" y="117234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OSMANLILARDA BİLİM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-Ali Kuş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u, 15.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yy'da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yaşamış ve matematik, astronomi alanlarında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 yapmıştır. Osmanlı Devleti'ne hizmet etmeye başladığında, İstanbul'un coğrafi koordinatlarını belirlemiş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neş saatleri yapmıştır. "Fethiye" ve "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Muhammediye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 adı verilen astronomi ve matematik kitapları vardır.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Takiyuddin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matematik alanında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 yapmıştır. İkinci derece denklemlerin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yapmıştır. "Işığın Niteliği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rmenin Oluşumu" adlı eseri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s://istihbaratsahasi.files.wordpress.com/2013/09/image001506.jpg?w=1188&amp;h=6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8928992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07504" y="302236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Piri Reis,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 haritası ile "Denizcilik Kitabı" adlı eseri ortaya koymuştur Denizcilik Kitabın-j da, Akdeniz,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Deniz'i, Hint okyanusu ve Kızıl Deniz'le ilgili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bilgiler vermiştir.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 denizciler bu kitaptan yararlanmışlardır.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Katip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elebi, coğrafi bilgiler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eren "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Cihannuma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 adlı eseri ile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nyadaki bir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lgenin iklimi, coğrafi yapısı, idari ve siyasi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nleri hakkında bilgi verir.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Piri Re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725144"/>
            <a:ext cx="4762500" cy="20212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07504" y="81529"/>
            <a:ext cx="8928992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DEĞİŞİM-GELİŞİM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***COĞRAFI KEŞIFLER***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1.Pusulanın geliştirilmesi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2.Gemicilik sanatının ilerlemesi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3.Coğrafya bilgisinin ilerlemesi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4.Yalanlara inanmayan cesur gemicilerin yetişmesi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5.Doğu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lkelerinin zenginliği (İpek ve Baharat Yolları)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rklerin İpek ve Baharat yollarına hakim olması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7.Avrupalıların Hıristiyanlığı yaymak istemeleri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107504" y="166289"/>
            <a:ext cx="892899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nya’nın Dolaşılması(1519-1522)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Macellan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nya’nın yuvarlak olduğunu kanıtlamak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yola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Filipinler 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Del Kano yolculuğu devam ettirdi.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http://upload.wikimedia.org/wikipedia/commons/thumb/3/38/Magellan-Harita-Tr.jpg/550px-Magellan-Harita-T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76872"/>
            <a:ext cx="6480720" cy="4348709"/>
          </a:xfrm>
          <a:prstGeom prst="rect">
            <a:avLst/>
          </a:prstGeom>
          <a:noFill/>
        </p:spPr>
      </p:pic>
      <p:pic>
        <p:nvPicPr>
          <p:cNvPr id="16388" name="Picture 4" descr="Portekizli denizci, gezgin ve kâşif">
            <a:hlinkClick r:id="rId4" tooltip="Portekizli denizci, gezgin ve kâşif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2492896"/>
            <a:ext cx="2088232" cy="37250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107504" y="116633"/>
            <a:ext cx="8928992" cy="414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Amerika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Keşfi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Kristof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Kolomb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Amerika kıtasını buldu ancak buranın Hindistan olduğunu sandı. 1507 yılında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Ameriko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Vespu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buranın yeni bir kıta olduğunu anladı.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Hindistan Yolu: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1487 de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Bartelmi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Diyaz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mit Burnuna kadar gitti.1498 de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Vasko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Gama Hindistan a varmayı başardı.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Kristof Kolom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49080"/>
            <a:ext cx="2952328" cy="2608337"/>
          </a:xfrm>
          <a:prstGeom prst="rect">
            <a:avLst/>
          </a:prstGeom>
          <a:noFill/>
        </p:spPr>
      </p:pic>
      <p:pic>
        <p:nvPicPr>
          <p:cNvPr id="15364" name="Picture 4" descr="Hindistan Yolu">
            <a:hlinkClick r:id="rId4" tooltip="Hindistan Yolu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149080"/>
            <a:ext cx="2476500" cy="2627387"/>
          </a:xfrm>
          <a:prstGeom prst="rect">
            <a:avLst/>
          </a:prstGeom>
          <a:noFill/>
        </p:spPr>
      </p:pic>
      <p:pic>
        <p:nvPicPr>
          <p:cNvPr id="15366" name="Picture 6" descr="Vasco da Gam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3933056"/>
            <a:ext cx="3210694" cy="27066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07504" y="116632"/>
            <a:ext cx="8856984" cy="5114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COĞRAFİ KEŞİFLERİN SONU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 yollar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lkeler bulundu.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rgecilik başladı.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Atlas Okyanusu kıyısındaki limanlar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kazanırken Akdeniz limanları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 kaybetti.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Yeni yolların bulunması Osm. devletini olumsuz etkiledi.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Ticaret alanı genişledi.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Bol miktarda değerli maden Avrupa ya taşındı.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Burjuva sınıfı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Avrupa dan Amerika ya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 başladı.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Avrupa ya yeni bitkiler getirildi.(kakao,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vb.)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Baharat yolu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zerindeki halk yoksullaştı.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11.Zengin burjuva sınıfı bilim ve sınıf adamlarını destekleyerek 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 ve Reformun doğuşunu kolaylaştırmışlardır.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Dini inan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 temelinden sarsıldı.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Ahiret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korkusu yerini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 nimetlerinden yararlanma arzusuna bıraktı.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Maya,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Aztek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inka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uygarlıkları yok edildi.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rklerde cam sanatı Sel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uklularla beraber başladı ve İstanbul'un alınışından sonra Osmanlı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neminde gelişti.İve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evresinde 14.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zyılın başlarında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</a:t>
            </a:r>
            <a:r>
              <a:rPr lang="tr-TR" sz="3200" dirty="0" err="1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B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lb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l"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adı verilen bir cam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eşidi yapılmaya başlandı.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rkiye'de ilk cam fabrikası 1934 yılında Paşabah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e'de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err="1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eşm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 B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lb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Anadolu at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lyelerinin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ıkardığı bir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Bu teknik, modern cam end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strisinin ilerlemiş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ntemlerinin bile geleneksel ustaların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alışmalarını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emediği bir tekniktir.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107504" y="116633"/>
            <a:ext cx="8856984" cy="469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NESANS***(YENİDEN DOĞUŞ)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15.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zyılın sonları ile 16.y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zyılın başlarında bilimde, sanatta ve edebiyatta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 gelişmelerdir.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Matbaanın icadı.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manizma hareketinin etkisi.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Orta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sanatlarının 15 ve 16.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zyıllarda olgunlaşması.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RÖNSA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797152"/>
            <a:ext cx="57150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.Yazar, şair ve sanatkarları koruyan mesenlerin bulunması.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stanbul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un fethi ile bazı bilim adamlarının İtalya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 gitmesi.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İslam medeniyetinin etkisi.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Coğrafi keşiflerin etkisi.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http://i.milliyet.com.tr/GazeteHaberIciResim/2011/02/03/fft16_mf112692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772816"/>
            <a:ext cx="3067050" cy="4762500"/>
          </a:xfrm>
          <a:prstGeom prst="rect">
            <a:avLst/>
          </a:prstGeom>
          <a:noFill/>
        </p:spPr>
      </p:pic>
      <p:pic>
        <p:nvPicPr>
          <p:cNvPr id="11268" name="Picture 4" descr="http://www.bilgekalemi.com/wp-content/uploads/2013/09/aydınlanma-çağı.jpg">
            <a:hlinkClick r:id="rId3" tooltip="Aydınlanma Çağı Özellikleri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284984"/>
            <a:ext cx="5328592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179512" y="227932"/>
            <a:ext cx="87849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nesans’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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İtalya’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 Başlama Sebepleri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İtalya’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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Akdeniz in ortasında olması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İtalya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 Hıristiyanlığın merkezinde olması (Papa)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İtalyan devletlerinin ticaretle uğraşması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.İtalya da siyasi birliğin olmaması (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İtalya Roma ve Yunan uygarlıklarının izlerin bulunması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http://www.bilgekalemi.com/wp-content/uploads/2013/09/rönesa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293096"/>
            <a:ext cx="6696744" cy="24696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107504" y="420158"/>
            <a:ext cx="892899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İtalya da 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 eski uygarlıkların incelenmesi ile başladı.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Fransa da 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 krallarının desteği ile başladı.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Almanya da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œ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din alanında başladı.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İngiltere 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œ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manizma alanında gelişti.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Bozulan Katolik kilisesi ne ilk tepkiyi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sterenler yine bazı din adamları oldular. Bunlara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din adamları yalnızca dinle uğraşmalı, din siyasetten uzaklaştırılmalı idi.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Reformun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Martin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Luther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1.Skolastik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yıkılmış, yerini pozitif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nceye bırakmıştı.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2.Bilimde deney ve g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zleme yer verilmeye başlandı.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3.Reform hareketleri başladı ve gelişti.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 mimarisi oluştu.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5.Ulusal diller gelişti.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broadwayeducators.com/wp-content/uploads/2012/12/Death-of-a-salesman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221088"/>
            <a:ext cx="3240360" cy="2116832"/>
          </a:xfrm>
          <a:prstGeom prst="rect">
            <a:avLst/>
          </a:prstGeom>
          <a:noFill/>
        </p:spPr>
      </p:pic>
      <p:pic>
        <p:nvPicPr>
          <p:cNvPr id="8196" name="Picture 4" descr="Dame Judi Dench utilizing style. 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4005064"/>
            <a:ext cx="3667125" cy="2476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07504" y="188640"/>
            <a:ext cx="8928992" cy="558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***REFORM***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16.y.y.başlarında (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Almanya da ) Katolik mezhebinde yapılan değişiklikledir.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SEBEPLER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1.Katolik mezhebinin bozulması (Din adamlarının zengin, halkın yoksul olması.)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2.Reformcu filozofların kilisenin yanlış uygulamalarını eleştirmeleri.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3.Matbaa ile incilin diğer dillere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evrilmesi.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nesans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etkisi ile skolastik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nenin yıkılması.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79512" y="239167"/>
            <a:ext cx="878497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1.Avrupa da mezhep birliği bozulmuş, yeni mezhepler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ıkmıştır.(Protestan, Kalvenizm vs.)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2.Katolik kilisesi kendini yenilemeye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3.Yeni mezheplerin kurulduğu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lkelerde kilisenin malları yamalandı.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4.Kilisenin ve Papa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nın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dini otoritesi azaldı.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260649"/>
            <a:ext cx="86409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Eğitim kurumları kilisenin elinden alınarak eğitimde ilk kez laik sisteme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Avrupa da din 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savaşlar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Reform sonucunda Avrupa da dini ve siyasi birliğin bozulması ile Osmanlılar Balkanlarda rahat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 ilerlediler.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Din ve devlet işleri birbirinden ayrıldı.(laiklik)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 Avrupa’da ki 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nmeyi hızlandırmak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Protestanları desteklediler.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1555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Ogsburg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Ausburg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Ant. ile Protestanlık, 1598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Nant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Fermanı ile Kalvenizm kabul edildi.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107504" y="132332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Aydınlanma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ağı: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17. ve 18. y.y. her konuda akla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tanıyan bir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sistemidir. Bu sistemin etkisiyle bilim ve felsefede gelişmeler oldu. Aydınlanma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ağında aklın kullanılmasıyla doğru bilgiye ulaşılması savunuldu. Bunun sonucunda deney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zlem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 kazandı. Newton (Fizik-Matematik-Yer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ekimi)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Copernic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neş sistemi)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Galile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nyanın yuvarlak olduğu) Descartes (Analitik Geometri), S.S.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Russo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Mozart,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Aydınlanma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ağının ileri gelenleridir.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aydınlanma-çağ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8" cy="64689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9512" y="580420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REKKEP: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zden yaklaşık yedi bin yıl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Mezopotamya'nın verimli topraklarında tarımın gelişmesiyle yazılı kayıtlar tutma zorunluluğu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Babiller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Mısırlıların başlangı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 kullandıkları yazma aracı basit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akmak taşı iken, bunun yerini ucu yontulmuş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ubuk aldı.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1300'e doğru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inliler ve Mısırlılar kandillerde aydınlatmadan oluşan isi su ve bitki zamklarıyla karıştırarak hazırlanan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rekkebi buldular.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79512" y="334699"/>
            <a:ext cx="885698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Sanayi İnkılabı</a:t>
            </a:r>
            <a:r>
              <a:rPr lang="tr-TR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olarak 18. y.y. da İngiltere de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İnsan ve hayvan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yerine buharla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alışan makineler aldı.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fabrikalar kuruldu. Ulaşım kolaylaştı. Hammadde ve Pazar ihtiyacı arttı. Bu da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rgeciliğin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 emperyalizme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şmesine sebep oldu.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AutoShape 2" descr="https://encrypted-tbn1.gstatic.com/images?q=tbn:ANd9GcR51fsMO-egmnMbjPPzIcuXj21rrqwn7NKSnFVWWgMzoLQdZiHL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2376488"/>
            <a:ext cx="6600825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6" name="Picture 4" descr="https://encrypted-tbn1.gstatic.com/images?q=tbn:ANd9GcR51fsMO-egmnMbjPPzIcuXj21rrqwn7NKSnFVWWgMzoLQdZiHL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61048"/>
            <a:ext cx="8496944" cy="28647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1224135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EROL OKUTAN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6400800" cy="1368152"/>
          </a:xfrm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ESKİŞEHİR / 2014</a:t>
            </a:r>
            <a:endParaRPr lang="tr-TR" sz="60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844824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71682" name="Picture 2" descr="http://www.erguven.net/medya/www.erguven.net-zaman_iCinde_bilim_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04664"/>
            <a:ext cx="5111552" cy="6353945"/>
          </a:xfrm>
          <a:prstGeom prst="rect">
            <a:avLst/>
          </a:prstGeom>
          <a:noFill/>
        </p:spPr>
      </p:pic>
      <p:pic>
        <p:nvPicPr>
          <p:cNvPr id="71684" name="Picture 4" descr="http://gelisenbeyin.net/img/gorunmez-murekke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3614514" cy="62860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620688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ağlarda kullanılan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rekkep, parş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zerine yazmak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deriye iyice sinen ve silinmesi kolay olmayan,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dayanıklı bir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rekkepti. Bu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rekkep, bug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 bir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rekkeplerin yapıldığı gibi mazı soyundan (m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rekkep kozası) demir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lfattan ve re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ineden (ya da Arap zamkından) yapılırdı.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Eski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rekkebin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nemli bir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zelliği, yazının renginin yazarken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soluk olması ve daha sonra kendi kendine kararmasıydı..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1789</Words>
  <Application>Microsoft Office PowerPoint</Application>
  <PresentationFormat>Ekran Gösterisi (4:3)</PresentationFormat>
  <Paragraphs>205</Paragraphs>
  <Slides>71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71</vt:i4>
      </vt:variant>
    </vt:vector>
  </HeadingPairs>
  <TitlesOfParts>
    <vt:vector size="72" baseType="lpstr">
      <vt:lpstr>Ofis Teması</vt:lpstr>
      <vt:lpstr>4.ÜNİTE: 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EROL OKUTAN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2014-11-02T16:13:22Z</dcterms:created>
  <dcterms:modified xsi:type="dcterms:W3CDTF">2014-11-05T20:37:42Z</dcterms:modified>
  <cp:category>www.sorubak.com</cp:category>
</cp:coreProperties>
</file>