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94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s/slide79.xml" ContentType="application/vnd.openxmlformats-officedocument.presentationml.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slides/slide9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s/slide9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slides/slide9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s/slide80.xml" ContentType="application/vnd.openxmlformats-officedocument.presentationml.slide+xml"/>
  <Override PartName="/ppt/slides/slide82.xml" ContentType="application/vnd.openxmlformats-officedocument.presentationml.slide+xml"/>
  <Override PartName="/ppt/slides/slide9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Default Extension="gif" ContentType="image/gif"/>
  <Override PartName="/ppt/slides/slide89.xml" ContentType="application/vnd.openxmlformats-officedocument.presentationml.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slides/slide87.xml" ContentType="application/vnd.openxmlformats-officedocument.presentationml.slide+xml"/>
  <Override PartName="/ppt/slides/slide96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9"/>
  </p:notesMasterIdLst>
  <p:sldIdLst>
    <p:sldId id="256" r:id="rId2"/>
    <p:sldId id="257" r:id="rId3"/>
    <p:sldId id="336" r:id="rId4"/>
    <p:sldId id="258" r:id="rId5"/>
    <p:sldId id="337" r:id="rId6"/>
    <p:sldId id="259" r:id="rId7"/>
    <p:sldId id="260" r:id="rId8"/>
    <p:sldId id="338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339" r:id="rId19"/>
    <p:sldId id="270" r:id="rId20"/>
    <p:sldId id="271" r:id="rId21"/>
    <p:sldId id="340" r:id="rId22"/>
    <p:sldId id="272" r:id="rId23"/>
    <p:sldId id="273" r:id="rId24"/>
    <p:sldId id="341" r:id="rId25"/>
    <p:sldId id="274" r:id="rId26"/>
    <p:sldId id="342" r:id="rId27"/>
    <p:sldId id="275" r:id="rId28"/>
    <p:sldId id="276" r:id="rId29"/>
    <p:sldId id="277" r:id="rId30"/>
    <p:sldId id="278" r:id="rId31"/>
    <p:sldId id="343" r:id="rId32"/>
    <p:sldId id="279" r:id="rId33"/>
    <p:sldId id="344" r:id="rId34"/>
    <p:sldId id="280" r:id="rId35"/>
    <p:sldId id="281" r:id="rId36"/>
    <p:sldId id="282" r:id="rId37"/>
    <p:sldId id="283" r:id="rId38"/>
    <p:sldId id="284" r:id="rId39"/>
    <p:sldId id="285" r:id="rId40"/>
    <p:sldId id="286" r:id="rId41"/>
    <p:sldId id="287" r:id="rId42"/>
    <p:sldId id="288" r:id="rId43"/>
    <p:sldId id="289" r:id="rId44"/>
    <p:sldId id="290" r:id="rId45"/>
    <p:sldId id="291" r:id="rId46"/>
    <p:sldId id="292" r:id="rId47"/>
    <p:sldId id="293" r:id="rId48"/>
    <p:sldId id="294" r:id="rId49"/>
    <p:sldId id="295" r:id="rId50"/>
    <p:sldId id="296" r:id="rId51"/>
    <p:sldId id="297" r:id="rId52"/>
    <p:sldId id="298" r:id="rId53"/>
    <p:sldId id="299" r:id="rId54"/>
    <p:sldId id="300" r:id="rId55"/>
    <p:sldId id="301" r:id="rId56"/>
    <p:sldId id="302" r:id="rId57"/>
    <p:sldId id="303" r:id="rId58"/>
    <p:sldId id="304" r:id="rId59"/>
    <p:sldId id="305" r:id="rId60"/>
    <p:sldId id="306" r:id="rId61"/>
    <p:sldId id="307" r:id="rId62"/>
    <p:sldId id="308" r:id="rId63"/>
    <p:sldId id="309" r:id="rId64"/>
    <p:sldId id="310" r:id="rId65"/>
    <p:sldId id="311" r:id="rId66"/>
    <p:sldId id="312" r:id="rId67"/>
    <p:sldId id="313" r:id="rId68"/>
    <p:sldId id="314" r:id="rId69"/>
    <p:sldId id="315" r:id="rId70"/>
    <p:sldId id="316" r:id="rId71"/>
    <p:sldId id="317" r:id="rId72"/>
    <p:sldId id="318" r:id="rId73"/>
    <p:sldId id="319" r:id="rId74"/>
    <p:sldId id="320" r:id="rId75"/>
    <p:sldId id="321" r:id="rId76"/>
    <p:sldId id="322" r:id="rId77"/>
    <p:sldId id="323" r:id="rId78"/>
    <p:sldId id="324" r:id="rId79"/>
    <p:sldId id="345" r:id="rId80"/>
    <p:sldId id="325" r:id="rId81"/>
    <p:sldId id="346" r:id="rId82"/>
    <p:sldId id="333" r:id="rId83"/>
    <p:sldId id="326" r:id="rId84"/>
    <p:sldId id="347" r:id="rId85"/>
    <p:sldId id="334" r:id="rId86"/>
    <p:sldId id="348" r:id="rId87"/>
    <p:sldId id="327" r:id="rId88"/>
    <p:sldId id="349" r:id="rId89"/>
    <p:sldId id="328" r:id="rId90"/>
    <p:sldId id="350" r:id="rId91"/>
    <p:sldId id="329" r:id="rId92"/>
    <p:sldId id="330" r:id="rId93"/>
    <p:sldId id="351" r:id="rId94"/>
    <p:sldId id="331" r:id="rId95"/>
    <p:sldId id="352" r:id="rId96"/>
    <p:sldId id="332" r:id="rId97"/>
    <p:sldId id="335" r:id="rId98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168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102" Type="http://schemas.openxmlformats.org/officeDocument/2006/relationships/theme" Target="theme/theme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notesMaster" Target="notesMasters/notesMaster1.xml"/><Relationship Id="rId10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C59B950-232D-4DD5-B380-1311C077666D}" type="datetimeFigureOut">
              <a:rPr lang="tr-TR" smtClean="0"/>
              <a:t>05.11.2014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A982AE-C7D1-4444-AE6D-484CFB047C42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A982AE-C7D1-4444-AE6D-484CFB047C42}" type="slidenum">
              <a:rPr lang="tr-TR" smtClean="0"/>
              <a:t>1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D7F189-5062-42A5-B99E-9F9F3E2772EC}" type="datetimeFigureOut">
              <a:rPr lang="tr-TR" smtClean="0"/>
              <a:pPr/>
              <a:t>05.11.2014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F3A64A-5EB9-4556-A57F-D1F7E850F52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D7F189-5062-42A5-B99E-9F9F3E2772EC}" type="datetimeFigureOut">
              <a:rPr lang="tr-TR" smtClean="0"/>
              <a:pPr/>
              <a:t>05.11.2014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F3A64A-5EB9-4556-A57F-D1F7E850F52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D7F189-5062-42A5-B99E-9F9F3E2772EC}" type="datetimeFigureOut">
              <a:rPr lang="tr-TR" smtClean="0"/>
              <a:pPr/>
              <a:t>05.11.2014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F3A64A-5EB9-4556-A57F-D1F7E850F52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D7F189-5062-42A5-B99E-9F9F3E2772EC}" type="datetimeFigureOut">
              <a:rPr lang="tr-TR" smtClean="0"/>
              <a:pPr/>
              <a:t>05.11.2014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F3A64A-5EB9-4556-A57F-D1F7E850F52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D7F189-5062-42A5-B99E-9F9F3E2772EC}" type="datetimeFigureOut">
              <a:rPr lang="tr-TR" smtClean="0"/>
              <a:pPr/>
              <a:t>05.11.2014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F3A64A-5EB9-4556-A57F-D1F7E850F52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D7F189-5062-42A5-B99E-9F9F3E2772EC}" type="datetimeFigureOut">
              <a:rPr lang="tr-TR" smtClean="0"/>
              <a:pPr/>
              <a:t>05.11.2014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F3A64A-5EB9-4556-A57F-D1F7E850F52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D7F189-5062-42A5-B99E-9F9F3E2772EC}" type="datetimeFigureOut">
              <a:rPr lang="tr-TR" smtClean="0"/>
              <a:pPr/>
              <a:t>05.11.2014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F3A64A-5EB9-4556-A57F-D1F7E850F52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D7F189-5062-42A5-B99E-9F9F3E2772EC}" type="datetimeFigureOut">
              <a:rPr lang="tr-TR" smtClean="0"/>
              <a:pPr/>
              <a:t>05.11.2014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F3A64A-5EB9-4556-A57F-D1F7E850F52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D7F189-5062-42A5-B99E-9F9F3E2772EC}" type="datetimeFigureOut">
              <a:rPr lang="tr-TR" smtClean="0"/>
              <a:pPr/>
              <a:t>05.11.2014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F3A64A-5EB9-4556-A57F-D1F7E850F52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D7F189-5062-42A5-B99E-9F9F3E2772EC}" type="datetimeFigureOut">
              <a:rPr lang="tr-TR" smtClean="0"/>
              <a:pPr/>
              <a:t>05.11.2014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F3A64A-5EB9-4556-A57F-D1F7E850F52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D7F189-5062-42A5-B99E-9F9F3E2772EC}" type="datetimeFigureOut">
              <a:rPr lang="tr-TR" smtClean="0"/>
              <a:pPr/>
              <a:t>05.11.2014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F3A64A-5EB9-4556-A57F-D1F7E850F52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D7F189-5062-42A5-B99E-9F9F3E2772EC}" type="datetimeFigureOut">
              <a:rPr lang="tr-TR" smtClean="0"/>
              <a:pPr/>
              <a:t>05.11.2014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F3A64A-5EB9-4556-A57F-D1F7E850F520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hyperlink" Target="http://2.bp.blogspot.com/-UIuSljV5J6I/UOWZ5T7TNFI/AAAAAAAAJyU/ekQzLdThe8U/s1600/sos2.jpg" TargetMode="Externa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hyperlink" Target="http://tr.wikipedia.org/w/index.php?title=Dosya:Divan_%C3%87avu%C5%9Flar%C4%B1.jpg&amp;filetimestamp=20080717181732&amp;" TargetMode="Externa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hyperlink" Target="http://tr.wikipedia.org/w/index.php?title=Dosya:Divan_%C3%87avu%C5%9Flar%C4%B1.jpg&amp;filetimestamp=20080717181732&amp;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hyperlink" Target="http://urun.gittigidiyor.com/kitap-dergi/teskilati-esasiye-kanunu-1937-66886222" TargetMode="Externa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://3.bp.blogspot.com/-Qlbz0EmSkH0/UsK1C6nhwUI/AAAAAAAAACw/zOsHMs0OYQQ/s1600/guvence2-c459-4c41-bbeb.jpg" TargetMode="Externa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hyperlink" Target="http://endtheillusion.files.wordpress.com/2013/02/capitalist.jpg" TargetMode="Externa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hyperlink" Target="http://www.google.com.tr/url?sa=i&amp;source=images&amp;cd=&amp;cad=rja&amp;uact=8&amp;ved=0CAgQjRw&amp;url=http://kelimecik.com/?q=teokrasi&amp;teokrasi.html&amp;ei=MFZZVOGYFoexPJPhgZAN&amp;psig=AFQjCNF_vMENQlaGe2mtStVEhJ55GdgXdg&amp;ust=1415227312427220" TargetMode="Externa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hyperlink" Target="http://www.google.com.tr/url?sa=i&amp;rct=j&amp;q=&amp;esrc=s&amp;source=images&amp;cd=&amp;cad=rja&amp;uact=8&amp;ved=0CAcQjRw&amp;url=http://blog.milliyet.com.tr/kadin-haklari--feminizm--ozgurluk-ve-esitlik-/Blog/?BlogNo=337245&amp;ei=glZZVIDBIsG4OPmJgZgF&amp;psig=AFQjCNFTcK_RRCBy99b8iccDs6iahKALUw&amp;ust=1415227361611996" TargetMode="Externa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gi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gi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://tarihvemedeniyet.org/wp-content/uploads/2010/02/demokrasi_tarihi.jpg" TargetMode="External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hyperlink" Target="http://www.google.com.tr/url?sa=i&amp;rct=j&amp;q=&amp;esrc=s&amp;source=images&amp;cd=&amp;cad=rja&amp;uact=8&amp;ved=0CAcQjRw&amp;url=http://www.hisse.net/forum/archive/index.php/t-20348-p-13.html&amp;ei=DFlZVNToD4fGPeDTgJAD&amp;psig=AFQjCNF6-F_-8D6emeuM3_Ob3rweZt9oog&amp;ust=1415228042339919" TargetMode="External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hyperlink" Target="http://www.google.com.tr/url?sa=i&amp;rct=j&amp;q=&amp;esrc=s&amp;source=images&amp;cd=&amp;cad=rja&amp;uact=8&amp;ved=0CAcQjRw&amp;url=http://www.hocam.com/forum/393361/1/gazi_mustafa_kemal_ataturk_irkci_midir_/&amp;ei=SFlZVLqbBcOgPcL3gbAN&amp;psig=AFQjCNFzi3vA90kLcGEiIOgDau-vRnN6Iw&amp;ust=1415228099997499" TargetMode="External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hyperlink" Target="http://www.google.com.tr/url?sa=i&amp;rct=j&amp;q=&amp;esrc=s&amp;source=images&amp;cd=&amp;cad=rja&amp;uact=8&amp;ved=0CAcQjRw&amp;url=http://www.oncevatan.com.tr/gundem/yeni-yasama-yili-yarin-basliyor-h13404.html&amp;ei=ollZVJLlDobKOefqgdgK&amp;psig=AFQjCNE3-_kA1W71Q5Z1twgL41Ukc_64pA&amp;ust=1415228191789374" TargetMode="External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hyperlink" Target="http://www.google.com.tr/url?sa=i&amp;rct=j&amp;q=&amp;esrc=s&amp;source=images&amp;cd=&amp;cad=rja&amp;uact=8&amp;ved=0CAcQjRw&amp;url=http://www.ixirhaber.com/kultur-sanat&amp;ei=6FlZVKCoGISXOLzQgKAK&amp;psig=AFQjCNHkCyxLiJ5lQRlCDkQdIopJAAwM3w&amp;ust=1415228239761664" TargetMode="External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hyperlink" Target="http://i.haber5.com/haber/13/09/29/4daf/yeni-yasama-yili-yogun-gundemle-basliyor.jpg" TargetMode="External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hyperlink" Target="http://hkncetinkaya.files.wordpress.com/2013/05/atatc3bcrk-982.jpg" TargetMode="External"/><Relationship Id="rId2" Type="http://schemas.openxmlformats.org/officeDocument/2006/relationships/hyperlink" Target="http://www.google.com.tr/url?sa=i&amp;rct=j&amp;q=&amp;esrc=s&amp;source=images&amp;cd=&amp;cad=rja&amp;uact=8&amp;ved=0CAcQjRw&amp;url=http://hkncetinkaya.wordpress.com/2013/05/06/ataturk/&amp;ei=Y1pZVNKQM46-PJregYgH&amp;psig=AFQjCNHSzGZaKz0SL9mlVyWDDfqe0sXSpw&amp;ust=1415228381480011" TargetMode="Externa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7.jpeg"/><Relationship Id="rId5" Type="http://schemas.openxmlformats.org/officeDocument/2006/relationships/hyperlink" Target="http://tr.wikipedia.org/wiki/Dosya:Inonu_Ismet.jpg" TargetMode="External"/><Relationship Id="rId4" Type="http://schemas.openxmlformats.org/officeDocument/2006/relationships/image" Target="../media/image36.jpe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hyperlink" Target="http://tr.wikipedia.org/w/index.php?title=Dosya:Cemalg%C3%BCrselrenkli.png&amp;filetimestamp=20070830105314&amp;" TargetMode="External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9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hyperlink" Target="http://zenginercan53.files.wordpress.com/2012/10/fahri2.gif" TargetMode="External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1.gif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hyperlink" Target="http://zenginercan53.files.wordpress.com/2012/10/ahmet2.jpg" TargetMode="External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5.jpe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m.tr/url?sa=i&amp;rct=j&amp;q=&amp;esrc=s&amp;source=images&amp;cd=&amp;ved=0CAcQjRw&amp;url=http://www.odatv.com/n.php?n=recep-tayyip-erdogan-sloganiyla-turk-askerini-kovaladilar-1608141200&amp;ei=WlxZVMKUCIfzPNC6geAJ&amp;psig=AFQjCNHk-QT00unniOmHv-HZqHaLUJ-QvQ&amp;ust=1415228882493414" TargetMode="External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7.jpeg"/><Relationship Id="rId4" Type="http://schemas.openxmlformats.org/officeDocument/2006/relationships/hyperlink" Target="http://www.odatv.com/n.php?n=hangi-islamci-yazar-basbakana-seslendi-2410091200" TargetMode="Externa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azete3.com.tr/index.php/yargi-mensuplarinin-sorunlari-dile-getirilmiyor/" TargetMode="External"/><Relationship Id="rId2" Type="http://schemas.openxmlformats.org/officeDocument/2006/relationships/hyperlink" Target="http://www.google.com.tr/url?sa=i&amp;rct=j&amp;q=&amp;esrc=s&amp;source=images&amp;cd=&amp;cad=rja&amp;uact=8&amp;ved=0CAcQjRw&amp;url=http://www.yeniasya.com.tr/gundem/yargi-paketi-geri-goturur_301715&amp;ei=El1ZVI3mIML2O9ShgNgH&amp;psig=AFQjCNFAUvka05e3MwWT79nBzCqgh2Xv5Q&amp;ust=1415229072492573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9.jpeg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hyperlink" Target="http://www.google.com.tr/url?sa=i&amp;source=images&amp;cd=&amp;ved=0CAgQjRw&amp;url=http://www.paylasimdiyari.net/etiket/secim&amp;ei=q11ZVM6PAoHrOIyvgaAM&amp;psig=AFQjCNGEJ985aPa0mjAyR0ZjySFPs8VDBw&amp;ust=1415229227112146" TargetMode="External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hyperlink" Target="http://www.google.com.tr/url?sa=i&amp;source=images&amp;cd=&amp;cad=rja&amp;uact=8&amp;ved=0CAgQjRw&amp;url=http://seeklogo.com/turkiye-izcilik-federasyonu-logo-143251.html&amp;ei=Kl5ZVMigFsTUObypgJgO&amp;psig=AFQjCNGn5q0EnrsGF0TYOecXgaSlDDUWmw&amp;ust=1415229354436009" TargetMode="External"/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hyperlink" Target="http://www.google.com.tr/url?sa=i&amp;source=images&amp;cd=&amp;cad=rja&amp;uact=8&amp;ved=0CAgQjRw&amp;url=http://www.genckolik.net/bunlari-biliyor-musunuz/403103-izcilik-nasil-bulundu.html&amp;ei=U15ZVP6xI8jHPfOqgPgC&amp;psig=AFQjCNEZyVG7CF88jQcDdg09YTxrFVbzuQ&amp;ust=1415229395637620" TargetMode="External"/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hyperlink" Target="http://www.google.com.tr/url?sa=i&amp;source=images&amp;cd=&amp;cad=rja&amp;uact=8&amp;ved=0CAgQjRw&amp;url=http://mebk12.meb.gov.tr/meb_iys_dosyalar/34/27/962230/icerikler/izci-selami-ve-anlami_171352.html&amp;ei=eV5ZVMMxwfI8wamB4AI&amp;psig=AFQjCNHZ85-d67GQbyj3LzC-rmdkXyKAyA&amp;ust=1415229433066462" TargetMode="External"/><Relationship Id="rId1" Type="http://schemas.openxmlformats.org/officeDocument/2006/relationships/slideLayout" Target="../slideLayouts/slideLayout7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hyperlink" Target="http://4.bp.blogspot.com/-VgE6IF6Z-1M/UDYT6KMDlrI/AAAAAAAAKE0/u8XKh3daQTk/s1600/bm-image-719904.jpeg" TargetMode="External"/><Relationship Id="rId1" Type="http://schemas.openxmlformats.org/officeDocument/2006/relationships/slideLayout" Target="../slideLayouts/slideLayout7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59.gif"/><Relationship Id="rId1" Type="http://schemas.openxmlformats.org/officeDocument/2006/relationships/slideLayout" Target="../slideLayouts/slideLayout7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620689"/>
            <a:ext cx="7772400" cy="2304255"/>
          </a:xfrm>
        </p:spPr>
        <p:txBody>
          <a:bodyPr>
            <a:normAutofit/>
          </a:bodyPr>
          <a:lstStyle/>
          <a:p>
            <a:r>
              <a:rPr lang="tr-TR" sz="7200" dirty="0" smtClean="0">
                <a:solidFill>
                  <a:srgbClr val="FF0000"/>
                </a:solidFill>
              </a:rPr>
              <a:t>6.ÜNİTE</a:t>
            </a:r>
            <a:r>
              <a:rPr lang="tr-TR" sz="7200" dirty="0" smtClean="0">
                <a:solidFill>
                  <a:srgbClr val="FF0000"/>
                </a:solidFill>
              </a:rPr>
              <a:t>: </a:t>
            </a:r>
            <a:r>
              <a:rPr lang="tr-TR" dirty="0"/>
              <a:t/>
            </a:r>
            <a:br>
              <a:rPr lang="tr-TR" dirty="0"/>
            </a:br>
            <a:endParaRPr lang="tr-TR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899592" y="4725144"/>
            <a:ext cx="7992888" cy="1296144"/>
          </a:xfrm>
        </p:spPr>
        <p:txBody>
          <a:bodyPr>
            <a:noAutofit/>
          </a:bodyPr>
          <a:lstStyle/>
          <a:p>
            <a:r>
              <a:rPr lang="tr-TR" sz="6600" dirty="0" smtClean="0">
                <a:solidFill>
                  <a:srgbClr val="FF0000"/>
                </a:solidFill>
              </a:rPr>
              <a:t>YAŞAYAN </a:t>
            </a:r>
            <a:r>
              <a:rPr lang="tr-TR" sz="6600" dirty="0" smtClean="0">
                <a:solidFill>
                  <a:srgbClr val="FF0000"/>
                </a:solidFill>
              </a:rPr>
              <a:t>DEMOKRASİ</a:t>
            </a:r>
            <a:endParaRPr lang="tr-TR" sz="6600" dirty="0">
              <a:solidFill>
                <a:srgbClr val="FF0000"/>
              </a:solidFill>
            </a:endParaRPr>
          </a:p>
        </p:txBody>
      </p:sp>
      <p:pic>
        <p:nvPicPr>
          <p:cNvPr id="4" name="Picture 2" descr="D:\erol okutan\erol resimleri\sosya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79712" y="1844824"/>
            <a:ext cx="5184576" cy="316835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179512" y="144785"/>
            <a:ext cx="8784976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oğulculuk farklı g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şlerin farklı partilerce temsil edilmesidir. Herkes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zg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rce d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ş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ncesini a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ıklayabilir.Bu nedenle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oğulculuk ilkesi d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ş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nce ifade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zg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rl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kleri i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inde yer alır.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76802" name="Picture 2" descr="İfade Özgürlüğü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2204864"/>
            <a:ext cx="8424936" cy="446449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179512" y="279596"/>
            <a:ext cx="8784976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rk Tarihinde Demokratik Gelişmeler: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KURULTAYDAN MECLİSE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5777" name="Rectangle 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19044" rIns="0" bIns="19044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 </a:t>
            </a:r>
            <a:r>
              <a:rPr kumimoji="0" lang="tr-TR" sz="43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 </a:t>
            </a:r>
            <a:r>
              <a:rPr kumimoji="0" lang="tr-TR" sz="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&lt;=""&gt;</a:t>
            </a:r>
          </a:p>
        </p:txBody>
      </p:sp>
      <p:pic>
        <p:nvPicPr>
          <p:cNvPr id="75778" name="Picture 2" descr="http://www.erguven.net/medya/www.erguven.net-OSMANLI_KuLTuRu_VE_MEDENIYETI_(9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1412776"/>
            <a:ext cx="4608512" cy="5445224"/>
          </a:xfrm>
          <a:prstGeom prst="rect">
            <a:avLst/>
          </a:prstGeom>
          <a:noFill/>
        </p:spPr>
      </p:pic>
      <p:pic>
        <p:nvPicPr>
          <p:cNvPr id="75780" name="Picture 4" descr="Meclis, yeni yasama yılına Irak ve Suriye tezkereleri ile başlayacak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1700808"/>
            <a:ext cx="4392488" cy="487942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179512" y="114330"/>
            <a:ext cx="8784976" cy="550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Eski T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rklerde siyasi, askeri ve ekonomik kararların alındığı meclise toy ya da kurultay adı verilirdi.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*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eşitli şenliklerin ve spor etkinliklerinin yapıldığı bu toplantılarda bir taraftan da devlet işleri g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ş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lerek karara bağlanırdı. Bu meclislere ileri gelen boylar davet edilir, gelmeyenler devleti protesto etmiş kabul edilirdi. Bu toplantılarda h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mdarların yanında her zaman hatun denilen hanımı oturur ve bazı el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ileri kabul edebilirdi.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251520" y="180532"/>
            <a:ext cx="8784976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rkler h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mdara devleti y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netme yetkisinin Tanrı tarafından verildiğine inanıyorlardı. Tanrı tarafından verilen bu y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netme hakkına kut inancı denirdi. Kutun kan yoluyla h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mdarın t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 erkek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ocuklarına ge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tiğine inanılırdı.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 hanedan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yelerinde kut olduğundan kendine siyasi ve askeri bakımdan g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venen kişi taht m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cadelesine girebilirdi. Bu durum T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rk devletlerinde b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nmeye neden olurdu.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73730" name="Picture 2" descr="http://2.bp.blogspot.com/-UIuSljV5J6I/UOWZ5T7TNFI/AAAAAAAAJyU/ekQzLdThe8U/s1600/sos2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35696" y="4581128"/>
            <a:ext cx="4972050" cy="227687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179512" y="188641"/>
            <a:ext cx="8856984" cy="45757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rk devletlerinde h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mdarlar y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netimi kolaylaştırmak i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in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lkeyi doğu ve batı olmak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zere ikiye ayırırdı.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İslamiyet'in Kabul Edilmesinden Sonra Meclis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İslam dininin kabul edilmesinden sonra da devlet y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netiminde T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rk k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lt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 etkisi devam etti. Kut anlayışı İslam d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nyasının dini lideri olan halifenin h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mdarlığı onaylaması uygulamasına d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şt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72706" name="Picture 2" descr="Kut İnancı Nedir? Kut İnancı Nasıl ve Neden Ortaya Çıkmıştır?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99992" y="4221088"/>
            <a:ext cx="4464496" cy="247836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107504" y="184036"/>
            <a:ext cx="8928992" cy="550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r-TR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	İ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slamiyet d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neminde de "Devlet ve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lke, h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mdar soyunun ortak malıdır." anlayışı devam etti.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	Devletin başında bulunan sultanın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nemli g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revleri ve sorumlulukları vardı. Sultan, devleti en iyi şekilde y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netir, halkın mutluluğu i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in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alışırdı. Sultandan sonra en yetkili devlet adamı vezirdi.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	Devlet işleri,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Divan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adı verilen bir kurulda g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ş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p karara bağlanırdı. Divan'a, sultan veya vezir başkanlık ederdi.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107504" y="237440"/>
            <a:ext cx="8856984" cy="5016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	İslamiyet'in kabul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nden sonra kurulan 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Karahanlılar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Sel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uklular ve Osmanlılar gibi T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rk devletlerinde de İslamiyet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ncesi T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rk devlet gelenekleri devam etmiştir. Ancak devlet y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netiminde de din kuralları etkili olmaya başlamıştır.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zellikle Osmanlı sultanlarından Yavuz Sultan Selim'in halifelik makamını başkent İstanbul'a taşıması ve kendisinin halife olması devleti teokratik bir yapıya b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nd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rm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şt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179512" y="318740"/>
            <a:ext cx="8784976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Osmanlı Devleti'nde Divan-ı H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mayun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Osmanlı Devleti'nde padişahın başkanlığında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nemli devlet işlerini g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şmek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zere toplanan meclise, "Divan-ı H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mayun" denirdi. Divan'ı Orhan Bey kurmuştur.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Divan, hangi din ve millete ait olursa olsun, kadın erkek herkese a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ıktı.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69634" name="Picture 2" descr="http://upload.wikimedia.org/wikipedia/tr/thumb/e/e6/Divan_%C3%87avu%C5%9Flar%C4%B1.jpg/350px-Divan_%C3%87avu%C5%9Flar%C4%B1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75656" y="3789040"/>
            <a:ext cx="7128792" cy="288032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306" name="Picture 2" descr="Tbmm, kurultay, divan-ı hümayun yönetim şekillerinin tablo halinde gösterimi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88640"/>
            <a:ext cx="8568952" cy="648072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107504" y="188640"/>
            <a:ext cx="892899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	Divan'da son s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z padişaha aitti. Ancak padişah devlet işleri ile ilgili Divan 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yelerine danışıp fikirlerini alırdı.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	Osmanlı Devleti'nin en 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nemli y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netim organlarından olan Divan-ı H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mayun, Y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kselme D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nemi'nden sonra bozulmaya başladı. 19. y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zyılda II. Mahmut bu teşkilatı kaldırarak yerine Avrupa usul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nde d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zenlenmiş olan bakanlıkları kurdu.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68610" name="Picture 2" descr="http://upload.wikimedia.org/wikipedia/tr/thumb/e/e6/Divan_%C3%87avu%C5%9Flar%C4%B1.jpg/350px-Divan_%C3%87avu%C5%9Flar%C4%B1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83768" y="4219574"/>
            <a:ext cx="3333750" cy="263842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95536" y="210494"/>
            <a:ext cx="8280920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BİLİNMESİ GEREKEN KAVRAMLAR:</a:t>
            </a:r>
            <a:endParaRPr kumimoji="0" lang="tr-TR" sz="36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1.Kurultay			 2.Kut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3.Meşrutiyet			4.Monarşi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5.Oligarşi 			6.</a:t>
            </a:r>
            <a:r>
              <a:rPr kumimoji="0" lang="tr-TR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zg</a:t>
            </a:r>
            <a:r>
              <a:rPr kumimoji="0" lang="tr-TR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rl</a:t>
            </a:r>
            <a:r>
              <a:rPr kumimoji="0" lang="tr-TR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7.Laiklik </a:t>
            </a:r>
            <a:r>
              <a:rPr lang="tr-TR" sz="36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	</a:t>
            </a:r>
            <a:r>
              <a:rPr lang="tr-TR" sz="36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			</a:t>
            </a:r>
            <a:r>
              <a:rPr kumimoji="0" lang="tr-TR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8.Medya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9.Milli Egemenlik 		10.Yasama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11.Y</a:t>
            </a:r>
            <a:r>
              <a:rPr kumimoji="0" lang="tr-TR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</a:t>
            </a:r>
            <a:r>
              <a:rPr kumimoji="0" lang="tr-TR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tme 			12.Yargı</a:t>
            </a:r>
            <a:endParaRPr kumimoji="0" lang="tr-TR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107504" y="94171"/>
            <a:ext cx="8856984" cy="56169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7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endParaRPr kumimoji="0" lang="tr-TR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OSMANLI DEVLETİ'NDE DEMOKRATİKLEŞME HAREKETLERİ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1808'de 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Sened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-i 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Ittifak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imzalandı. Bu padişahın yetkilerini kısıtlayan ilk belge idi.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TANZIMAT FERMANI (1839)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1-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Kanun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nde herkes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EŞİTTİR.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2-VERGİ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kişilerin kazancına g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re alınacak.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3-R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ŞVET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ve iltimas kaldırılacak.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4.ASKERLİK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işleri belli bir d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zene g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re yapılacak.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5-KANUNUN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st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nl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ğ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kabul edilecek.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29" name="Rectangle 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19044" rIns="0" bIns="19044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 </a:t>
            </a:r>
            <a:r>
              <a:rPr kumimoji="0" lang="tr-TR" sz="43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 </a:t>
            </a:r>
            <a:r>
              <a:rPr kumimoji="0" lang="tr-TR" sz="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&lt;=""&gt;</a:t>
            </a:r>
          </a:p>
        </p:txBody>
      </p:sp>
      <p:pic>
        <p:nvPicPr>
          <p:cNvPr id="99330" name="Picture 2" descr="http://www.erguven.net/medya/www.erguven.net-osmanli_yenileSme_donemi_(34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260648"/>
            <a:ext cx="8712968" cy="642595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1"/>
          <p:cNvSpPr>
            <a:spLocks noChangeArrowheads="1"/>
          </p:cNvSpPr>
          <p:nvPr/>
        </p:nvSpPr>
        <p:spPr bwMode="auto">
          <a:xfrm>
            <a:off x="251520" y="116632"/>
            <a:ext cx="8784976" cy="41395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7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Yukarıda bazı maddelerini verdiğimiz Tanzimat Fermanı; mutlakıyetin g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c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sınırlandırmıştır ve ilk kez bu ferman ile Osmanlı Devleti hukuk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st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nl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ğ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kabul etmiştir. Bu durum demokratikleşme yolunda atılmış en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nemli adımlardan birisidir. Ancak Osmanlı halkı Tanzimat Fermanı ile y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netimde s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z sahibi olamamıştır.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66562" name="Picture 2" descr="Pic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99792" y="3645024"/>
            <a:ext cx="5715000" cy="302433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1"/>
          <p:cNvSpPr>
            <a:spLocks noChangeArrowheads="1"/>
          </p:cNvSpPr>
          <p:nvPr/>
        </p:nvSpPr>
        <p:spPr bwMode="auto">
          <a:xfrm>
            <a:off x="179512" y="70217"/>
            <a:ext cx="8856984" cy="5016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ISLAHAT FERMANI 1856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	Avrupalı devletlerin baskısıyla ilan edilen ferman,Tanzimat Fermanı'nın genişletilmiş halidir.Bu fermanla azınlıklar,M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sl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man halktan daha ayrıcalıklı hale geldiler.Demokratik hareket sayılmasının nedeni b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 Osmanlı halkının can,mal ve namusunun korunması ve kanun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nde eşit sayılmalarıdır.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r-TR" sz="3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	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Ama bu fermanla azınlıklar,M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sl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man halktan daha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ok haklar elde ettiler.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3" name="Rectangle 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19044" rIns="0" bIns="19044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 </a:t>
            </a:r>
            <a:r>
              <a:rPr kumimoji="0" lang="tr-TR" sz="43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 </a:t>
            </a:r>
            <a:r>
              <a:rPr kumimoji="0" lang="tr-TR" sz="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&lt;=""&gt;</a:t>
            </a:r>
          </a:p>
        </p:txBody>
      </p:sp>
      <p:pic>
        <p:nvPicPr>
          <p:cNvPr id="100354" name="Picture 2" descr="http://www.erguven.net/medya/www.erguven.net-osmanli_yenileSme_donemi_(36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188640"/>
            <a:ext cx="8784976" cy="649796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323528" y="255442"/>
            <a:ext cx="8640960" cy="5016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MEŞRUTİYET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1876 yılında 2. Abd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lhamit 1. Meşrutiyeti ilan etti. İlk anayasamız Kanun-i Esasi Mithat Paşa ve arkadaşları tarafından hazırlandı. Ancak 2. Abd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lhamit 93 Harbi'ni (1877-78 Osm.-Rus Savaşı'nı) bahane ederek Meşrutiyete son verdi. 1908 yılında İttihat ve Terakki Partisinin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abalarıyla 2. Meşrutiyet ilan edildi.16 Mart 1920'de İstanbul'un işgali ile Osmanlı Meclisi Meclis-i 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Mebusan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kapatıldı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7" name="Rectangle 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19044" rIns="0" bIns="19044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 </a:t>
            </a:r>
            <a:r>
              <a:rPr kumimoji="0" lang="tr-TR" sz="43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 </a:t>
            </a:r>
            <a:r>
              <a:rPr kumimoji="0" lang="tr-TR" sz="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&lt;=""&gt;</a:t>
            </a:r>
          </a:p>
        </p:txBody>
      </p:sp>
      <p:pic>
        <p:nvPicPr>
          <p:cNvPr id="101378" name="Picture 2" descr="http://www.erguven.net/medya/www.erguven.net-Bir_Kahraman_Doguyor_(56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16632"/>
            <a:ext cx="8712968" cy="649796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107504" y="188640"/>
            <a:ext cx="8856984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	 Bunun 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zerine 23 Nisan 1920'de Ankara'da TBMM a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ıldı. 29 Ekim 1923'te Cumhuriyet ilan edildi. TBMM ilk anayasası olan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Teşkilat-ı Esasi'yi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kabul etti. Medeni Kanun 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(1926) ile kadınlara bir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ok hak verildi. 1930'da kadınlarımız belediye se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imlerine katılma ve aday olma, 1934'te her t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rl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se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me ve se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ilme hakkına kavuştu. 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63490" name="Picture 2" descr="*Teşkilatı Esasiye Kanunu 1937">
            <a:hlinkClick r:id="rId2" tooltip="*Teşkilatı Esasiye Kanunu 1937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92080" y="3645024"/>
            <a:ext cx="3384376" cy="309634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251520" y="188640"/>
            <a:ext cx="8712968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	1945'te 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ok partili hayata ge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ildi. 1995'te se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men yaşı 18'e indirildi.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Teşkilat-ı 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Esasiye'de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yasama, y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tme, yargı TBMM'nin (Kuvvetler Birliği) elinde iken bug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 yasama TBMM'nin, y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tme Cumhurbaşkanı ve h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metin, yargı ise bağımsız mahkemelerin g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revidir.(kuvvetler ayrılığı)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62466" name="Picture 2" descr="TBMM TEŞKİLATI ESASİYE KANUNU VE DAHİLİ NİZAMNA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80112" y="3501008"/>
            <a:ext cx="3427140" cy="309448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107504" y="188640"/>
            <a:ext cx="885698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	T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rkiye'nin şu ana kadar 4 anayasası olmuştur.(1921, 1924, 1961, 1982)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#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Tarihte ilk yazılı kanunları S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mer Kralı 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Urgakina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yapmıştır. 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Babil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Kralı 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Hammurabi'nin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yaptığı kanunlar ise 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ok serttir.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3.bp.blogspot.com/-Qlbz0EmSkH0/UsK1C6nhwUI/AAAAAAAAACw/zOsHMs0OYQQ/s640/guvence2-c459-4c41-bbeb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332656"/>
            <a:ext cx="8568952" cy="626702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1"/>
          <p:cNvSpPr>
            <a:spLocks noChangeArrowheads="1"/>
          </p:cNvSpPr>
          <p:nvPr/>
        </p:nvSpPr>
        <p:spPr bwMode="auto">
          <a:xfrm>
            <a:off x="107504" y="120366"/>
            <a:ext cx="8928992" cy="5016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Y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NETİM ŞEKİLLERİ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MONARŞİ: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	T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 yetkilerin ve g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lerin tek kişide toplanmasıdır.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Se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im dışı y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ntemler kullanılır.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Yetki, genellikle miras yoluyla (babadan 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oğula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) ge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er ve tek bir kişide toplanır.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Bu kişinin emirleri tartışılmaksızın kabul edilir.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Yasama, y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tme ve yargı yetkileri bu kişinin elindedir. Kimseye hesap vermez.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02" name="Picture 2" descr="http://img03.blogcu.com/v2/images/editor/s/e/r/serkanbey/788504512615545_125867393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16632"/>
            <a:ext cx="8496944" cy="655272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Rectangle 1"/>
          <p:cNvSpPr>
            <a:spLocks noChangeArrowheads="1"/>
          </p:cNvSpPr>
          <p:nvPr/>
        </p:nvSpPr>
        <p:spPr bwMode="auto">
          <a:xfrm>
            <a:off x="179512" y="264143"/>
            <a:ext cx="8784976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OLİGARŞİ: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	Belli bir sınıfın, grubun ya da k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üçü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 bir azınlığın egemenliği ve y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netimi altında tutulan y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netim şeklidir.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Asiller meclisi vardır. Bu meclis krala yaptırım uygulayabilir.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Meclisin kararlarına uymayan kral g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revden alınabilir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Kral yetkilerini bu meclisten alır.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26" name="Picture 2" descr="oligarşi  resmi, oligarşi  imajı, 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2" y="260648"/>
            <a:ext cx="7560840" cy="633670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1"/>
          <p:cNvSpPr>
            <a:spLocks noChangeArrowheads="1"/>
          </p:cNvSpPr>
          <p:nvPr/>
        </p:nvSpPr>
        <p:spPr bwMode="auto">
          <a:xfrm>
            <a:off x="107504" y="122622"/>
            <a:ext cx="8928992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TEOKRASİ: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	Bir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lkedeki siyasal yapılanma, devletin y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netim organları t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 siyasal ilişkilerin dini kurallara g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re d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zenlenip y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ld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ğ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y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netim bi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imidir</a:t>
            </a:r>
            <a:r>
              <a:rPr kumimoji="0" lang="tr-TR" sz="7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endParaRPr kumimoji="0" 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58370" name="Picture 2" descr="http://www.merakname.com/depo/teokrasi-nedir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35696" y="2132856"/>
            <a:ext cx="5832648" cy="453650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Rectangle 1"/>
          <p:cNvSpPr>
            <a:spLocks noChangeArrowheads="1"/>
          </p:cNvSpPr>
          <p:nvPr/>
        </p:nvSpPr>
        <p:spPr bwMode="auto">
          <a:xfrm>
            <a:off x="179512" y="131821"/>
            <a:ext cx="8856984" cy="5016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Tarihte T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rk Kadın Hakları: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#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İlk T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rk devletlerinde Hatun Kurultay'a katılırdı.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#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İslamiyet'ten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nce tek eşlilik vardı. Evlenme ve boşanmada kadının da s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z hakkı vardı.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#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İslamiyet'in ilanından sonra İslamiyet'in yanlış yorumlanması ile kadın haklarının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oğunu kaybetmiştir.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#</a:t>
            </a:r>
            <a:r>
              <a:rPr lang="tr-TR" sz="3200" dirty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tr-TR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İl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 kez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1913'te T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rk kadını sanayide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alışmaya başlamıştır.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57346" name="Picture 2" descr="https://encrypted-tbn2.gstatic.com/images?q=tbn:ANd9GcSmC7OURkGEhVPf_RdZjFURzp2JWEySQv6OUJtpBiufhIkQNoxobA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20072" y="4571999"/>
            <a:ext cx="3171825" cy="209736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179512" y="188640"/>
            <a:ext cx="8784976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#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Kurtuluş Savaşı'nda kadınlarımızın rol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b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y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 olmuştur.(Halide Edip, Şerife Bacı, G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rdesli Makbule, 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Nakiye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Hanım vb.)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#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1934'ten sonra 17 kadın millet vekili meclise girdi.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#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T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rkiye 1985'te 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Kadınlara Karşı Her T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rl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Ayrımcılığın 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nlenmesi S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zleşmesi'ni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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kabul etti.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56322" name="Picture 2" descr="Halide Edip Adıva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31840" y="3717032"/>
            <a:ext cx="2880320" cy="296994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1"/>
          <p:cNvSpPr>
            <a:spLocks noChangeArrowheads="1"/>
          </p:cNvSpPr>
          <p:nvPr/>
        </p:nvSpPr>
        <p:spPr bwMode="auto">
          <a:xfrm>
            <a:off x="107504" y="5722"/>
            <a:ext cx="8856984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CUMHURIYETİN NİTELİKLERİ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Anayasa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	Anayasa temel kanundur. Y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rl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kteki kanunlar anayasaya aykırı olamaz. Devletin temel yapısını, işleyiş bi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imini, kişilerin hak ve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zg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rl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klerini belirleyen devlet ile halk arasında yapılmış bir s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zleşmedir.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*Anayasa'nın ilk 3 maddesi değiştirilemez.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Bu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maddeler ş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yledir;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55298" name="Picture 2" descr="http://borsahocam.com/images/anayas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4008" y="4077072"/>
            <a:ext cx="3528392" cy="25922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>
            <a:spLocks noChangeArrowheads="1"/>
          </p:cNvSpPr>
          <p:nvPr/>
        </p:nvSpPr>
        <p:spPr bwMode="auto">
          <a:xfrm>
            <a:off x="179512" y="264007"/>
            <a:ext cx="8784976" cy="6278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MADDE 1. -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rkiye Devleti bir Cumhuriyettir.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MADDE 2. -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rkiye Cumhuriyeti, toplumun huzuru, milli dayanışma ve adalet anlayışı i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inde, insan haklarına saygılı, Atat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rk milliyet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iliğine bağlı, başlangı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ta belirtilen temel ilkelere dayanan, demokratik, laik ve sosyal bir Hukuk Devleti'dir.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MADDE 3. -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rkiye Devleti,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lkesi ve milletiyle b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nmez bir b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nd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r. Dili T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rk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edir. Bayrağı, şekli kanunda belirtilen, beyaz ay yıldızlı al bayraktır. Milli marşı “İstiklal Marşı"dır. Başkenti Ankara'dır.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endParaRPr kumimoji="0" lang="tr-TR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107504" y="188640"/>
            <a:ext cx="885698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Madde 4-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Anayasanın 1.maddesindeki Devletin şeklinin Cumhuriyet olduğu hakkındaki h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 ile, 2.maddesindeki Cumhuriyetin nitelikleri ve 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3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.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maddesi h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mleri değiştirilemez ve değiştirilmesi teklif edilemez.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53250" name="Picture 2" descr="En Güzel 29 Ekim Cumhuriyet Bayramı Şiirleri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2708920"/>
            <a:ext cx="6667500" cy="382905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107504" y="276348"/>
            <a:ext cx="8928992" cy="550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DEMOKRASİ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Demokrasinin Doğuşu: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.450 yıllarında Atina'da site adı verilen şehir devletleri vardı.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Şehir devletlerinde kadınların ve k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lelerin dışında herkesin s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z hakkı vardı. Doğrudan demokrasi uygulanır.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1215'de İngiltere'de kralın yetkilerini sınırlandırmak i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in Manga Karta ilan edildi. Kral yasaların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st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nl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ğ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kabul etti. Kral keyfi yargılama yapamayacak, istediği gibi vergi koyamayacaktı.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251520" y="188640"/>
            <a:ext cx="8712968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Madde 5-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Devletin temel ama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ve g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revleri, T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rk Milletinin bağımsızlığını ve b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nl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ğ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lkenin b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nmezliğini, Cumhuriyeti, ve demokrasiyi korumak, kişilerin ve toplumun refah, huzur ve mutluluğunu sağlamak; kişinin temel hak ve h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rriyetlerini, sosyal hukuk devleti ve adalet ilkeleriyle bağdaşmayacak surette sınırlayan siyasal, ekonomik ve sosyal engelleri kaldırmaya, insanın maddi ve manevi varlığının gelişmeği i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in gerekli şartları hazırlamaya 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alışmaktır.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Madde 6-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Egemenlik, kayıtsız şartsız Milletindir</a:t>
            </a:r>
            <a:endParaRPr lang="tr-TR" sz="3200" dirty="0"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Rectangle 1"/>
          <p:cNvSpPr>
            <a:spLocks noChangeArrowheads="1"/>
          </p:cNvSpPr>
          <p:nvPr/>
        </p:nvSpPr>
        <p:spPr bwMode="auto">
          <a:xfrm>
            <a:off x="179512" y="238499"/>
            <a:ext cx="8856984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	T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rk Milleti, egemenliğini, Anayasanın koyduğu esaslara g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re, yetkili organları eliyle kullanır.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	Egemenliğin kullanılması, hi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bir surette hi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bir kişiye, z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mreye veya sınıfa bırakılamaz.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Hi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bir kimse veya organ kaynağını Anayasadan almayan bir Devlet yetkisi kullanamaz</a:t>
            </a:r>
            <a:r>
              <a:rPr kumimoji="0" lang="tr-TR" sz="7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endParaRPr kumimoji="0" 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51202" name="Picture 2" descr="http://www.odatv.com/images/resimler/cumhuriyet_devrimi__2_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3789040"/>
            <a:ext cx="7056784" cy="288032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Rectangle 1"/>
          <p:cNvSpPr>
            <a:spLocks noChangeArrowheads="1"/>
          </p:cNvSpPr>
          <p:nvPr/>
        </p:nvSpPr>
        <p:spPr bwMode="auto">
          <a:xfrm>
            <a:off x="107504" y="228541"/>
            <a:ext cx="8856984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Demokratik Devlet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Demokrasi; egemenliğin kayıtsız şartsız millete ait olmasıdır.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Demokrasilerde belli d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nemlerde yapılan se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imlerle halk temsilcilerini belirler. B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ylece millet temsilcileri aracılığı ile kendi kendini y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netir.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50178" name="Picture 2" descr="Eze eze demokrasi gelir mi?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83768" y="3429000"/>
            <a:ext cx="4686300" cy="326898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323528" y="116632"/>
            <a:ext cx="8568952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*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Vatandaşlar kanunlara g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re se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me ve se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ilme hakkını kullanır. Herhangi bir baskı olmadan istediği siyasi partiye oyunu verir. Aynı zamanda istediği siyasi partiye 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ye olabilir ve partisi i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in 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alışabilir.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*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Herkesin eşit oy hakkı vardır. Se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imlerde oylama gizli, oy sayımı ise a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ık yapılır. 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 </a:t>
            </a:r>
            <a:endParaRPr lang="tr-TR" sz="3200" dirty="0" smtClean="0">
              <a:ea typeface="Times New Roman" pitchFamily="18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*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Demokrasilerde, devleti y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netme yetkisi hi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bir zaman bir kişiye veya belirli bir z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mreye bırakılamaz.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*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Demokrasilerde, kişiler 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zg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rce d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ş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 ve d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ş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nd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ğ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ifade eder.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Rectangle 1"/>
          <p:cNvSpPr>
            <a:spLocks noChangeArrowheads="1"/>
          </p:cNvSpPr>
          <p:nvPr/>
        </p:nvSpPr>
        <p:spPr bwMode="auto">
          <a:xfrm>
            <a:off x="107504" y="204615"/>
            <a:ext cx="8856984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Hukuk Devleti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Toplumun d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zen i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inde yaşamasını sağlayan kurallar b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ne hukuk denir. Devlet b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 uygulamalarını bu kurallara g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re yapar. Hukuk devletinde herkes kanun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nde eşittir. Devlet b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 vatandaşlarına eşit yakınlıktadır.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Haksızlığa uğrayan herkes mahkemeler aracılığı ile hakkını arar. Hukuk devletinde hi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kimse hukuksuzca bir davranışta bulunamaz. 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8130" name="Picture 2" descr="Aym: Kamu Görevlilerinin Yargı Kararları Konusunda Seçim Hakları Yok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4725144"/>
            <a:ext cx="6096000" cy="198884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251520" y="260648"/>
            <a:ext cx="8712968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*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Devlet bile kişi tarafından mahkemeye verilebilir. Eğer devlet tarafından yapılan bir haksızlık varsa mahkemeler aracılığı ile giderilebilir.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*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Hukuk devletinde, mahkemeler bağımsız olmak zorundadır. Herhangi bir kimsenin veya bir kurumun etkisi altında olamaz. 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Çü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nk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mahkemeler adaletin dağıtıldığı yerdir. Eğer mahkemelerin bağımsızlığı sağlanmazsa adaletsizlikler ortaya 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ıkabilir. Dolayısı ile mahkemelerde g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c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kanunlardan almaktadır.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Rectangle 1"/>
          <p:cNvSpPr>
            <a:spLocks noChangeArrowheads="1"/>
          </p:cNvSpPr>
          <p:nvPr/>
        </p:nvSpPr>
        <p:spPr bwMode="auto">
          <a:xfrm>
            <a:off x="179512" y="154801"/>
            <a:ext cx="8856984" cy="5016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Laik Devlet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Laiklik, devletin hukuk kurallarının akla, bilime ve toplumun ihtiya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larına dayalı olmasıdır. Laik devletlerde din ve devlet işleri bir birinden ayrılır, vatandaşlara inan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ve ibadet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zg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rl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ğ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tanır.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Anayasamızın 24. maddesine g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re, T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rkiye'de herkes istediği dine inanmakta, istediği ibadeti yapmakta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zg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rd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r. Hi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kimse inancından dolayı veya yapmış olduğu ibadetten dolayı kınanamaz ve su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lanamaz. 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395536" y="188640"/>
            <a:ext cx="856895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	Yine hi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kimse laik d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zeni yıkmaya y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nelik herhangi bir faaliyette bulunmaz.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Devlet hangi dine mensup olursa olsun vatandaşlarına karşı eşit uygulamalar yapmalıdır. Ve laik d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zenin koruyucusu olmalıdır.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5058" name="Picture 2" descr="Laik devlet, özgür toplum bildirisi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7744" y="2708920"/>
            <a:ext cx="6120680" cy="388843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Rectangle 1"/>
          <p:cNvSpPr>
            <a:spLocks noChangeArrowheads="1"/>
          </p:cNvSpPr>
          <p:nvPr/>
        </p:nvSpPr>
        <p:spPr bwMode="auto">
          <a:xfrm>
            <a:off x="107504" y="156639"/>
            <a:ext cx="8928992" cy="6001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Sosyal Devlet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rkiye Cumhuriyeti Devleti'nin en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nemli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zelliklerinden birisi de Sosyal Devlet anlayışının olmasıdır. Devlet, dil, din, mezhep, ırk, cinsiyet farkı g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zetmeksizin her vatandaşını eşit kabul eder ve herkese hizmet g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rmeye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alışır. Sosyal devlet anlayışında devlet halk i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in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alışır ve halk i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in vardır.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Devlet; eğitim-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ğretim hizmetini, sağlık hizmetini, yol hizmetini, su hizmetini, elektrik hizmetini, iletişim hizmetini ve din hizmetini vatandaşlarına ulaştırmak zorundadır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179512" y="188640"/>
            <a:ext cx="8784976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 bu hizmetleri yaparken b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lge ayrımı yapmamalıdır. 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lkenin doğusuna, batısına, g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neyine ve kuzeyine veya ilinden en k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üçü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 k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y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ne kadar aynı hizmetleri g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rmelidir.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3010" name="Picture 2" descr="http://fatihoguz.files.wordpress.com/2011/07/devlet.gif?w=56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2348880"/>
            <a:ext cx="6984776" cy="416277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258" name="Picture 2" descr="demokrasi tarihi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404664"/>
            <a:ext cx="8064896" cy="626469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Rectangle 1"/>
          <p:cNvSpPr>
            <a:spLocks noChangeArrowheads="1"/>
          </p:cNvSpPr>
          <p:nvPr/>
        </p:nvSpPr>
        <p:spPr bwMode="auto">
          <a:xfrm>
            <a:off x="107504" y="116633"/>
            <a:ext cx="8928992" cy="46817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Atat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rk Milliyet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iliği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Cumhuriyet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ilik devletin kurucu ilkesidir. T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rkiye Cumhuriyeti Devleti T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rk milleti tarafından kurulmuştur. Millet; aynı toprak par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ası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zerinde yaşayan, aynı dili konuşan, aynı ge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mişe sahip olan ve gelecekte de birlikte yaşama isteğinde olan insan topluluğudur. Milliyet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ilik ise mensubu olduğu milleti yararına kişinin yapmış olduğu her t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rl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fedakarlıktır. 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1986" name="Picture 2" descr="https://encrypted-tbn1.gstatic.com/images?q=tbn:ANd9GcRI8GGdVZ6qLJNGawfMRqyu0lM-id_DMiefKKZm3Asb4RiVrjs2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79912" y="4293096"/>
            <a:ext cx="5208662" cy="229783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179512" y="188640"/>
            <a:ext cx="8784976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Gereksiz yanan bir lambayı kapatmak, gereksiz a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ık olan musluğu kapatmak en g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zel milliyet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ilik 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rneklerindendir.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Atat</a:t>
            </a:r>
            <a:r>
              <a:rPr lang="tr-TR" sz="3200" dirty="0">
                <a:solidFill>
                  <a:srgbClr val="FF0000"/>
                </a:solidFill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rk milliyet</a:t>
            </a:r>
            <a:r>
              <a:rPr lang="tr-TR" sz="3200" dirty="0">
                <a:solidFill>
                  <a:srgbClr val="FF0000"/>
                </a:solidFill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iliği birleştiricidir.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rkiye sınırı i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erisinde yaşayan b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 vatandaşları aynı samimi duygularla kucaklar.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Irk</a:t>
            </a:r>
            <a:r>
              <a:rPr lang="tr-TR" sz="3200" dirty="0">
                <a:solidFill>
                  <a:srgbClr val="FF0000"/>
                </a:solidFill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ı milliyet</a:t>
            </a:r>
            <a:r>
              <a:rPr lang="tr-TR" sz="3200" dirty="0">
                <a:solidFill>
                  <a:srgbClr val="FF0000"/>
                </a:solidFill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ilik anlayışı değil k</a:t>
            </a:r>
            <a:r>
              <a:rPr lang="tr-TR" sz="3200" dirty="0">
                <a:solidFill>
                  <a:srgbClr val="FF0000"/>
                </a:solidFill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lt</a:t>
            </a:r>
            <a:r>
              <a:rPr lang="tr-TR" sz="3200" dirty="0">
                <a:solidFill>
                  <a:srgbClr val="FF0000"/>
                </a:solidFill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 milliyet</a:t>
            </a:r>
            <a:r>
              <a:rPr lang="tr-TR" sz="3200" dirty="0">
                <a:solidFill>
                  <a:srgbClr val="FF0000"/>
                </a:solidFill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iliği anlayışı vardır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 Nitekim Atat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rk'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"Ne mutlu T</a:t>
            </a:r>
            <a:r>
              <a:rPr lang="tr-TR" sz="3200" dirty="0">
                <a:solidFill>
                  <a:srgbClr val="FF0000"/>
                </a:solidFill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rk</a:t>
            </a:r>
            <a:r>
              <a:rPr lang="tr-TR" sz="3200" dirty="0">
                <a:solidFill>
                  <a:srgbClr val="FF0000"/>
                </a:solidFill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 diyene"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z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bu durumu a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ıklayan en g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zel 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rnektir.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Kendini T</a:t>
            </a:r>
            <a:r>
              <a:rPr lang="tr-TR" sz="3200" dirty="0">
                <a:solidFill>
                  <a:srgbClr val="FF0000"/>
                </a:solidFill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rk hisseden herkes T</a:t>
            </a:r>
            <a:r>
              <a:rPr lang="tr-TR" sz="3200" dirty="0">
                <a:solidFill>
                  <a:srgbClr val="FF0000"/>
                </a:solidFill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rk milletinin bir ferdidir.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Rectangle 1"/>
          <p:cNvSpPr>
            <a:spLocks noChangeArrowheads="1"/>
          </p:cNvSpPr>
          <p:nvPr/>
        </p:nvSpPr>
        <p:spPr bwMode="auto">
          <a:xfrm>
            <a:off x="179512" y="172495"/>
            <a:ext cx="8784976" cy="550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RKiYE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CUMHURİYETİ DEVLETİ'NİN 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Y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NETiM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YAPISI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Y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NETİMİN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Z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Devlet, toplum yararına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alışan, toplum i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erisinde ilişkileri d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zenleyen, toplumun uyacağı kuralları koyan ve halkını i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ve dış tehditlere karşı koruyan d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zene denir .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Anayasamıza g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re egemenliğin sahibi T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rk milletidir. Millet, egemenlik hakkını Anayasanın koyduğu esaslara g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re yasama, y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tme ve yargı organları eliyle kullanır.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323528" y="260648"/>
            <a:ext cx="864096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	T</a:t>
            </a:r>
            <a:r>
              <a:rPr lang="tr-TR" sz="3200" dirty="0" smtClean="0">
                <a:solidFill>
                  <a:srgbClr val="FF0000"/>
                </a:solidFill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rkiye Cumhuriyeti Devletinde, yasama TBMM, y</a:t>
            </a:r>
            <a:r>
              <a:rPr lang="tr-TR" sz="3200" dirty="0">
                <a:solidFill>
                  <a:srgbClr val="FF0000"/>
                </a:solidFill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</a:t>
            </a:r>
            <a:r>
              <a:rPr lang="tr-TR" sz="3200" dirty="0">
                <a:solidFill>
                  <a:srgbClr val="FF0000"/>
                </a:solidFill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tme h</a:t>
            </a:r>
            <a:r>
              <a:rPr lang="tr-TR" sz="3200" dirty="0">
                <a:solidFill>
                  <a:srgbClr val="FF0000"/>
                </a:solidFill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</a:t>
            </a:r>
            <a:r>
              <a:rPr lang="tr-TR" sz="3200" dirty="0">
                <a:solidFill>
                  <a:srgbClr val="FF0000"/>
                </a:solidFill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met, yargı ise bağımsız mahkemeler tarafından yapılır. Bu faaliyetlerin ayrı ayrı organlar tarafından yerine getirilmesine "G</a:t>
            </a:r>
            <a:r>
              <a:rPr lang="tr-TR" sz="3200" dirty="0">
                <a:solidFill>
                  <a:srgbClr val="FF0000"/>
                </a:solidFill>
                <a:ea typeface="Times New Roman" pitchFamily="18" charset="0"/>
                <a:cs typeface="Arial" pitchFamily="34" charset="0"/>
              </a:rPr>
              <a:t>üç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ler Ayrılığı İlkesi" denir.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8914" name="Picture 2" descr="https://encrypted-tbn3.gstatic.com/images?q=tbn:ANd9GcSiOh5ve00wO7gdJiIRslwbHuM25Sm1ET0EykhunG0M9PTxZqTZ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19672" y="2780928"/>
            <a:ext cx="5048250" cy="36195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Rectangle 1"/>
          <p:cNvSpPr>
            <a:spLocks noChangeArrowheads="1"/>
          </p:cNvSpPr>
          <p:nvPr/>
        </p:nvSpPr>
        <p:spPr bwMode="auto">
          <a:xfrm>
            <a:off x="107504" y="251484"/>
            <a:ext cx="8856984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YASAMA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Millet, kendi hakimiyetine dayanarak kanun yapma yetkisini kabul ettiği bir organa verir. Anayasamıza g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re, yasama organı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TBMM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'dir. Bu yetki devredilemez. TBMM genel oyla se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ilen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550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milletvekilinden oluşur.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7890" name="AutoShape 2" descr="data:image/jpeg;base64,/9j/4AAQSkZJRgABAQAAAQABAAD/2wCEAAkGBxMTEhUUExQWFhUXGBwbGBgYFx0dHhogGRocGBocHxwgHCgiHBwlHBwcITEiJSwsLi4uHSAzODMsNygtLisBCgoKDg0OGxAQGzAmICYtLCw0LCwyLyw0NCwvLCw0NCwwLzQ0LCwsLCw0LCwsLCwsLDQsLCwsLCwsLCwsLCwsLP/AABEIAKIBOAMBIgACEQEDEQH/xAAcAAACAgMBAQAAAAAAAAAAAAAFBgQHAAIDAQj/xABNEAACAgAEBAQDAwgHAwkJAAABAgMRAAQSIQUGMUETIlFhcYGRBzKxFCNCUnKhwdEVJDNikuHwgrLxFiVDU3ODk6KzNDVEVGN0wtLi/8QAGQEAAwEBAQAAAAAAAAAAAAAAAQMEAgAF/8QANBEAAgIBAwIEAwcEAgMAAAAAAQIAEQMSITEEQRMiUXEyYbEFFDOBkaHwIzRC8cHhFWLR/9oADAMBAAIRAxEAPwCsR+UEVcxHpbfhi2fsdV1y0ocMCcwx8wNm4499+u974OZbhxB6n6nBnLxVV+2E3faMoCElxscc1xuKwZmYWxuMaEdcbY6dNydscXON8Rsy+Ohirl1deIMxBCSPQbsSsTgAfRvp8MOoYbfDFfjibnOrGT5VmAA2/TGn5VZ6frHDxAp2OFYyN69Zb1qsNBb0EmXjLxqDj3DZDMU42vHmMwYJjN1+GMvHGeQKCSQBW5JofXG2rpgzpuX2xSf2xf8AvEf/AG0X+/Li5ziivtU4lFPng8TalEKoTpZfMkkuoeYC+o36bjAPE3j+KKgbF+/ZfJ/zZl/+8/8AVfHz4G3xff2Vt/zXl/jL/wCtJgCbycRy1jHoYY4A49jO+NRM7qcelsaJj0jHTpinGXjzGNgQzwnCjzzkZJlHh1SBma72FDcbGzsdsNhwg/aFnHSSBUYr4hZWo1Y8rfiowrKRp3lnQqxzALzG/hMwaKNvVFP1AOJ4bAHlaXVlYD/9KP8A3Rg2MbHEmyCmImxONAfxP8cenHg/ngzE21Y0Zsek40Y46dKy+0rlufNyxPEFISNlOo1uWv8ADCQeS8z0qP8AxD+WL0lhBwPfhwu6x2o9pqh3g3kLIvl8pHFJWoGQmjY80jMN/gRhqVsRMvBVfDElcdBN73x7jVD5h/ruMZjoJzWIY6BP4Y8GPSdsCGdAcbrjkDja8GdOhx6TjkcbXjoJ0vEef+GOl4jZlgFJJAABJJ2AA6kk9ABjoRK3zE1Z6Q/qzRn/AMwxaUB2GKzXhvicQkRr0SXICpG6xmMV1sWZBv6D3sMnMPNQy7xZdF8SedgtBtIjVzp8RjRrfoNrI64RgQi/eeh9oZUcIFPA3jcpxsDhc5V4sXM0D/2mXIDPq1K4ca7U+i3pI3qt8G8lmRIgdTYN0R0NEiwe4NWDiiecZIvpjwvjk7UMDOI5SWVrizXhrppkaPb9oNsb+dYIqCB+ZOJSS5tclG0aoYGmmLXq0h9KhOwIYWbHT0rBDkvjLZvKpIyBHBZHUdFKMVG1mrXSavvhY5r5Czs0iS5bMIZRH4bSGZoiVBZgBpVib1bknt3vbfhfLnFocn4CIgmjFRyCddIBku9Gka5Ap6ua8o69ya7ThHOLiUbrrRrUNXQjcVYogH/jj585nyk0ecSGeTVZBLA2o8V9TVYB2DDY+3asWKOCcVimm1ZWSaA6RHGsybVWqSi9aiRe4veul4Hce5b4jmQC+QzKuoXSsc8Pg9NyYyb1V5djtQwBNbA7RZn5eywj1pO5LRySR2gp1jJFg30vbD/yfxYZbgSS6grDxghILDW08ioNI3NsR6fEYVMjyVxJDvkJSp2b85CCVIIIDa7F329vTDKnLGcfJxZQ8OdUjdnGrNxaSxLsNQrUQC90CNwN8ZVSp9Yx3DgbVG3lbmFc2hoEOlK+1KWCgtp3Niz+/BbNZtIl1yMFUbWSBZOwAvuTsB3OK+5W5L4llgrCOFZFlZzqn8ro6hWjYKpo2qsGF0fXpiXzTyJm86+rxIIRrDDzs5ujvQVRdnBNzChTdn/cd+DZ7xoUk06dQvTd1vXUdcTbwrpyy4EAfOyVE5kKRxhVdibo7/cDEnS19eu2GBMwCQu/xNenoMdcxU748bHpONDgQieN0OK2+0Nv61lB7ufpiyHwgc+cPJkhn1bI6R6a6+NMkZN9qVj86wvKpZaEr6LKuPLqbiGeSZA2UhrspX/AzIf93DGMDeF5cIoVRQHQDt8sEAcaXiJynUxb1m64wY1XGrSAGiQPa8G4sAnidDjVsZjVjgzppWNCoxrLMqgamC30sgfjj1XB3BBHqDeBY4h0mrqYo6fDGY9H8McsxOqDUzBQO5Ne2OucASaE3jPmHx/jjMR8pmUdhpdW3HQg98ZgggzipBoiCuLccZCPB8NwVBsm+t+9dKPfGuT5niMdyG3vfQu3U1X0/dhby3BeItWjJ6AB5TNKgNdgSCzbD23xMHJed6hsnlR3ESM5b1ZjoTU3ucRgZySZ6zHo1VUO/qRzD8nM0VeUMz903BAokMTRFGv342yXHWkEg0KjKhZdRsEjsenev34XhweSNkiecymRioOjQFIGrsxO4BH0x2z/AC7MmmRYXne9KeFIaFbkursqmwSATdYGrMXr0+sHh9IMV9ydva/0kuDmRxIvjMiRk1ZAHY9z37405s5qgEYhQ6zIaarBCimJHqT2H49DFynL/EDV5XLKLBqeUNR9dKRuNQ9bx0fkvMb+JmYUBBBEWWVyQRVFpi23tQGG4FyAeeJ6t+nYnwx7V/zI2Y52dMrUEYzMwFAoH0i+hYUbK7gqH6irHYK+fzScOliMaxwtCwUtavuNDrpJN3tuOuonvswZbg351cv4rOdJfW4HY0RpTSAKqhjnxfkuaisOXRzKSZJFcINiCA+o2PbSD36Hryu5JFbA8wNixKqsW3I4r3i1wXiE3iZaRWp1RgdZLCY2iulBbC0i1p2DBaU02M45zE+Z/KZIY3heGRNW2pyqHSSCRSuNN6aNVfrhmh5EzziEGTL5dYFdY/DLu1SsGcMdK6rI9fX1OJ0P2XxG/FnJsUwhghh1DYkMVTUwsDYnsMUd5ISK+cBZfMJ4SSKzmN1JbUx84DF3JqiykCzVXR6dmHhvOsKnTPLBGNI0gbVsNND0q9vhgvHyXlP+kWSb/t5pJPh5WbT+7BXI8KghFQwxRD+5Gq/gBjLLbAgwrlUKVIu+8AnmaOTaKLMy+6QsR9TQ/fgvEtGjgpeBDSfnWHv/ACxxMV7QjEuJCrjhCcd1wRBOijG9Y1XG+DBMAxqRjcY1x06c2xo4x0OOUjDAhEjTDAzOGdQGghExs2DKErbarU319sEM1IO2+NeGSgAhiAbuiRdev44Fi4YCzfG8yEcNkcwraSAy6XFkbHyMThd4Tx9Mu7GYyJSNQdZFXUaoHWq4s4Y9vGWxhiD6R+PqCilABRlb8A5leQsRN4gVWNFhuapQTvW5vb0xE4lnHkXQXL1JG1EjbQ6yXuwH6Pr8j0NiZ3gGVm/tctBJ+3EhP1K7YHNyNkqpI3h/7GWSP50r1+7Cvu52pjtKvvyHVaDeKM0oMpdr3azv2u2Arp5bA+WN+ZOagrK4keJCNIvbfc2f9dsHV+zeEOpXMZgKGBKlwwYA7rZGoWLFg3vjtn8rHlowY42snT5C5bcE77kkWO+2Ejp3W7O3MpPW4XI0r5qoXxF2bm4lgI8xGy/olNJsep3Pm9e3tjhxLOSPU2YRVTSNLK1ggEm9httvp+O5w7vwjKzAGXLQSftxI3X4jAbjvKnDYomkOWYBP0YHdCSfQK4F998Ofp9QNnmTY+tCFaTcXv6wX/TJeCONFkRRuJF+66gbEN6ljuPbELOcyPAAJMyFRrK6lp7FDZy/3dr01dk79sL/ACxxSAZzLwImqAyzCNZPMVR9Wi721FlB36LQ63Vh5NPDzEwFBWZdIGwACLtQ2+8WPzwG6dw432qptOsxeGRp3Bv/AKiqnGDmmUCWKVE+9bgN5u6rXm6C99sdzm5PCMUMfiAvqYId6AqySRQFLt1w9zcFysoHjZaCT01xIevxXriI3IuQP3YPD94pJI/9xh6nHfdRd3APtLbTpHNj5RVSZ4rKSMBpOoaQdQA1UDdqfcDAbNcz+IuhpvCYtsMzqQCr67Hr8O+H7ifDY4YykahQvhb1udLITqbqxIG5PWzjjxubMHJyHLyaZFANlPE2G7ALvZI6YCdPWzGdk68E6kWif5cUMpxVY1IWWJiyUxRgwagehHxPod8e4b+CwZTOIBPBlZZkRS58FSDqG7LqWwCwP7t98Zg/dP8A2M1/5Qd0FxpbETNyUP8APATh/HA0NuTa7Es9aq9BpNmiLxB4tzGFP5gI5onSQ99DRJpVUH4knteHLk1ixPPyYWxsVbtOtjx0JHRttuh3H4HDdkD5T8f4Yr7L8yFo/OsZkNFTEGbSSL06fMS69/gbArBjljjJJKuS2rcbgUbojcjY7VhXjAPpj/ujti1+nb5RsbA7Pvsax5PnB91YpJHBplBPl+Jut+2IvCeKRzy+H4JUUfP4gYWLtfKx3FG/TFFmR1UHcLBGYBYdQ1Gva+vyw3ZU+X5/yxn9HR2DQv5/zx3XKKPX6t/PAAnM1zizAY5HML/wxKOUT0/HHv5In6v44O8G0GtmvQH/AF8McpMw9EqBYBP0HrvXxwQz2WpCYkUuOgbofUX2274SuN805fQ0M0y5aV0p4gdBp7UkTPSg0DRU7YFGHaQcl9oULSxQuxuZqSRa0bmlDDVqXc10Pyx25h5mbLZyOHShiLxJI1nV+fLBWUbDStC7637YrfiHKsDPEuVzUYLtSasxG2gA+WtFsCDQ1HviVzNyPxN5rMgzMs9M2lghJRewYrei6sAVfQasb0CdZEvCXJKgtn0j1IA/FsCOA8ZWaOSRhJCI1VzqKnyMuoN5T7EFeoIPXYlR+0fgWanymXCqweNA0utlVCxCKQZGIGsNfsQTv0sXypwHNpmg08aHL/kohbRmF0tpVVBJ1A3qBNjpexxkpXEIN8yweKcxRLAXinBYusaawfvN08tgtQs7emJHKXGvy3KR5hXosKdRqIV12YX1q9xfYjFY8Z5dzC5qGRXijgjcPG00gYatiQdBBYeVQLIv64G8Bz4jiky5zv5MokWQmBmcysUZZCpBGlSVQ6RYGMoPL5uZpgL8vEvfRLVhgw9m/niM0rdCT9ThFyvPytoig/KJ5AAo0x+Z9Iou1gDtZNV1w8cBTMPUk509ajFbdvMwAB+AHzwdNzPE8JJ741ZMMOkemMrHeHBrixNOqsAxrUDXvXUfGt8Cp+Y8qk4jaYBqN390VezHsdunww28Y4LBmlVZ01BTYpmUg1XVSDVdro4RJvs8ypLHw+pPV5D8Or47QBCGuHOH8YglcpDKjsBfkYH49PTa/jgort7/AE/yxnBuVsnlW8SGBI300XF3R67kmumJGU4urxvL5dCsQrBgQwFC76bnbHFAO8677TRZm9P3HHVZT+qf3/yxnBOLR5qLxYwwGplIYUQUOkj6jqNjiczD1GDXzmbkdJPZvocBuJZR3ACgjzWbHaiP44P6x6jGpkHqMdU64FyuWkXtfy/zwpfa3mlhyYkZSC8miwb3MMxTUvRgHAIDdDR7YZ+cJ/zIAdl83VGZTsCeoP7jt6jFSc3cfXU+XzIR45FSQN4bMVNEBk84MbNXmFncdaYjHCa3ijwjh0sbZXMrJHbPrXU+kDw2BosdgTXQb1fvi7kzkRLzNKiL5fvkLQagt6q6kbYovNzSfk6qpURGQuihiZCQrAtos6V038D33smk5lM0scTrULjS+1kk76jQvbYUL6dzjmDHeMUJVHYx55+49HJlQsP5wqRI2l1TSoBFkFg5JW2AUXsD0ItZ4Tznm50RnWaRsv5llRWOoJ5tLkCieob1Ui+lkHxfiUkHiwLMZBqGlfMNCgEuu1EVsCtkfe79BBzeZkA8MyadOlUiBUUoqgq+1knqdyTjQEwdpc+Z5xTMZcyhCWJCskbKaIVZOpYeWvmN7G2Ns7xv+pSumzBNrK9fY70QdwG0k0OmKhWQQiODwtMykjxmLJXiMApVaBoAt5iD1v0w25/gWvVHLmCX0CnTyqzX1dSLKXvt6E+2F5GCeYxuLEch0rzJfDs5LEwnjkaR5Ruw21ahadNgvaugxmAvDOF5iDaaTzBuhYaV00UYFgQFJ6sKqt6qxmE5E8RrH7S/p8iYU0uAT8xCvE+ERZiSVFk1CNHPjX94ou6qAxGzMNyfUdsBMvHLFwoOqkl31/e302O3WjQNnsemJPCopZNCAF9KMrgDfatfTuf33eDSQRW67QoEoxkGxQogA9Nh3+mMZH8IAL6zWDGepLHIe37xf5YzaSyIsigNVLJ18OiWLCtw2o7+oAvYbN0ORkYOqOxe6GhKYk0dVG9A6btQ6+hOKqzWqCcqjHyEFCQQSOo6GwexF9iMPj8Siy6Q5kido80m0cbAFJV8jncEeawDsTqS66VU2AZDquQp1D4bQc8QdzBns5lZo4nzUrEyESrqXSV/N7UoHUMwO+/yxZPLueC5hQCa8wACgBQIzQHttiuc7lsu+YVZI5nfSCWaTQYix8Q6zoAdrJI27774sDlzhTAieQkdSi9OoI1H0FE0PnjLkjYRVAizHkcQPv8AQY6Jnx31fQYGwp3u8dguBqMxpEnjPr/e+n8sdlzaH9Kvjt+OBYXGacEOYNIhZyOurbFJfbwrBsrpYqp8XvQu46P0Jxa6AqbBo/664Cc38rRcRRFmLIUJKtGaPmoNsQR2GNq4uAqYC4ByRkszk8vLJCC7xKWYMwJJG52NYRPtE5fiyEoWBaVwPvHUQavY4vLgWSjy2XjgUsyxrpBarI96wm/aZyhLntDQPGCteV9QvavvUar0rfBBFwG5B5b5ChzOWDyST9a0pLS1QYbEHffHnHfsuycELyxiTxAVrU4I8zAG6X0OHXk5PAiOXkK+IgUnSSRTKACCQCd1I6dsT+YlEmXdVdFJK+Z70imB3r26e9Y6/nOpuJQXIORymYzCRZjw9TSbKVCFhpNjUKvcDa7xceT5c4bFKIViy6y1aowBcg911bkfDFfcB4VlMp4kWanimDS2Y4o2eqUgEswAB3uqPbtg5PxTIrCYApljH3UkgFJdta/nFUEbEUoP8AXQcmbXFkPaJf2QRj+lGPpFMxJFVuoPy364+gGzMUUZkldUQCy7MAoHxJrFPZLO5CFXEcAubUjllLsVs6hZlum0i19+9USk/M0Ezhswr0jeQoF22qxqJZNtvIR8bwDlT1mvu2X0j3HzVHJ/7PFLOP8ArFXRH8RI9Bx7pqwSPEB+qfqMJuT51yZPhjWgUAC1FUNgBpJPQD6jBjhfEocwpaFw4B32II+IIBxnxb4gOFl3IhiPiBPRCfgf8sShFYwPgkK7DYenbHf8rb2+mNBvWYK+k6NnlH3lYfEf54qrm3h0uVl/quYZcvmZWkbLBQAHC6jTX91mA8tdTe9YsuVywo9PSsVh9sM5ifJOb8JWlLV+t+boe506tsaRrau04ihck8jc9s2cfJKQ0NyeDITbfm/U/pawGf2v06WI8zH9I4ob7Fsify9WZTSwSOpINGtEVqe/9odxi9gcZyc0IV33M8Lt6nHNnPqcJ/A+dfyubMosTRjKks9HW0iqWBXRS6Xtelkb4ZeDcVizUSzQtqRvkQR1UjsRjBUiasQHzPmiUNBqjkAY790v6bjf4YqjmiPVnY+u66Sb/UDFvhscMPFOaJIuIXmIwmhmSR9JHiwk1pK3uFuwfbbrus81zrls5oibxPAk7sSL1K2kC6FABSR1Or2ra46NzXiUKjpxCCSeEQzZSdEpWDRxOKYD74XxNG9t1G94qfMZFwWEYkkdSxahdKCQCdN1sN7xZfH+MZqSERZXLuGljD6ww0ojbEWdIVxWmj6midsKX5FHDlwir4soYGQlfKrAEaKq3r0HlIO/WsFX3oQnHYv+e00y7rkGcoVkMkFJINtLmtS6bNCj12v6jGvLGYaKLxI0DOknlDBTeql0kMCN9vfYYMcmZJ5JGmlFu1qpcXpHR2r13Cj+AOO3NvE4svm00QJoULLp0jSxHlGpdrA0nbGQwLkD9Yx0Kot/PaEOMcIm4gIMyctHEqsAR4bQNuarWLWVQRepSCPQb46S8N4gWiowaUPmUTXqvZydQ8xrYWdgB6m+GQ5yizMihIY4NKszaF0Bxa+UAMbtt6O2x6msF0ljP6A+mJer6jQ2mtq7z0Ps7o/FTXdEHtFvmONoSPPqdrLLWybChY6+t+t4zBXjGQLL4sY1frqNzttYr2Ase14zDMFFBJerP9Zh84B5Pz86M85ZUVhpA3AJ6auvQdPe/bB/PcwGYLqOvwzRZACOh/SNVfoa6H0wBi/JnRUleWIgbMKKgdhVdB8RiG075CQFZA8TdHCEbdLKmxYskb/DG3CZLTgzsPi4CM1WIDzkMczyFZH1qC3mQVS7sLDk3Vnp2w28DgjiQjLZ0xs4GrxoldWoGq6levUb9MOq/wBGZ2NXGb1zaRZRaJr1h0ivTr88JHGeGCO/PGyajvstb9wdhXoCcdk1jyqYcRwuSz8n3/aLUa5jLys+tlEbAaxZQk+YbEUQdjRHy2w+ctc5ZzOyLAiraR6iy2l0yoCQDXRhtv7DAmPjn9WaER+IAfFke1KVGAAQbstYVa+OGb7C+HIsE2ZZ01OwUDULVUvcjtbnv+rhqHxF8wk2ZPBfymxJXA+fo4p3yWYUo6SOgkDa1ZhI25FavMT2J+WLDhnDKp3AbpqVlv5MAfqMUlxLPsmZzUqx5eSOTMOBYVi1AatiDSj6WTjvn+YvyiMlkdTGNTU16gvZQ2oLQ9AD03GEu6htNRqdI7prB+dS62Pbv6f67Ygcczhy8DSKAzAitRNeZq30gmhfQYqrlXiOWzMonEmYV8uAsRkcfp6iwDamLjpsel/DATnjmqaXM6BLJ4cVaVYr97SNd0oDbk1qBIGNgAsVHMQ2MqocjYy6OXuPJmFAZo1l1OAgfdgpNMFPmorvVbb+mDujFJc15JfyTJ5/JuySRssZcEaiGBMMjHsTYVv26I2rDJy19qIZBHmoj46MI3MZB1Ndaq2AHrv612xpsZAiw1naWTXwwG47zLlsqyJMxDuCVUKSaBAvb3ND1+WCHFOIJBE0smoIgttKlj1r7qgk4pX7R+aoMzmYZcuL0RFdTbbl9QOk9aqwffpjKrcNxzznOnh5vMkKHijijRBpYM0j3JV1YAAbykdsAM5xmXMEtJZ1dEW2VCOqhegIK/Gwd8Rvs8z+Vkgly2YjlEkjNKZVQsC2yqwoEqygnaqNk3vWN5uFM0rRo6LGvR5gUDBu48pII2326dd8KzKboSvp2QCzzB2aZVIZtK6m2BCb6fKb3NkWOncHvZx2UlA5Yfsqz9e3Xp6dex9DeF/mKdGbQJEfwzWtQf0SbAtV8t3vW/W98TcnxszShAq2bND2FkAG96Xp3+mOOBtIM0OoTURJ7RoihygXbWaA2J7kL+NehuselpYZ4mAjdGILMK8pOptiOtVZNWbHriJxTiIgsTgA7kDVuQCVX7t7Hr6GvYHCbNn2lbcam9h6e3YAfhjseItzOy9QFqjcsGOdXaSSJ9Sa22KhfLqJ3Vuho9NrFXjo07xtqjkZXAG6tTH53XXtfywH5Y4PO4fwZcufumQM5WhZrtfbrXUV8XvgfLyRq+bmZHSIEyINOnyAmwxc2N7qhdC++AcPnoGbXq6xglflG3hHHEKwxykpOyLastHVW/Tbt2/ywcrFN5ifMy5xc9lsodAbWn5Syx9VIHRha+axv/k+5PnGMIn5TpWU/fER1ovmoHV19Oxrf44YWUbXIjjY+atozHfFSfbKnjZvJZZn0RsCWc7KAzAO3xVF/eBveLR4lmSsErodxG7KeosIWU+hHTHzlzbzBLmZLnmZ5EoKhACjVROkAAXuNz6Y3j5i2G0cOC8/eDPrkUyRCMoirpBQEqaFtVALVA+mGbnD7Q4osik2WdfGmC+GrCyoNFyw6WoNVfUjrii5ZdIqx8sPuQ4o8WXy6mNGkWMaXZQTGD2HXegOnp1wcxXGBtHdNgfOTvFKfMZmed68VpZjbKoILnqCUUC/UWKHXFjcAjzGXyUsXhzRzOCwaSaBULsAtsA3ibAbDceUe+FOHMSS5h5fG1ylfDUAEOpLdAK8290RfXtgt/yTzznzQ5gk3Wu1uuu7ED61jDZnOwH1lCdHiq3f19ItNkpZnmEp/OowBVaayaFmtvDruPhtthg4pJlx4xiykRdixZpAp8xJ2TUKQDtpA6dScL3HG8H+rtEgk1BxmIywsD7o6AMAynejZ6dMFsukM8VNOisPO4JJrSwBsCqBJFG+4+RyB3IN7TGF8KBhW/a514rxmaKCPLkNYBJkJbW7FRQIPVe4Pp+/fiHKSPFCzyx5cNqpJNTPqIWy/o38ugrHHnHNRGONfE1ZhNgqgsrRkWG8Qm9QJYUbJs32OIvD+KzTkJK4YBSdIAoHbfpfTb0xll0JrHM3icZsvhtwY38O4ZJAtxSxzKqizrF0vXqw0/Xt2xE5gykDXPPlzK4pCqSvpVd21ErXdqO+xI3Ng4DnJAdLHwJH4Yn+LIwuKRzI8ZQ+Gv6JFMpY7D06H498SLmJ2+k9LJ0SIdTH8jB+T4hlkdAmTiRbVSxZiQCw2ssepPfDP/TWVBCCA2QSAjgih7g0PgaJ7XeE7imY0SEfmxGrNqXyahdjSA+7mq2Nja/fEyLja5dteXiVkPRlrULFdDvGBt92rpvbDj0yuLbeRHrjjbSgofz0j9wySOkC+FGJNTaZZtLg9hoCEg0B1o7HbbGYB83pn5wIxncsMsyI4fVbsCBvposKPcV169hmNlkTy2BEDFkzW+km+4i5Py7mzIUVIp6H/wAIPECnuGYAtfxJ9uuOmQ4X4oOUmDoxJ2PkYV5twwsdCB5TiZmeM8fiyviTq4y4FkqURgD3YJ5gPiNu+A/CM02dYrcUKg20kupyTV+UbebvZI+ODlxg+a6+cb0/UMo0AXe1d5y4ty80H3YYx4ZDKVd2ZgvXVZ+B8qjqcTIuaJGUeJDDKCP0o1P4jDFw+LLLccZbNOBu0jhEHwAofUk4G53leV2LpCqL2SMK4+QVtr9MTeJr2J/PiWDEMQvTQPbYyE+dy5jaX8njjVRTxiwDfoDqUX7rWG3Lc+ZE5c5YwqImTSQQCSDvuT19ele2I3L3IecI8T80sZG5L+Y+grQ2k+53GF/j3L0kMpQsJSdywkDknvqOxv5YaBkUbRTHp3feuPnGKI8C0BhBJSWxEcsnoLLAtvekb+2BTrkpGL5SVYwL/Nu6yE+uxINfG8Asqqxv+cGkEFTe1hhVC6GOHHeCNHE6jLoirTBteuQgfeLNt23oAD444NZ0v/xOdNA1YDtvdEmp2zfE40m1CV37aA+pF9QBpAXoOhOBXGoIfyhjJMNJYEhVfUAaurSvWsCMsDeDfEcg0k+sqGBry6qLBRuASOn88PC09j0kTZdWDQfX/cPcd4zlxkGyWWMkiuI6DqbTS4lD30OpDVBR8ugXOW8wwdYyAAG1dN71KPpX+tscuPZuNgqrGUmBANMGAUbKtqd9qA2BHvjjwWY+LZPbv8Vw0WU3k7qqZKQ2PlPozn7iUUOUYySaCxAj8urUw8wWttqB7jFI5Pmlssz+CEjVgCRsTajSKJ6DfD19pmcdszEJcuJcrEheifK8jnSAd9qUGgffC1FzOyf2OUy8XwjUfgMIZ1XYi5Tg6fI41BqkaDnjNyUFzAs/o6Rf0vDHwvJ5idCJGMiyAMXNBV1f9GBVlgN6F1q6g74W+Mc6ZxVV20NpbYFbAsEdRRHptjbifGpoYYyGKzOQ0tMVCkjUB3IoFbN9bxlEB81UI3O7KCh3I347Rw4twRctly8EOWYoBqVoFLEdC2oXbdzt64DcJ4nNNqLLBFCgt3WMCjvpAIo2SOgPbB3hHFJJMtFJKsa6gCxdm1EDq4QCtzVAkXhL5q5kjcvAgVYwrspXygkqAvl2AN9+uw9cE4wxsgxaZiq6djf7RighjbgkmfWCIZySRgZnGoktN4RJLE0Stkla33AGEnlzhxRpTI4GqMhXRlbVrbSxBVunYntfTG0mQ/qGQzTMTCrTROu9Ixd3Rq/vbgn+6MD8sqmaNcpuG8zKx/UJZhvX6Iw1+KiMA/z7+nv3qduFZTwsxoJLjVpKoxBZbBuxR013/wCGDa8p5zNSFcuqSRhRRWTT5e4KF92670bJ67ipQ5tlH3ctlx8EX+WN4ubc4x0QrFG7AqGQBSCR2IGJxmOq6+ktPRsErVsN+8xuETHMPDKzRstnQx2AFbADrsQf44l8O4TBJMcuMzpl8yhaBDkIzncmwKB+B79sLPC81LOBnM7mW0K6rf35ZKN+F1XSpXV5idhexvEfN8UU5gzRpoJLUQ3QNY6AAXpNdN9zh3gD/GTN1bPs5obS6/y6ODh5hlkAdYZEokWfKwX6isUBxOYrL0XetyN+gG5PQYceUyMxKVDW+iUKGtrYxsqeUVfmI+FY55z7K+Jykv4GmgDpMqajt2AJs9uvXBwBxeqL6kYxWg3e8iLwrNAhI50XSAGQmxfUnQVIAPXoMdOYJwqsC9OQAKoG9jsBQHywJynJ81+ZDrHazfwoCwfY43zHLciL4sytHTGy6tuCSFJJHfoN8LbFbDU3HylKdWEQhEq/ncNchTFzJbqdH6O4YDrqFfeU7g30oeuBGZ544kyN/WJlg1FRosLZsgauo8u9XgbwTiUmWzqSRNpa9Nijs409/j36EYNcRjjVJWhZQT5mjYb+ZhdKdtO3Qg/LDvhNmSD+pajtZkLgeThkTxs40hQkhFjIDOR1/RJrtt6HBDMcUyQRo4cqsYYAFtTayLBosbIBoYBRcf02rRoa6bbD/ZNivbELMZ2XMzlmbVJI259yQBsNgBsABsAAMDwyTbHaa8UBQqKL9eZt4gU3YsDqRf49MPg4dm0ykSyhYQFDozoFBB8272LFGjRsfTA9OFcLiFSmeZxsw1hVvvWkXWMzDZKa44sodb7CTVJIyns1EktXp6CsLfMj7VKMXSZsRLcfnvO/LwlzDHWICq9XaWl2qwFAIbqPr1wwcZ4pk1hZNUcctUJMurLp+Rcgn1ahhNzGVMSLBqB0kl9BNWT06A7eho42TgeYKa4k3PQkahv3Io1t+sPfGUxvlak/YSjIExrqyGzXcwLwgtmcwqyEuu7OSTZAHduu+wvrgzzDM7oDl4Vjy8IptNKupjsTqO7GtrJO2JWnw4mIVFcJb6dKiwu/Sr3BoAGvbCnms9r6kCuntizLgZcgJPbieYubH4JUDzXz8pNllUyIVO5UBu10N2Ppdd/TGYGZRNUiKDZZgLIJFn2G5+WMwp0BMZizsAZYEvNjZlGjmkaON0ZWrceah1C6umrqDWIvBOWZmiJRVkTdtSsPMLqwCQSQBuOuEWeY+uDPA+cMxlk0RNS71aq1ajbVYPX929VeC2FWBEGHq2xsGoQ5PGDGdO1bgj/XpiLDnZ0+7IwwPzPHlIVY4wGrc2QLrfyg0R8cSOHzal8zDVZvoPhtiFsBxj1ns4uuXO3FfnCfEDmsxEjRNIZVYhgrEWK+8d62obnpZwLzuezUKC8zHLvpKodeg9aLaQp+ROGTgKx+bxAGT9JTuDYPUHY7gdelYB8fzWSMciRBA2xUIprVdXY2PlJ9vng4Mv8AjUX1vTizk1AbevJi5HMzvrclmUg7/H93TE/inMU8pbU2kMCCnset3uT74icMWy3sB/HFyw8n6x+dAqtwar3xU2m9xPKV2VaU1cprh4sn9nFjSZ7h4dS8UgePULDAUTs1gfDEpODcKEl6JGAsHQrhG39UFt07VgJxqIPNKyKxVnYrUbjYmx1XbCs1miLlXRjGbDj9YZyXE+EI2owFiKrUdhXQUpAr44K5XmXgIkCPlBFMapo4gu7Vp0urWCb67d8V+OGuxpYmJ/Z638cE+JZSePKsngGN3GmRmGl201oUWKCgWTvZPsMDE7qd7Mb1GDAV8tAy0M5LwuUU0Mb+pMlEmgLJuzsBuT2wmjlhWLsREoJsJHLYUb2LYWQPU4SHyT9ifrjRUmHRn2329P5Yw+s8/SNxLiXZSf1hfOvkehmHlPSzYIPcaN6OOH5vNKYwoUPLs52NAKACeigm2NA7UANsc+L8KiXKyTCPxJJiW13tDRHkAvd2Ook0aArAjgzt5I7pGDk+50mh82AX54cptLXtJGWshXJe/wD9+ks1sjCYhHLmYjQAFWAK6UK6YHZjlbIyVc0bGqFsR3J9PU4TzlR2Y/4v88anJn+9/i/zwktkJ5/aVrgwKKH1jFmeYOGrAMqmtYB96M63BYNdklV7jtXfEjhr8Hj0tobVVjSWWrG9FWB3BrAPMctzvmFzGSykskMbRksoLBnFPJs2/XaqrG/Eck7zSOIWAZ2IGncAkmjt1HTDMgNAgneT9MEJIYDaHGzfCbNCWrsAPsPYXZ+pwD4zmIwWly5YKNJS6var6fPHJeGv/wBWf8B//XGnFcmzLEd18JGUqQfNbM10QKrV+7C0RmIsyjLlx41Okb+5gPJZgZnMIkrFY7JbRQ0qASdIIoHbqcNvh8GT9DMSfGWr/wANYCcs5m8u0ZjLDUdEgryNXmB70yk7eoxKymVEjFVqwaPSvX8MNyu5fSu0n6fDiGLxHo363C2X43kICXy2WZJQraH8RyQa67tjrl+cuMSrFKZgYZHpiiqSn91rFoCFse973jhluW2Y1s1/ogMbHfoMFeF8pTRLQV910E7qSt6qosF631HfGA5QGzvCyY3ZSo2+UgDnPPSkJHZJ6VuzfTcmsRzxeSWNlmVplJBoNY6jsdu13fyw18I5bSBJpWVknjRmhYurLekgggaiD3B269fWtOOccMkxKNswF1QBNbtQ2F9/cXjseFW3EPUdUVtakuGJUZmVFS/nps2Oo8tknYdgPhjhn+FyShcy1Ba0jYeamK2Pf+WJPAuFNK4M0T+GFJshgpPYF6oWfQ2fbrgvBxlpk/IY4lUPWhLUaSGEpIJ3ohWvUe+2KmbahPMVTYJlc5xakYe+Grh0RizUcUkYYhRoYbEEJdggeZbBFH47YB8d4bLHmJEZDqB3qiKIsGxYqsduGcclhI1edfR99J6WD1H8cBwWTy+kbhdEyef1H7Q5NHZJ9TiLBxbwJD5T6a0amAIBI3BG/tR98eR8TLE7AgAEEA979cQeJLq1N61+AxNiwsp809Dqesx5BWO4ypx3J/faybshwWN9b3sfTArM826T/VjKDewcqy7+isGr5EYD8EyLSzqALC+Zr3pVIv8AgK98PmW4FJIvj5pIJGTzK8Y0PsRQYgBZOw8wJ98O8UYGsHeSpiyZ0FDa+ZqvEcvAWaaETZmRakZiSCDVro+6FsUBXQDEPiHNUjRsqQoE0m0CCqOx2A6fLEDPgtIxPrW/tt/DG+X4JnJh/VYp9QNl41YUP2hX0vE6q2Qhnsy/KceFSuMAfWceUsw2WhadNpHNLv2G30u/pjMMPDsgrSxDOMzRqfzgChWPXrp09zufvde+PMEoHJLETC5vDRVVTx6DmI0vAJTO8SCwm5YmlVeoZmOwFYg5vKaDp1I1fpKbB+BIGJWezs0i6Wdit3os6dhXS9/neO3Flh/J4CrAy1TAHoBZ3HqCavvisEirnmMitqK7Vvv9IKya/nF/12wz5DhcciWygnURqsg9B6H3wsZE/nF+OHzhBZYWUIpctqVm6AEKB5bHcHv9cc5NiZxi1MB5bhYkDU7rTMlKdiFNAkHrfXGrcpzH7hv4gj8LwzcNyRjYF9enqyxaKdixLMQ91YIFCunbDZl+LwrVZeRTtuI0b6ATdcLOUA1Ymhici6MrXhXLOaEhRo2UMu8mliii92ZqoACzi2OP8TimiESZtYtxrOnXrWja1YI3o2D2wQzOdQ5aVjBmVQoy28JA8ykD5b9emKUPCpx1DfOx+OF5NRNg1KOnGOjrBMsFFyq7HNqfhFX/AOeAnH87JHqfLos+XRVLyUV0liVo+Y3uO2FI5Rx1P/mH88E3zTLw6aAKSXmRiRv5VBJ261YBvpjIRrGreUMyaT4ex9418r8x5YJFPIalBJ0LWkaWIXqLPQHB7i3OuWzAUSmQhSSACBudr/174qDKRKY00kk0dW1UdRND1FVv7nEsZI1elq9aOMMhBIB/KPx6GVXZbNc3HfifG8qELQ+I7ivJYJNkDba7sjCVx3mFpD4ehoyNnDdfgRQIPr/xwS5WiMeaicoSA3Sq+HXpRo/LC7xOCR8xK7BiWdiTR3sn2w3AKtTJesoU49pN4/xzVFHChBVQ1+nmJP13xI5PzsMbXPGzKE2IJA+/5brp5ge+9DGrcuxn7qyD33/njMjl/CWWGnbWE0tpoDQ7lh8bP7sM0KuMhYgZWy5wXjgOZsj/ANW//it/PGPzLkD1jf8A8Q/zwnfkv9392PRlP7p+mI2S9yTPWXQNlAjHmPtKzcCmBYysVEJqpSUs0wIjB3H6VnvvjtFzisahXyqhwBq1LZurPXCbzfxDxZlHQRwxx1d/dXc/O8EczmfFJmICh/NV7DYbWcOyraLtJOmasjg1tGE89R//AC8f+D/LHPMcUXORT6IkjMcJJKiruSOh8gGOF1YdX3Rfw3/DBXgeWl/OxrC7iVArBY3JoMDtSmsYRCpFXG52xsh447RM4LxgwahuUYbj32IP7sdl4g/ih42MZcgXV0LA6d/XDrDyUaZEimRq6GMqwBsA+YD0O+OOT+zHOSOqqqrW/ndVJAIvpe9H92LhislgJ433khRjZtvSeTzZzJli03iFtPhOuysrAliNh3FUelYgTcwZtusjfXFqJ9lrSxIss3haS3kUeIPMSSQSwqybrADnT7O/yOMSxuZIwKfVQKm9iAB90/UV77SHAx8xAnq4+rxLSBjECTP5lgfOxNHYddgTjhw3lwMIpUkEiWviALRjOzUws7EXTdDjfia6YnPev4jHXl7jEUL+IY7FAMgJCyLVBT1A3o9N6xrEDpOnaZ6or4g171vCGY5tzLHQTcY2Cn0GwxAHMGhlkWGIyD9JxqG4qgNhVdbvv0wL5k4ksspdI1iUmwiUANh0oDAkTk9fxw/HhVRxIc/VtkbbiPnAOZ42ljinjhWJiQ0lEMt2QxYsdrob9vhhi4nwbh8wJjPiPWxSCSb9yLv9cVlkuCZiatEMzA9GWJ2HxsDFlcD4lxPIZbw44MwY0Uk6lj26klQWJUb9K7Y5tKnaKVWeyYBi4K0L00DNsNYdWiJFnQVQi1GkjY30OBHMiqDIUUqm1BuooKCD73f7sNcPMec4i4A8NnVSR4rKAAe2pUF9OntiRmOUJ5V/P5jLIdgVVS/l/aZuo/Z+Ywt8ig+baOx4WI8ouVbkc+8LaozRojp2P+gflhgyXM+Y8J0kRmV0K6wNPUVv2I+GGxORYE+7mIgfUiz9SbwK45wowxkuxINhWFlWPQb1tvgasWQ+s2B1GAdwIr5HjMsDAghh6N1r49frhm4T9ok0LA5ZW1nqg8yt8Vo38Rv7jCdxBKIwQ5YyEjlpEbTpBUNZsMw2Irfa7vDGIC6jF41ZsmhRzCHHedc7m5NTGNXJr83GFN9KJ3Yn4nGYaf6Jbw/GzRSeRKKSBdEnWhbg1IB/eBPuMZiV+pW/KLnpYPs9yvnYj5CV5JpVW1CwRQFkb3t0wQ5Py+Sp2zatIbAVQ5A9ydJvBvkPh0c+bVJUDr4bnSygixVbHvV4Y/tQyUSZeFI0VSJLIVQABpI81DayRV9aOKGPlobTzsYHiixYgmPP8KQgrk47HQksfxOJyc35NdvydK+f+rxXohx6IsTHHfLGeqGUbBBG3iHG5JZVGVy4cSKSqLdgqSG+XQ/PB+DPZIBdUr69r00AD3qxexwuctZvw8vOQvnUVr/VRyC6jvqbTtWFWMEqDfUdj74wcYYbbVNatLebcHgS7xzojIE/KmFCtRVSxHuSKO23TC/xQ5eOMyJMXqyVCi6AJJ610xWVH1P1xN4PMRKtk6SaI9bxzox3LXDj8IGlWrh//ldlz+m4/wBk/wCeAPFuJHMHSh8pFn1aqAvE3ivCIMrl3hEfiTlNbzEEqm40xoemqjZPx+Svwo05/ZP4jFmNV0+XieVmLBrbkxl5G4IczG58SONVeiXJs2AdgBv9cO2X5ZiA3mgauli6HoLB9LwiZ6Fo0UoAisSPKKBIAPbvWIIzcn6x+uEPr1llIlmNcb4VV7/KWd/yci/Xy5+X/wDONeF8S4Xk5nGbVGkXZRoVkAI60as+9bb4rP8ALJf1j9cF83w+E8PfNSgtMSI4zqI06T5mIB361vfbAx6g9sYcyKcZCD9fSPMuZyufd/yNcvHGnUBQgOru1LVmunasaryyB1bLf6/2cVZwgypEzrYQuFv1bSWr6fjiT/SMv6x+p/ngZUfWaM7pvDOMXLKPLg/Wy/8Ar/Zwq80SR5YtGSni6NtC9dQ8u4X3PXC9/SEv6x/f/PBPPZWJsguYkUtOZxErajQUU5sXR2JG+NYtSmm4meoRCNacj1ipnZ9cjt6sa+Hb92DPBONpFp16gAANvYm+/uMEX4fED/ZRj4jEnhvCcrJOIZ4wviR1GykrocmgxA+9ZIG/88UMy17Tz01ltuTGnhMUc0QlMwRW3AYW1drF/wA8EcjxbKZWQSJO5ZfQAAg9QRW4P8sVhxMPE5hsjwwqEdrVQD+/EPc9ziMozNquewoxouipb/E/tAgkZWJa0vT07jcHvRobeoB7YT3+17MWDFl40I3BLM5H0C9sKcUa35jQ3s1dbda74lfZznWjzikDUGUq69mUkBh9LI9wMV4cr40bzXPM6vpcWTIlKAZaHCvtHeWBXzMpjdrIWIKNug3IJvG3EPtGgkjMTguhFEGt/jQxVfH1UTMsZuNPKnbYdMD9OEHU2+oy4JiTbQCRHrOcZ4Y4IbKKbFXZv49euK/4k2lIwp2oj4ihgnwfJ+JNGlfeYCrrEfmPIMJNCqzaHddga2IGG4F0nmSdawIFACBBlXKlwrFAaLAGgfc4dOUuLDIwCQIpeUmiVBIC7Cj1Hf64E8HlngoooKk00b1pdSACCD73v2wS4jEspUQoyoo8qncizdbXtjWbU3l7fKZ6QY0Jcneu/rCma+0PMt0vA2bmvNN1cjA2bKFAGbYfA7fEdcS8nw7xNlYG1O+1em3Unr1rbCFwrfEtfqiF5/STuPP4QEsTi8wA7aVC6CLDLQ2A1X8sAm4jKern6nB6TgoYiypoAWDfT1qt6x0g4KgNnf5L+FHBOgHzczIfIQPD494uflUh6MT9cWvn5oIuGGIZhNRyyqsepNRYqC233rJJJBxtBxDhjIiTZGiqga4yLJHUndLP1wv83ZPKMAuSuFaBJc1bb7dboCu5/djYKdpNkGR9muI2a4a8hGmqHW79fYHHiHM5UHQfK2+wvoavf16X0ONM3naYhFNA0LIPTa7BIs9djW+2CfLAnzEnhKAy1ZsqNJPQgk+Un2610OHsF078SXGz6/LYPyhHhHMMrIVljcAj7wGxrpYO/wCPyxmGOLlOQD8/PCnpTM5+flUfvPxxmIHXATzPWxZ+sVaAv8om5/aQgbAXVewNY45XiUznwmlkaPfyF2K7IpHlJrY74zGYv7TyT8UnZiJQpIAv4YHMN8ZjMStPWxcCTcmx8KQWaLJY/wAWBOUHlP7TfjjMZjl4PuIcn4i+xm4x0g+8vxH4jGYzGY1eY7cTFZaIDpp6f90cVnwf75/YP8MZjMd0XwN/PWTfavxpHjm1AEioAbn+GFpRvXYdMeYzG+8xi+ATMSs+f6if+0XGYzAHxCPf8NvYwVwqQ6WWzpsGr2uquvWsShj3GY1k+IxXT/hieAY2nc6I1s6fFU1e1kkE161jMZgJ8Qmsv4be0sTwFJ3VTv6DETNIBnoKAH5t+g/vqPwxmMwX4PtI+m/FX3idxH+1f9rHFcZjMZnpCeZj7jfA448nmsyte3++uMxmNL+E0ly/3GOH+JxKZpth/aN2/vHEN0ADbD9Lt6acZjMOx/DJepJ1GFeV/wC1I7HqO39oo6fM4uPnjgmWEZYZeENR83hLf1q8ZjMa/wATEj8RZWgjA6AD5Y0Q9cZjMRYvjE9HqB/RaB+ZB5P+7b91V+JwF5SFyaTuNa7Hpv12xmMxYe889OB+cc8wd2Ha+nboO2I0Z3x5jMSZfxJ6fT/gxU5szciMoR2UEGwrEA/Gjhq+zTh0MykzRRyH1dFY/Ug49xmKW2SefzkM3+2nhsMUeWMUUcZN2URVvbvQ3wr8lbRykddQ3+CmsZjMJyf25/neVdH/AHg9j9JI4nmH/Wb6nGYzGYRjAqerkJ1T/9k=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38100" y="-1309688"/>
            <a:ext cx="5286375" cy="27432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37892" name="Picture 4" descr="http://image.cdn.haber7.com/haber/haber7/photos/yasama_yili_yarin_basliyor13490104810_h93451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3284984"/>
            <a:ext cx="7560840" cy="338437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179512" y="246702"/>
            <a:ext cx="8784976" cy="62786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TBMM'nin G</a:t>
            </a:r>
            <a:r>
              <a:rPr lang="tr-TR" sz="3200" dirty="0">
                <a:solidFill>
                  <a:srgbClr val="FF0000"/>
                </a:solidFill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revleri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Kanun koymak, değiştirmek ve kaldırmak.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3200" dirty="0" smtClean="0">
                <a:solidFill>
                  <a:srgbClr val="FF0000"/>
                </a:solidFill>
                <a:ea typeface="Times New Roman" pitchFamily="18" charset="0"/>
                <a:cs typeface="Arial" pitchFamily="34" charset="0"/>
              </a:rPr>
              <a:t>*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Bakanları denetlemek,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3200" dirty="0" smtClean="0">
                <a:solidFill>
                  <a:srgbClr val="FF0000"/>
                </a:solidFill>
                <a:ea typeface="Times New Roman" pitchFamily="18" charset="0"/>
                <a:cs typeface="Arial" pitchFamily="34" charset="0"/>
              </a:rPr>
              <a:t>*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Para basılmasına karar vermek,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3200" dirty="0" smtClean="0">
                <a:solidFill>
                  <a:srgbClr val="FF0000"/>
                </a:solidFill>
                <a:ea typeface="Times New Roman" pitchFamily="18" charset="0"/>
                <a:cs typeface="Arial" pitchFamily="34" charset="0"/>
              </a:rPr>
              <a:t>*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Cumhurbaşkanını se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mek,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3200" dirty="0" smtClean="0">
                <a:solidFill>
                  <a:srgbClr val="FF0000"/>
                </a:solidFill>
                <a:ea typeface="Times New Roman" pitchFamily="18" charset="0"/>
                <a:cs typeface="Arial" pitchFamily="34" charset="0"/>
              </a:rPr>
              <a:t>*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Savaş ilanına karar vermek,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3200" dirty="0" smtClean="0">
                <a:solidFill>
                  <a:srgbClr val="FF0000"/>
                </a:solidFill>
                <a:ea typeface="Times New Roman" pitchFamily="18" charset="0"/>
                <a:cs typeface="Arial" pitchFamily="34" charset="0"/>
              </a:rPr>
              <a:t>*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Uluslararası antlaşmaları 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onaylamak.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3200" dirty="0" smtClean="0">
                <a:solidFill>
                  <a:srgbClr val="FF0000"/>
                </a:solidFill>
                <a:ea typeface="Times New Roman" pitchFamily="18" charset="0"/>
                <a:cs typeface="Arial" pitchFamily="34" charset="0"/>
              </a:rPr>
              <a:t>*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B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e ve kesin hesap tasarılarını g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şmek ve kabul etmek,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3200" dirty="0" smtClean="0">
                <a:solidFill>
                  <a:srgbClr val="FF0000"/>
                </a:solidFill>
                <a:ea typeface="Times New Roman" pitchFamily="18" charset="0"/>
                <a:cs typeface="Arial" pitchFamily="34" charset="0"/>
              </a:rPr>
              <a:t>*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Genel ve 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zel af ilanına karar vermek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3200" dirty="0" smtClean="0">
                <a:solidFill>
                  <a:srgbClr val="FF0000"/>
                </a:solidFill>
                <a:ea typeface="Times New Roman" pitchFamily="18" charset="0"/>
                <a:cs typeface="Arial" pitchFamily="34" charset="0"/>
              </a:rPr>
              <a:t>*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TBMM, se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imlerin yenilenmesine karar vermek.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dirty="0">
                <a:ea typeface="Times New Roman" pitchFamily="18" charset="0"/>
                <a:cs typeface="Arial" pitchFamily="34" charset="0"/>
              </a:rPr>
              <a:t> </a:t>
            </a:r>
            <a:endParaRPr kumimoji="0" lang="tr-TR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179512" y="260648"/>
            <a:ext cx="8784976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	T</a:t>
            </a:r>
            <a:r>
              <a:rPr lang="tr-TR" sz="3200" dirty="0" smtClean="0">
                <a:solidFill>
                  <a:srgbClr val="FF0000"/>
                </a:solidFill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rkiye B</a:t>
            </a:r>
            <a:r>
              <a:rPr lang="tr-TR" sz="3200" dirty="0" smtClean="0">
                <a:solidFill>
                  <a:srgbClr val="FF0000"/>
                </a:solidFill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y</a:t>
            </a:r>
            <a:r>
              <a:rPr lang="tr-TR" sz="3200" dirty="0" smtClean="0">
                <a:solidFill>
                  <a:srgbClr val="FF0000"/>
                </a:solidFill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 Millet Meclisi ,h</a:t>
            </a:r>
            <a:r>
              <a:rPr lang="tr-TR" sz="3200" dirty="0" smtClean="0">
                <a:solidFill>
                  <a:srgbClr val="FF0000"/>
                </a:solidFill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</a:t>
            </a:r>
            <a:r>
              <a:rPr lang="tr-TR" sz="3200" dirty="0" smtClean="0">
                <a:solidFill>
                  <a:srgbClr val="FF0000"/>
                </a:solidFill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metin yaptığı işleri meclis araştırması, meclis soruşturması ve gensoru yollarıyla denetler. Yapılan işlerde yetkiyi k</a:t>
            </a:r>
            <a:r>
              <a:rPr lang="tr-TR" sz="3200" dirty="0" smtClean="0">
                <a:solidFill>
                  <a:srgbClr val="FF0000"/>
                </a:solidFill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</a:t>
            </a:r>
            <a:r>
              <a:rPr lang="tr-TR" sz="3200" dirty="0" smtClean="0">
                <a:solidFill>
                  <a:srgbClr val="FF0000"/>
                </a:solidFill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ye kullanma ya da yasalara aykırı bir durum bulunduğunda meclis, h</a:t>
            </a:r>
            <a:r>
              <a:rPr lang="tr-TR" sz="3200" dirty="0" smtClean="0">
                <a:solidFill>
                  <a:srgbClr val="FF0000"/>
                </a:solidFill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</a:t>
            </a:r>
            <a:r>
              <a:rPr lang="tr-TR" sz="3200" dirty="0" smtClean="0">
                <a:solidFill>
                  <a:srgbClr val="FF0000"/>
                </a:solidFill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meti "g</a:t>
            </a:r>
            <a:r>
              <a:rPr lang="tr-TR" sz="3200" dirty="0" smtClean="0">
                <a:solidFill>
                  <a:srgbClr val="FF0000"/>
                </a:solidFill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venoyu vermemek" yoluyla d</a:t>
            </a:r>
            <a:r>
              <a:rPr lang="tr-TR" sz="3200" dirty="0" smtClean="0">
                <a:solidFill>
                  <a:srgbClr val="FF0000"/>
                </a:solidFill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ş</a:t>
            </a:r>
            <a:r>
              <a:rPr lang="tr-TR" sz="3200" dirty="0" smtClean="0">
                <a:solidFill>
                  <a:srgbClr val="FF0000"/>
                </a:solidFill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rebilir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5842" name="Picture 2" descr="https://encrypted-tbn3.gstatic.com/images?q=tbn:ANd9GcQw9mbWkeGneR9W4PI8T1Q6rWKTxeFVm5s0Wf5uuqHQyD_42ZVV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67744" y="3284984"/>
            <a:ext cx="6480720" cy="338437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Rectangle 1"/>
          <p:cNvSpPr>
            <a:spLocks noChangeArrowheads="1"/>
          </p:cNvSpPr>
          <p:nvPr/>
        </p:nvSpPr>
        <p:spPr bwMode="auto">
          <a:xfrm>
            <a:off x="467544" y="132332"/>
            <a:ext cx="8424936" cy="550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Y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TME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Y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tme kanunları uygulama yetkisidir. Bu yetki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lkemizde anayasaya uygun olarak Cumhurbaşkanı ve Bakanlar Kuruluna verilmiştir.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Cumhurbaşkanı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Cumhurbaşkanı devletin başıdır. Bu sıfatla T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rkiye Cumhuriyeti'ni ve T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rk milletinin birliğini temsil eder. Anayasanın uygulanmasını, devlet kurumlarının d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zenli ve uyumlu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alışmasını g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zetir.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251520" y="188640"/>
            <a:ext cx="8496944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Bazı G</a:t>
            </a:r>
            <a:r>
              <a:rPr lang="tr-TR" sz="3200" dirty="0">
                <a:solidFill>
                  <a:srgbClr val="FF0000"/>
                </a:solidFill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revleri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1.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rkiye B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y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 Millet Meclisi'ni gerektiğinde toplantıya 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ağırmak,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2.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Yasaları yayımlamak,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3.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Yasaları yeniden g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ş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lmek 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zere T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rkiye B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y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 Millet Meclisi'ne geri g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ndermek (Veto yetkisi),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4.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Anayasa değişikliklerine ilişkin yasaları gerekli g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rd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ğ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takdirde halkoyuna sunmak,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5.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Yasaların, anayasaya bi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im ya da esas y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nden aykırı oldukları gerek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esi ile Anayasa Mahkemesi'nde iptal davası a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mak,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179512" y="188640"/>
            <a:ext cx="8856984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6.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rkiye B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y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 Millet Meclisi se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imlerinin yenilenmesine karar vermek,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7.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Başbakanı atamak ve istifasını kabul etmek,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8.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rkiye Cumhuriyeti'ne g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nderilecek yabancı devlet temsilcilerini kabul etmek,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9.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Uluslararası anlaşmaları onaylamak ve yayımlamak,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10.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rkiye B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y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 Millet Meclisi adına T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rk Silahlı Kuvvetleri'nin Başkomutanlığını temsil etmek,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11.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Milli G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venlik Kurulunu toplantıya 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ağırmak,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12.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niversite rekt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rlerini se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mektir.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107504" y="173021"/>
            <a:ext cx="8856984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Coğrafi keşiflerle Avrupa zenginleşti. R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nesans ile bilimde, sanatta ve edebiyatta ilerledi. Reform ile 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skolaştik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d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ş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nce yıkıldı. D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ş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nce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zg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rl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ğ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ve laiklik geldi.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Fransız 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ihtilali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ile birlikte eşitlik, adalet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zg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rl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 ve demokrasi fikirleri yayıldı.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1948 yılında (10 Aralık) Birleşmiş Milletler tarafından İnsan Hakları Evrensel Bildirgesi kabul edildi.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79874" name="Picture 2" descr="http://www.unicankara.org.tr/v2/media/logoson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71800" y="4221088"/>
            <a:ext cx="3168352" cy="246543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323528" y="332656"/>
            <a:ext cx="8640960" cy="28315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**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Cumhurbaşkanlığı makamının boşalması durumunda da yenisi se</a:t>
            </a:r>
            <a:r>
              <a:rPr lang="tr-TR" sz="3200" dirty="0" smtClean="0">
                <a:solidFill>
                  <a:srgbClr val="00B050"/>
                </a:solidFill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ilinceye kadar, T</a:t>
            </a:r>
            <a:r>
              <a:rPr lang="tr-TR" sz="3200" dirty="0" smtClean="0">
                <a:solidFill>
                  <a:srgbClr val="00B050"/>
                </a:solidFill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rkiye B</a:t>
            </a:r>
            <a:r>
              <a:rPr lang="tr-TR" sz="3200" dirty="0" smtClean="0">
                <a:solidFill>
                  <a:srgbClr val="00B050"/>
                </a:solidFill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y</a:t>
            </a:r>
            <a:r>
              <a:rPr lang="tr-TR" sz="3200" dirty="0" smtClean="0">
                <a:solidFill>
                  <a:srgbClr val="00B050"/>
                </a:solidFill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 Millet Meclisi Başkanı, cumhurbaşkanlığına vekillik eder ve cumhurbaşkanına ilişkin yetkileri kullanır.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Arial" pitchFamily="34" charset="0"/>
              <a:cs typeface="Arial" pitchFamily="34" charset="0"/>
            </a:endParaRPr>
          </a:p>
          <a:p>
            <a:endParaRPr lang="tr-TR" dirty="0"/>
          </a:p>
        </p:txBody>
      </p:sp>
      <p:pic>
        <p:nvPicPr>
          <p:cNvPr id="31746" name="Picture 2" descr="Yeni Yasama yılı yoğun gündemle başlıyor">
            <a:hlinkClick r:id="rId2" tooltip="Yeni Yasama yılı yoğun gündemle başlıyor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2924944"/>
            <a:ext cx="7632848" cy="352839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82154"/>
          </a:xfrm>
        </p:spPr>
        <p:txBody>
          <a:bodyPr>
            <a:normAutofit fontScale="90000"/>
          </a:bodyPr>
          <a:lstStyle/>
          <a:p>
            <a:pPr lvl="0"/>
            <a:r>
              <a:rPr kumimoji="0" lang="tr-TR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CUMHURBAŞKANLARIMIZ</a:t>
            </a:r>
            <a:r>
              <a:rPr kumimoji="0" lang="tr-T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tr-T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lang="tr-TR" dirty="0"/>
          </a:p>
        </p:txBody>
      </p:sp>
      <p:sp>
        <p:nvSpPr>
          <p:cNvPr id="62465" name="Rectangle 1"/>
          <p:cNvSpPr>
            <a:spLocks noChangeArrowheads="1"/>
          </p:cNvSpPr>
          <p:nvPr/>
        </p:nvSpPr>
        <p:spPr bwMode="auto">
          <a:xfrm>
            <a:off x="107504" y="980728"/>
            <a:ext cx="8856984" cy="6076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1. Mustafa Kemal Atat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rk</a:t>
            </a:r>
            <a:r>
              <a:rPr lang="tr-TR" sz="3200" dirty="0">
                <a:latin typeface="Arial" pitchFamily="34" charset="0"/>
                <a:cs typeface="Arial" pitchFamily="34" charset="0"/>
              </a:rPr>
              <a:t>	</a:t>
            </a:r>
            <a:r>
              <a:rPr lang="tr-TR" sz="3200" dirty="0" smtClean="0">
                <a:latin typeface="Arial" pitchFamily="34" charset="0"/>
                <a:cs typeface="Arial" pitchFamily="34" charset="0"/>
              </a:rPr>
              <a:t>	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2 ismet İn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22" name="AutoShape 2" descr="data:image/jpeg;base64,/9j/4AAQSkZJRgABAQAAAQABAAD/2wCEAAkGBxQSEhUUExQVFhQVFBQXFBcUFBQUFBUUFBUWFhQUFBQYHCggGBolHBQUITEhJSkrLi4uFx8zODMsNygtLisBCgoKDg0OGhAQGiwkHyQsLCwsLCwsLCwsLCwsLCwsLCwsLCwsLCwsLCwsLCwsLCwsLCwsLCwsLCwsLCwsLCwsLP/AABEIAQsAvQMBIgACEQEDEQH/xAAcAAAABwEBAAAAAAAAAAAAAAAAAQIDBAUGBwj/xAA/EAABAwIDBQYDBwIFBAMAAAABAAIDBBEFEiEGMUFRcQcTIjJhgZGhsRQjQlJywdFikggzgvDxU2NzwhUkQ//EABoBAAMBAQEBAAAAAAAAAAAAAAABAgMEBQb/xAAjEQACAgMBAAIDAAMAAAAAAAAAAQIRAxIhMUFRBBMiMmHB/9oADAMBAAIRAxEAPwDiaCPKjyqgACpdFIL2O4qHZKYgadMlV9IWH0OoTEMRJsFp8LgFREWO8wHhKfwrBchc940bf4qbNNLZnMRYGAM42uVXlT8TaS9xPEqFkKcSJeiEEvIhlTJEoI8qKyAFBKARMCWAkNIIhKpfMAjsm2uyuB5FA6otXsUSVllYgXAITE5AGqk1aG6QqYY1Utnym4ClNrneiGCaH54xvUdrdVYsAe243H5FRmxWOqQ6ItRBxHv6KI4K6DfgoVRRkHwi4Py9EJkyiRmEJ9mQ71Azo+8VUQpF1FSRHipsOGwcXrMCUod4UUyt19HQcJjia4ZXAq8laHNIO5c72duX3J0aLlW42ivJlPlOiC7vpYS0NNc5nfNQ54KUbiFS441zHaHQ6hU7pTzQiZSSNFPHDwIKr5WR8CFVd4UWZOidyXKG8FGck5kSCG7FMKdTATwQwQsJqQJwIpAkW/CfhU4LSDw+ijTPzG6jwOynropDQk/So9QhzEITwTwam5GW1CVlatdJVFOY3cwd45hWkwDrObuP1VSBcAqRTyFu7dxCls2UCYxt0q1k9TAGxH++YT74gkTRh0aJBbnGBG0IJTEAWDZ+7jyje7f0UESIpH3TaSRTZp4rVFPb8bNyzcgsbKThtaYn34ceiTiDw55cOKXhUmmrIqCCCozDR2QASgEAFZOsRRQlxs0EnkBdWkOCz2/yn/2lS2kVGLbK8BBzdFLkpHDeCOoskmFTsbLGyvspkXD1+o3qMQpUe73umycfo+1iTIzRPMRuas7O/wDXaI9NxCfa1NWsQpVuKTYYocr6HaKbI7Xynf6eqvu4vuWeIV/gs4czK46t09juQhZ8dK0c+QQQXQeWAo0SF0ABBEggAJXBJQQAEoBJC0+yOA987NILsHDn19FMpUrZUYuTpFdg+CS1BswacXHcF1TZTspaQHza35jS3oFq9jdn2izi1oY3yNAsOpC3jI9FCuXTVxUOfJn8H2OpafyQtvzIurOShZ+UfAKxAsmXp6oFJ2Zuv2VppNXxtPssNtT2ex2LofCeXBdamNvw3VZXM5hZTjXh0Y5fZ5exjDXwPLXtI5cj0KbZ5QV2LazB2TAhzf5HqFyuuw10JLTqDfKUoZNlT9G8OsrXg3GE6AmKY3CkJs7cXYjL40uHdZLIRAWQPWnYoJTXkbklBIujNokEF1HzwEEEEABBBEkAaJBBAEihpzI9rQLkkDTXeu57O4UyGNkZIL9C8DnyXKtk5GxB0h/zD4Yup4j1XVNiGZpDe5tYEm/mA1AJ3rDI7dHZhh/NnScJhDWbrJrE8fhgI714bfddPvflZ0HBcu2vmbKHTVDskTbgDi8jcBz1ROetJFQxqbbZuajb6jYNZW+2vyUfC9uYamTLGHWvbMdB1XCqieDVwhnyj8VrAA7tT1Cu9mMTaxwyk5TpY7wpc5I0hixu0jvv2gE6HSxVdiOJRRtvI8NHAk/JUkLKnu8zXMDMugcDdco2sxuSVzmu8LWki3DlcJPI3wqOFLt+HQK3EIpXHJIwj0OvwWP2ljY1j7gEHUcweYWCY6x0msb8czfqpEk0rPO4va4EDW43cFLxd9D9trz/AKNx6O66qSFXwP8AADxafkp7HXC0kjX8edoOyNEjSOkCMBEjCQGZQQQXWfOgQQQSACCCMWQAlBLLPgk2SAtcAltNFfcH313XsvQeydK2FjGfiddxOurjqdVx/YPZuCZ8RndLeRx7oRAaFmpfITuC77h1DlcOQ3a7x0WUuy4deNOMeljMPDb0WQqdjmzzNkqLPZE1wji1LczzcvceJ4ALbiySQqcbdjjOlRi8R2VjkteNmlrcNG+UW9FAoNgYg8P9b2G697rcSN4lIgqox+Iab9Vlor9N1NpWhFTHaMttwXJ8R2VbNO7M4gk8LbvS+5dVr8VitbMPisBi2LMbKHBw369Fnl/y4XhTrqI20OzMX2QQCFgDbnvGxtMl7b83qudU2CyDOwglrTdpItpuNl3OORskQePExwuFnsUdGAbC2nxUbyRSxxu66cWkhLLj1Kfo5Li3JWOKU93OPqqtjLG66FLZEaPHNNeExGgCjy6E8v3UnaJRhAokAZxCy22ObJZx3lMNTYmPQA+rTw6KmGyNZ/0HfFv8rpUkfPuDRRsIB1F1IbK21sjd9+N+gU2XZqqbvp5fZt/ooMtFKzzRyN/Uxw+oRaYdQRpHWzAaXta+o9uSbbA4mwaSeQBKebWnk3/fBIdOb3Fx0KOjevwNSRlps4EHkQQfgUgJckhcbkkn1JKQmQdx7IKNslOyU2+7ErSTvBJ3/Aro9I+7GkOzC1geYGl/kuTdh2IBzKimJAJs5t+R0K6Zg12MMTnh5YSbtBAAJ0b1WLWsjug9oIu2yoOfomGPTrRcfRUOkjO4/ibh4GavdoAs5i+yEs8Qa2YscXXfa+vIe2qvsQrIqd75JSBbddQ4dr2yNvTwyTOO7KMrAeZedLfFcvrts6qpcOd49gM9H4GSPkuOJOhWeGGVLnAuJ36+i6PiWM1eY97T0/6RJ4ulyFTHaIZsk8BhJ3G92n3QpS+Og4rllls7ikkURhefKPD6j0VPi+Ikk6qyna2S2Ug6XFuSy1c6xd1WfrNopEJ1TIfA0DK53iNrn0A5KvnjsSFc4bFdhdwDvmQq7ECL34LaL7SCUFo5DcB4K1wWm7xz2fmjNuoIIVREAToVsdm8GkZIJBYtLT87K6tmUsiWOn6ZN7bGx3jQ9QkkrUbT4E5ju9A8LvNbWx5rO92FN0bY3vG0dEidYW3Jbqm28rL4ptG1t8pF+X1WRxbaCSXTMQPTRbKzypNJdOpjFo2+aVg6uCcjxqE6d9Gf9Q/dcPLyeKVHMWm439AfkVWpn+1fR2yqpIZR4o43jnla75rKYts3TEeFgaf6bj5blm8L2ofCLWB5keE/LRXlJi/2sOaLMkt4Twd6OH7hTTRacZGQxSgER0Nx6qApeI58xD9HAkEKItEc86vhebG40aOrjl/CDZ/6ToV3tm19K97YYHNc57S4lvDTivNKsMFr3Qyse0+Uj4cVMo2jTFk1dM9O0dZdWTJ+SxFBiocxrhucAR7gKxjxWy51OuM9Bwvo7iGHsleTIwOHAHUHqEczSxtmgNFtA0W+SRBjDCdUirxhliVnw06U9XSPJuR681WV1A17SJQHjkfqFNq9qIwSAVRVG0DTuKhoumPUdNFCCWAjQ7ze3RZDEJbknmSpmIY3pYKhqJ7kBXCLu2GyiulvQy5YS3TxG5PEW0sqyoaHAp5zQwWvqRr1Kiseriu2avkdWN0s3dnQLpGyeI95Hlve27ouWSzgEq42WxrupAfzGx99Fsl8nmzlF/ydWebqirNnqdzsx8JPJ1gfZCbFCQsVtHUPMurjawtqnJJkY2746Mi5xO9JUjuU2Y+PBaWcjixtBBHZMkJScOqTHI144FRwE9T2vruSKj6X2LYRJPeeI96CASG2Dm+mW+qo3YdMN8Ug6xv/AIWiwXxHwktI5FaaOryjxP8Ai5Rs/DeWJPpzEwuH4Xf2lP0lK57gANTz0W7rsdYwa2KOgxxp3tI6t/eyNmSsSv0u9nYnRwsa86gWVxM7TRQcNL5Wl7WksBALgNL9VIqNBqVyy9PRxv8AlDMj8ouN6z2I4i4G1tPQqZW1wVTPK071CRtFFXU1F771VVFaeF1Z10jQCqyDCppj92xxv6aLpxxRzfk5JLkSEZje5Oql0DgDnceg9VY1+xk8MJlksAOFj9VnY38Fq0muHFDJKMk2W09bdR4p1GduQYpUUkay/InKVsYl8x6p+nflsfdRnnVKerOW+tmlhx52cE+TcR6c+qcx8ZyxzToQdVnY3aKZT1xaLEXHD05qWjeMl6LxNzpXaandp9EdTQFsV3abtBzVea1/A26ICcnRziep0T1ZG8WyO5qSE84o2RAjeOiuzKu8GCgnsqm0jo7eNo9D/KVjUbGaGtczQXsd9lZx6eI3PEf8KsqXDN4QAPRB0zzoXbkmrNYy14y9p3sc4F4DiPLm/ddB2GpWTVDG2aWi5cNHDT0XIRc7yundjLstXv0LHX+W5JR6Xtfwdphog0ZWta1m7KAAPgqnGdkmyNzRgNd+XgenJaVhTj3aIlBSXSFllF8OJ4thbmEgxi44WsVWQbPVEzsrISSeRGnqTwC7bUUcUp+8aHGxA52U2jpY4haNoaPTj1KwWB36dT/L1XnTm2A9lLbh9UQ47wxvlH6jxW7osChiFmxtHQBW5Krq6uF8rd/H0XRGKXhyPJPI+mT7QGwCkl7yzWBhJNt3Iep4LzJx03Lo/bTtGZJxSRuvHFZ0lj5pTuB/SLe7lzRryEycku0TXNSToE/SVUZ0fdvrw9+SkVlB4bsIcOYKi64zTVNWinTpRd2eSdETrbiqMUmNxp0prLY7ktBSE9yfRF3XRapmyUp3ujHuSfkEs7Hu4yt/tP8AKW6K/WZPIjAWug2XDHXc9rwPwlhA99VEbUNLsgiZkvrZu8jmd6NhrEZ3KULFbYwBws5rQCToAALckIcNZfRvzU7lfq/2Ym3oUtrDyW6npWMBc+zWjeSSFk8XxdjiWwtIH5iTc9BwCalZMoqPrIwaG+Y29OK1/ZdiV8TgYNGkPHqTlJA+SwUbS4gC5JNgN5JO4BehOzDs9bSRtnmANS8XF/8A8gfwt/qtvK0SIUm3w6Uw2TM9QGi59hxKSGOAAuiEOtzqkaJIi0FLml7w5gbWFzpr6eyuJCGjUpEI5Jf2cE5jqeF+CDOcrfSDUTvfo3wt58T0Czu2mNMw+kkmd5gLMHF8h0a346/FbQtC8ydsu1Bq658TD9xTOLG23OkGkj/jcDogFNJGEq6h0j3PeS573FzieLibkpkoIIMgJ2CpczyuI+nwTKCALODEgfOPcfwpwDHDwPB+RHss+gCpcTWOZr0t5aU/mKYdTlNU+Ivbv8Q9f5T5rQ7XRvoblKmjTbGzoL8SaBcHMP6SD10GqrJtqGDgSspVTlr7aCxBDotAR13lT2Ym2Q5XDMCLEusD7EblOpamnwuo9omO9ET5A0Fwba+twNSOigNdDFYtaC4n1cQDyKOTFGR38RLj8hyCVfRd0ui5Kl1gckmXmbgWvZJr8eEBDYQ11h4nG5u62tiqjEcckkGUEgddSORVQ4q1D7MJ5vhEmuxCSY3e4n03NHQKKEE/QUjppGRMF3yPaxvVxAC0SMG79On9h2yHfzGslbeOI2iuNHScXeuX6rvgCibN4MyjpY4IxZsbAOpt4ifUm5U4oZUWIScicQCRdghbqpKQEtBnJ2ZPtP2m/wDj6CWVptK/7qHn3jwbO/0i7vZeT3H3/nmuodve0Hf1zadp+7pm2PIyyAOd8G5R8Vy4oQn9BIkaJAg0aIL0P2R9n0Iw8vq4WvfVtBLXi+WHfGB+UnzXGuo5IA882QsusbV9jc7KxjKMF9PMT43m/wBnt5hId5Ftx3nctfhHYZRsb/8AYlmmfbXKREy/oBc/EpWB53KJdd227FZYGulonmaNoLjE/wDzgBqchAs/Thoeq5GUJgPNCUHAIiETVRV0PuqnWtdRyUCklFA22BJKUiTJCW97E8ME2KRki4iY+T38rfm75LBLr/8AhzYPtFS7lHEPi5/8IQHfCmk64JvLqpKQHBIaE+WosqB7AYFHxatbBDJK42bGxzj0aLqUAuW9v+P9zRspmmz6lxzWOvdMsXfElo+KBL04Di1e6omlmf5pZHPP+ok29hYeyhoyUlBLAUSNEgAwba7+Ou425r2fgFV3tNBJYNzwxuyjcMzAbBeL11XCe22op6WKBtNG50UTYxI6RxvkFg4sAHAc0/gD0UgvMNb2yYpJ5ZY4/SOFv/vmKYpe1zFWb6kP/XDEfo0JAeoaiTK1zuQJ+AXi3EqjvJpH/nke7TQeJxOnxXTabtzrMhZNDC+4ILmZo3WItuuQuU3QP4JD0YCBGqW4KgGXo44idwUvD6IyvsPdaOWiZTx3da6KHRk5YS3em3DRSKqbO66YegTG12H/AA5O+/qh/REfg5648um/4f6zJiTmX/zYHj3YQ4fK6EI9HlICWUAFIwI0EECAvK3a1tB9sxKZzTeOL7mPlaM+Mjq/N8l6F7RMb+xYdUTA2eGZY/8AySeBp9ib+y8kuKB/AhEjKJAgIkd0SAAjRIIACNEggAIIIIAlM3hOyDVNM3hPyKiiZs9V93MORBB+qRjeIOleb7huHJbDsl2X+1yySuF2RCzb7i8j9h9Vlds8O+zVs0P5H6dHAO/dRunLUfwVDU0U6/QJpysliVf7C4r9lr6aYmzWytDv0P8AA75H5KgSroQj2011wCNxRrE9ke0orcPju680AEUt992jwu9xb5rbKWAEEFWbRY9BQwmaoeGsGgG9z3cGMb+JxQByP/ETjmsFG085pAD1bGCP7yuJlaDbvHzXVstQRlDiA1pNy1jQA0E89L+6zxQhsJEjRIEBBBBAARI0EAEggUEABBBBAElh1TzymGHVOlUM7/2GBjMOJuLmSRzugNvoFxLaKuNVVT1B3SSvcP03s0f2gKbg+1E8FO6BhDWOJu4XzZXeZrTwvzVPUeFth7dCs446k5Mr4Ib3appycKaKskCMIkYCBGn2C2tkwypEzPFG7wzR387L8P6hvBXqXA8Zhq4WzwPD43DfyPFrhwI5LxsFbUtZVRQvjjfLHFIMz2NflztH4i29yPVNjXT0Ftr2r0lFmjhIqKgXGVh+7Yf+5Ju9hc9FwPaDaSoxCfval+YtvlaNGRt32Y3h9SqTMn4gMjndB8f+EqHZHkdqm0ZKIIJAiSikoACCCBSAJOMiJ5DlfS/DRNp9tU6waQ0ht8uYXtc3sDyugBlwsSDw0PUIgjcb6okABBEUEASGDUJ4hNxeYJ471YwE6AD3R1Dr2+CJvmSHbvdAxp6aS3pIUiAAhZGgExAsrZ+NFzu8LPvCzJcO8Hly5slt9raXtoq+maC6x9foSl94XRm5vZzbegs7QctwSZSI4CUX6W4Xv+ySUCmSJQCCASABRI0SGAESCBQAEEEEgAgiCBQAESNEgD//2Q==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38100" y="-2376488"/>
            <a:ext cx="3505200" cy="49530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30724" name="Picture 4" descr="atatc3bcrk-982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1556792"/>
            <a:ext cx="4536504" cy="5112568"/>
          </a:xfrm>
          <a:prstGeom prst="rect">
            <a:avLst/>
          </a:prstGeom>
          <a:noFill/>
        </p:spPr>
      </p:pic>
      <p:pic>
        <p:nvPicPr>
          <p:cNvPr id="30726" name="Picture 6" descr="http://upload.wikimedia.org/wikipedia/commons/thumb/f/fe/Inonu_Ismet.jpg/220px-Inonu_Ismet.jpg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88024" y="1556792"/>
            <a:ext cx="4248472" cy="504056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395536" y="188640"/>
            <a:ext cx="849694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3. Celal Bayar</a:t>
            </a:r>
            <a:r>
              <a:rPr lang="tr-TR" sz="3200" dirty="0">
                <a:latin typeface="Arial" pitchFamily="34" charset="0"/>
                <a:cs typeface="Arial" pitchFamily="34" charset="0"/>
              </a:rPr>
              <a:t>	</a:t>
            </a:r>
            <a:r>
              <a:rPr lang="tr-TR" sz="3200" dirty="0" smtClean="0">
                <a:latin typeface="Arial" pitchFamily="34" charset="0"/>
                <a:cs typeface="Arial" pitchFamily="34" charset="0"/>
              </a:rPr>
              <a:t>		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4. Cemal G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rsel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9698" name="Picture 2" descr="1950 CELAL BAYAR ELLE BOYAMA FOTO 20 X 15 CM  45762313 0 300x216 Celal Bayar Üniversitesi Taban Puanları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836712"/>
            <a:ext cx="4320480" cy="5832648"/>
          </a:xfrm>
          <a:prstGeom prst="rect">
            <a:avLst/>
          </a:prstGeom>
          <a:noFill/>
        </p:spPr>
      </p:pic>
      <p:pic>
        <p:nvPicPr>
          <p:cNvPr id="29700" name="Picture 4" descr="http://upload.wikimedia.org/wikipedia/tr/thumb/e/e4/Cemalg%C3%BCrselrenkli.png/220px-Cemalg%C3%BCrselrenkli.pn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99992" y="836712"/>
            <a:ext cx="4320480" cy="57606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251520" y="188640"/>
            <a:ext cx="871296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5. Cevdet Sunay		6. Fahri Korut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rk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8674" name="Picture 2" descr="http://www.caykaragundem.com/images/upload/Cevdet-Sunay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836712"/>
            <a:ext cx="4248472" cy="5760640"/>
          </a:xfrm>
          <a:prstGeom prst="rect">
            <a:avLst/>
          </a:prstGeom>
          <a:noFill/>
        </p:spPr>
      </p:pic>
      <p:pic>
        <p:nvPicPr>
          <p:cNvPr id="28676" name="Picture 4" descr="http://zenginercan53.files.wordpress.com/2012/10/fahri2.gif?w=212&amp;h=150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60032" y="980728"/>
            <a:ext cx="4104456" cy="568863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611560" y="260648"/>
            <a:ext cx="820891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7 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Kenan Evren</a:t>
            </a:r>
            <a:r>
              <a:rPr lang="tr-TR" sz="3200" dirty="0">
                <a:latin typeface="Arial" pitchFamily="34" charset="0"/>
                <a:cs typeface="Arial" pitchFamily="34" charset="0"/>
              </a:rPr>
              <a:t> </a:t>
            </a:r>
            <a:r>
              <a:rPr lang="tr-TR" sz="3200" dirty="0" smtClean="0">
                <a:latin typeface="Arial" pitchFamily="34" charset="0"/>
                <a:cs typeface="Arial" pitchFamily="34" charset="0"/>
              </a:rPr>
              <a:t> 		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8 Turgut 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zal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7650" name="Picture 2" descr="http://zenginercan53.files.wordpress.com/2012/10/kenan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836712"/>
            <a:ext cx="4320480" cy="5760640"/>
          </a:xfrm>
          <a:prstGeom prst="rect">
            <a:avLst/>
          </a:prstGeom>
          <a:noFill/>
        </p:spPr>
      </p:pic>
      <p:pic>
        <p:nvPicPr>
          <p:cNvPr id="27652" name="Picture 4" descr="http://zenginercan53.files.wordpress.com/2012/10/turgut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836712"/>
            <a:ext cx="4392488" cy="568863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251520" y="188641"/>
            <a:ext cx="878497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9. S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leyman Demirel</a:t>
            </a:r>
            <a:r>
              <a:rPr lang="tr-TR" sz="3200" dirty="0">
                <a:latin typeface="Arial" pitchFamily="34" charset="0"/>
                <a:cs typeface="Arial" pitchFamily="34" charset="0"/>
              </a:rPr>
              <a:t> </a:t>
            </a:r>
            <a:r>
              <a:rPr lang="tr-TR" sz="3200" dirty="0" smtClean="0">
                <a:latin typeface="Arial" pitchFamily="34" charset="0"/>
                <a:cs typeface="Arial" pitchFamily="34" charset="0"/>
              </a:rPr>
              <a:t> 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10. Ahmet Necdet Sezer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6626" name="Picture 2" descr="http://zenginercan53.files.wordpress.com/2012/10/s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764704"/>
            <a:ext cx="4176464" cy="5832648"/>
          </a:xfrm>
          <a:prstGeom prst="rect">
            <a:avLst/>
          </a:prstGeom>
          <a:noFill/>
        </p:spPr>
      </p:pic>
      <p:pic>
        <p:nvPicPr>
          <p:cNvPr id="26628" name="Picture 4" descr="http://zenginercan53.files.wordpress.com/2012/10/ahmet2.jpg?w=206&amp;h=300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55976" y="764704"/>
            <a:ext cx="4536504" cy="583264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251520" y="188641"/>
            <a:ext cx="864096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11. Abdullah G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</a:t>
            </a:r>
            <a:r>
              <a:rPr kumimoji="0" lang="tr-TR" sz="32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</a:t>
            </a:r>
            <a:r>
              <a:rPr lang="tr-TR" sz="3200" dirty="0" smtClean="0">
                <a:latin typeface="Arial" pitchFamily="34" charset="0"/>
                <a:cs typeface="Arial" pitchFamily="34" charset="0"/>
              </a:rPr>
              <a:t>12. Recep Tayip Erdoğan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5602" name="Picture 2" descr="http://zenginercan53.files.wordpress.com/2012/10/abdullah-gc3bcl-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764704"/>
            <a:ext cx="4464496" cy="5832648"/>
          </a:xfrm>
          <a:prstGeom prst="rect">
            <a:avLst/>
          </a:prstGeom>
          <a:noFill/>
        </p:spPr>
      </p:pic>
      <p:sp>
        <p:nvSpPr>
          <p:cNvPr id="25604" name="AutoShape 4" descr="data:image/jpeg;base64,/9j/4AAQSkZJRgABAQAAAQABAAD/2wCEAAkGBxQTEhQUEhQWFhUUFxcUFhQUFBQUFBQUFxQWFhQUFBQYHCggGBolHBQUITEhJSkrLi4uFx8zODMsNygtLisBCgoKDg0OGxAQGiwlHyQsLCwsLCwsLCwsLC0sLCwsLCwsLCwsLCwsLCwsLCwsLCwsLCwsLCwsLCwsLCw3LCwsLP/AABEIAOkA2AMBIgACEQEDEQH/xAAcAAABBQEBAQAAAAAAAAAAAAAAAQIDBAUGBwj/xAA7EAABAwIDBQYFAgUDBQAAAAABAAIRAwQFITEGEkFRYRMicYGRoQcyscHwFNEjQmJy8ZKi4RUlUmOC/8QAGwEBAAIDAQEAAAAAAAAAAAAAAAQFAgMGAQf/xAAtEQACAQMEAQIFAwUAAAAAAAAAAQIDBBESITFBBSJRExQyYYFxkbEVIzPh8f/aAAwDAQACEQMRAD8Av9iEdiOSkQpREI+xHJHYjkpELwEfYjksTHaY7oAW8sS6bv1mjktdZ4gzfbx1VEdXsbZwwdf+F1eJmGhqzcAtyGtAGgH2VjFHw7NQYcFjPeRZwlnFaF9jFOk3vOC8/wAX2vbSG4wyei4jEcUqVjL3HwnJa511HgsrXxE63qnsjuNoNvWgkUxJXF3m0txUJ726DyCyXBKxqizrSZf0bCjRXpQ+tWc75nE+JVaFZcMlAVqTbJMkLb3RpVGvGcHTmvW9ksUpVg0tIB4ieOS8erDNW8Pun03BzHQR+ZrdTqaSuurRXGV2exbQDNc64ZqjhW1gqEU62R0DuBPitCqM+nNT6clJbHN3NvOhLTIqXQzClCZdjIJ7dFMpcFRX+oVCELaaRC1JuBOQgGdmEdmE9CAjNIITylQAhCEAIQhANqHJZWBM7SuTyV+9fDCVLsXa6vPjKi3L2wTbKPqbO5w14Y0udkAF57tptbvudTpHoSJy91LtrtHujsqRg8TyEEeq4BufmVXVKuFhHUWHj8P4lT8ImpSTnn1OamIUdAIvbltNsu8hxKiJOTwi9lONKGqTwkLCr1Lxrevhp6rJrYg5/QcgogTPFToWi5kc3dedk3igsL3ZqVMSPABRC8nooW08tICr7wBW9UKa6KufkrqXM2X/ANRMSD4qUVRzPmqDHzrl1VmlHTT1C9dGD6MY39xF51skrOOoM+xXR7ObQGOzqGeRJJ+pXP17ZpbvgRnGWnNQsOcjgvI0lH6TbUvp1Vpqno91cAtU1I5BYFOrvMz1Gq2rN0tClUWVlytywhCFvIoIQhACEIQCFKkKEAqEIQAhCEBnYw7uxzMfRTYjin6agGN+dyqYlVAe2dGyfoucvLk1HlxPh4KrvamJYOn8Faa1rlwVq7ySSTJOZSUgkfqp7dqrm9jq0txLqqKbS46D3PJc+6o6q6TqeHBoCsY/X3nim3+X5vE6D85rX2dwYPzcO7yCm0YqlDW+Tl/KXE7mv8CHC/n/AEYzbMhI2geH7BehMwKkRBHnxSt2ao8nHxcSvfm4kJ+Pn0cD2Do08xn7quaJI0K9Op4HQGjApRhdMaMGXQJ83HpHv9Nn2zy+jY1DowlWbbCahIkL0j9Gzkq9XDwM1581noy/p2OyCw2fa6juuEHMz4xGU65arnb/AAcsn8+67G3qEDU8hmnXlFjjHFwBz4OWxVOzGdusYOCw693Duk5HL3/ddvhrpaFweM2+5UPLIhdbszc79IeimUmVVZNbM20IQpBGBCEIAQhCAQoQUIBUIQgBIUqjruhpK8By2OVyXED80Wa0ZKa9dLyo3iAufuJ6qjPovi6PwraK/JAArjBAVakJKtvb3T4H6LV2TXtFs5q2fvPfUPEk/YR+cF6JgNP+EMvyV57YtG7JGh9dZXoOzNWW7p4KfdL0LBxljPNVt8s37W2J4K4bEgSVJYvj6qarVPqoCSwWcpyzhFDsZS/p1doRxVumW8lnGGTGVVrox22ZPBJWto1WxVqdIWdcmRnqvcJHim5GLWpKrXer9U6qlchZRZjNLByW04zB4qXY247xB5TCj2k4Kpsu+Ko5ZhWdB7IorlepnoYSptM5JymleCEIQAhCEAhQgoQCoQhACpYpUhhV1Y+PVO6tVWWmDZItaXxK0Ye7Ob1KSsn0wm1QudzufS4x0xSQWzVacMj4Jlu1SkIjyXBzltwkaSdevJdnsmdeEcOUHLP80XLPa1rDGvE+eTfTNdjsjbxRkjMkznOjirC4foOLtI/3v3Oqpv0VzsjCzKVYN1VupfmJiegUKKLKb9icUk4At4LFqbREa0nRzhWLPGWvMNPlxWzTg1KWdjVILuiifQAGZUd1dFoXN32LVHD+H3R/5uIA8pzK9STDlpRr3LAJWRdgQSoLMgd6pXkngT9JTby5BMNdmslHcwdTKMHHqG9TcYzaJCytm2/xGnnH7rqnUpa4HSFi7N27hUkCQ0OByy4j2kqbRkkiruINvJ2lLRPUVDRSqeVbBCEL0AhCEAhQgoQCoQhAIufx9/DmugK57aJsPaOhUG+linj3LvwNLXdZfRlNGSYRmpSkY1Uh3RNTGSmtADUYDoXAe/FMATd6DI4ZhemqW6ZYxbBXbtRzWgwQ2ADlmDMLc2WbNFvn9StCjX32F4GVRoJHXMGfRU8HpmmNzkfqZ+6kSm5Qwc2qKp1c+5dvKZaN7gM4jPyWebm5qSGBlIQd01JLieBjQD1XUUWB7cwqF1bDQgnl4LCMsGUlq2zg4vDcPuXOe65e5vdhoD5LnyMwNIieXBbuDWLhWpznAO8ctTpmOi1aGHh3AD85q5a0GsfHDnzJGv0Wc6mo1U6SgvcqY3m3y/dYH6Bhc1zy4tES0EDPXRbuJkAZqrb0Q6PDX7ryLwZyjk5S9wBnbmp2k0y4v7ODvSdGnhA/OanwnDd2oSJ3TnB1E/RdNcUuG6PHRFC2DBPE8fstrqtmmNvGO6M7EGBogeao4LRLKRy+Z7s+MEq7iLpKfUrtFCm0CCXa/ngt1HlfqR7lZTfsiywZJyazROVqUIIQhegEIQgEKEFCAVCEIB1Fm84DqsjbChFVvgV0uB0d6pPJUdvbaHByrb55R0XgXpqfqcQ5PotSO1U1IKpOxb2FconFSuUDihijotk73N1MnXNo+sfVaT27tRw8D7LkLKqWPa4atIK6mpfsqvBZOmYOuq9i9itvKWJ6kbFtVIV9p3s1Rtc2q/ROS2Ir6ghynoqLKsunqpbpxJgLKurt1OABLRrlmR0P5omMiKwslnF6ZVLB6p3oPD6J+K40HMgd7iQBn58lVwy6lzQ5zSSJlsjI8CDx/ZZqOxhqy8G5dtCo1vwK7SfqDnyKpXQhEZy2RiXGqhv6oFOgJEl5JHGM/bMKS6d3iuQp1ybgkme9A6AHIBSaezRAmtUZfoeg0TkFIoLQ90eA+inVsjn3yCEIXoBCEIBChBSoASJU6m2SBzK8COj2atu7vc1U29siaRI4CV0mDW0NaOg+in2hw/tKLh0VdVWtMurOr8GpE8IjNTAQpK9tuPc08DChquVS9jts6uBr3KIolCxbM0S0grdnV3HtMwNDPI/gVamnOC9RrnHUmmdtZVVosqZLkMIvjkHcDErpqL5yWwopxw3F9Ed9WLRp82kHXkJ4KpTfOZGkDnmZS3dF7zutMDny8PRNFgc4qOnpuj2hZLBgk2yiSBcZ5ZgRGThA165z4KC6ljoB9ozPCZ4LUfhzyPnEjPeLQXf6pWXWtHF0GoT6T46Lcma50mllF+he6Z55TIyHRWL58BVrbDy2e9IIjNMxuuG7o8z4BYpJvYxcmovJiX1yGh7jwXI2ju+D1W7jDXCmxzgeye803PExvBodHusCnk/LgVJw00zRSalGS7PSMNdLB4D6K2s7BXTTHgPoFoq0jwc/NYkwQhCyMQQhCAQpUhSoAV7BqO9VHRUVubNU4JctdV4ibaMdU0dlh7fZXntkEc1Qw9y0VGjwSZ8nj23eFmnV3gMic/QQuQcvadrsPFZhHH/C8bvbc03lrtQqu4p6ZZOx8Xc/FpJPlFdKEJWhRi1JmBOhDAo7m7ZSEvMchxPgFlGLeyNE5xgnKTwjoMLw0miah0L+zA6hu8T7+yuWlcjI8Mv2KtbIUnVsKbVA0r1XEcmfL7QPdRXltoRqFvnBwelnPfMKtKU4+5foAlFewcRkYPNULK6LTBWw66BWCjhmepvgxKmH1pjtXR5KWlh4YJmTxJzK0P1jRw81Sr3MknQLZyeYRBc3Aasalb1bqqGUhvOfJAkDutBOZOmYPordtY1byt2dIZDV3ANnUnl9V6ls3s+y0pw3N7o36kEbxGkNk7o6BSaNHsrrm46RwPxXt6VphVK3bmXVW7pI7znCXPefp5gLx+3qyV33x2xjfuadsNKDd9x/9lTOPJob/qXmlN8ZqY0msECFSUZZR6fs6+aY/OAWwvOMEx808jp/hdVZ7Q03cYW+DWMEeqm5Nm6hV6N212hHqpw5ZmnAqEIXoEKVIlQDXFbuy2JU3SwkBw6rnrp8NK5OhfvZUL2OIM8zmJ0KgXtbRhF74ax+YU2/we8Ya7vZrXK872R2obUgOMOET7adF31WsN2QV5SqKSyjTd206NTTJGZcneeuK23wDeHaMGY91tYntPbWoc6tVaP6WkOeTyDR4rz3aT4r72822pDdP89XM+TBl6lYzpa1g22918vNSTMR2UzlGs8FUrYtTZx3j/Tn7rnb3EqlVxc53zGSBkJPJoyVVolaYWUV9TJ9x56ctqUcfdm5V2gefkAaOepWZUqlx7xJ6nNRBKxS4U4x4RTVrmrWeZyyfRXwcp/9qpyMnPq+Y7Qj7Jccwo038dw5tMZDXuE88la+E9Ldwq26h7vWq8rqLu2bUaWvEg+oPMcitdWkqkfuKFd0pZ67PMqlsCqFa3qA5OyHNdRi2FPonm3g4cv6uRVSxw91Yw0T14DxPBQEpReGi1couOpPY55tu/n7FbOD7JVq+bzuU9d4gy4f0tnMdV2OG7N02QagD3ciBuDy4+a3AFOp0u5FdVuOolPC8Mp0GblJoaOJ/mcebjxTccxana0H16xhlMSeZJIDWgcSSQAOZV5eO/HraEjsrJhyIFatB1h0UmHzaXQeTSt+CIeR4xiVS5qvrViDUqnefAgTEQByyVRpQ5IvQPBRTui0pAFBUGaA2bbFnN0cR5rcs9p3D5s/YriZUtOsvU2jxpM9LtNo2nXJbNvfNdofdeSU7ohaVnizm6E+pWamYOmepShchh+0nByVbNaNehmzjleGFckHLa2jrZwuNv8AEDmGZcCeaqriLrVWl0dZ4+vCys1OfMuvc2f+pikQd6COWvsp8S+JF5Up9kyp2bYglvzu/wDqJHkuLSrfSoRp8FXe+RqXT9SSQ99QuJJMk6k5k+JTYQlC3FeEKRoTQllAOJRTTSnU0B9TbBs3cPthyp/crWxG+ZQpvq1XbrGAuc48APqeizdjhFnRHJse5P3WL8UL4NsqwOe8BTDYGb3GJnoCfQrBy0xybaVP4lRR92clV+JtyS9zaLCwk7rHGC1uUB2R3j1C6v4d7YfrBUp1GMp1W94Nbo9hyn+4EekLySmICs2GJPoubVpHcqNMtcQHAZQ4Z5EEEjzUGnXlnLOrufE0ZU3CmsS6PolCzcAxZl1QZWp6OGY4tcMnNPUFaSsE8nISi4txfKIbu4FNj3u0Y0uMmMgJOZ8F8o7TYqbu5q3Dhumq7e3Ro0QA1vWAAJXtnxux0UrQWzT37giRllSYQXE5aFwaOHHkV4C8r08I3BACcgIAhQ1RmpH1OATQOaAiKRTFN3UAyU9lRJCIQFmncFCrIQHaY/XzeeQ+y492q6DGastPU/dc+/UKPb7py92WnlPTKFNdIISgJxSKQVYAISpCgBAQEIBSU+nooynE5HwKA+rNmXRbNHJrY82hcj8Xmj9NSEjedVaQ2c3BodvEDjEj1XbYJQ3benzLGn/aIXkvxTxEVr2nTae7b04McKhMuE/29n7qPWeIMsfGU3O5jhcPJzMgtzMDLTL/AHKu6SQ1o4wABJJOkdSTChrTv9m1xjj0A5dE63uX0qjKjILmO3hv95stM5t4hQUujsZTe+F/09+2bwxtjQo0AS7Il7iI7zjLnEcBJK6AlUqVcVGMe2D2jQQeEESsH4lY6LOwqOBIfVm3pETIqPY870ggiGtcZ5gK0jstjgajbk3Lns8T+Je0Bu72o7eDqdMmlSLflNNpPenjJkyuPKkqFRrI1gkcrFpbGo9rGxLjAJMAdSeSZc0HMcWuBBGoIg+i8ys4MtMtOrGxBuwgp5UbtV6YghKkQDSiEsJUA1CUoQGxiz/lHiVk1Vdvny8+noqlUZLVRjpgkS76r8S4lL74/YVIErdAhbSICChCAQFCJSIBUr/lPgfokTjofBAfVF5iHYWPba9nQD457tOYXgrKpqPc95Jc8uqvPUmT0/wu/wBv8WccKsmUzBrtp7wnM0205Plvbk+K8/7NwbIPCCBEmOP1yVfcPLSOp8HS0wlUxyVz8xPE8uScQNAPz7IdRJGXdOU8fdK490wek8lHyX3HR7j8MXudYUN7+QGmOPyuIJXl/wAaseNa87Bjyadu0At0Arne3z1hpYJ8V6DsTiYtcF7d43hSbVqEA5uhzsp6nJfPl1cPqOc+o7ee8lz3abz3GXGBkJJOQVrT+lHA3n+eePd/yQOKQISrMjF3CcRNCoHtDSQQc2h2hmBP5kp9o74VqgcCDLQS7UknmTnOXv4LLSErBwWrUb1XmqTpdMa50JoCOqUBZmgCkSpEAQgoKaUABKglCAnc6SeqY/RKhyBjaeicmUdPNOlAKEiSUqAQoQ9IgHJwTAnBAdvieI9pTsRn3LSk3zJcHe7PZNe6GiBmfCeEkfnFYODVHO1M7oAE8uQ5an1W1UrRGRJiIjhqqyttUZ23inm0j+SA03QZMyfzNRuMCAM+cR4KbtiY+UTw4+ar1auR/ND/AMLVuWHpSybW12NBuHWdkwmYNerByzc8MYeurvMLg3FTXNcvMkzwEmYHADp0VclW0FiKR8+rzU6spLtsEqRCyNQKImfBK48EIATk0JSgApAlSSgEJQwJrinoBChIUICYIKEOQEdHinFJT1KUoAShNT0AFMCeVGEAoTwmpQgNPBnQfEwt5tVogcTHl4lc7heo/uC2rb53ef1CrrhevJ1/hpv5ZL7sn7EDThpyHRZWLPgAA6zktV2rvL6LBxf5x4LC3WaiySfKzcLSTj9l+7M5xSJUitDhxUx5T1ENUAoCAhyEAqEIKAEwlPKjegGjUKVQt1UrkAhSoKEB/9k=">
            <a:hlinkClick r:id="rId3"/>
          </p:cNvPr>
          <p:cNvSpPr>
            <a:spLocks noChangeAspect="1" noChangeArrowheads="1"/>
          </p:cNvSpPr>
          <p:nvPr/>
        </p:nvSpPr>
        <p:spPr bwMode="auto">
          <a:xfrm>
            <a:off x="38100" y="-1500188"/>
            <a:ext cx="2914650" cy="313372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25606" name="Picture 6" descr="http://www.odatv.com/images/2009_10/2009_10_24/hangi-islamci-yazar-basbakana-seslendi-2410091200_l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0" y="764704"/>
            <a:ext cx="4248472" cy="583264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1" name="Rectangle 1"/>
          <p:cNvSpPr>
            <a:spLocks noChangeArrowheads="1"/>
          </p:cNvSpPr>
          <p:nvPr/>
        </p:nvSpPr>
        <p:spPr bwMode="auto">
          <a:xfrm>
            <a:off x="179512" y="194224"/>
            <a:ext cx="8784976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	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Bakanlar Kurulu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Bakanlar Kurulunun diğer adı h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mettir.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Bakanlar Kurulu, Başbakan ve bakanlardan oluşur. Başbakan TBMM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yeleri arasından cumhurbaşkanı tarafından atanır. Bakanlar başbakan tarafından belirlenir ve atamaları cumhurbaşkanının onayına sunulur. Bakan atamasında meclis dışından bir kişi de se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ilebilir.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4578" name="Picture 2" descr="Bakanlar Kurulu Toplantısı!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55776" y="4221088"/>
            <a:ext cx="6000750" cy="247421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179512" y="332656"/>
            <a:ext cx="878497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H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met, vatandaşların temel hak ve 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zg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rl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klerini kullanabilmesi i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in yasaların işlemesini sağlar.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Bakanlar Kurulunun Bazı G</a:t>
            </a:r>
            <a:r>
              <a:rPr lang="tr-TR" sz="3200" dirty="0">
                <a:solidFill>
                  <a:srgbClr val="FF0000"/>
                </a:solidFill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revleri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*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Vatandaşa iş olanağı sağlamak (fabrikalar kurmak)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3200" dirty="0" smtClean="0">
                <a:solidFill>
                  <a:srgbClr val="FF0000"/>
                </a:solidFill>
                <a:ea typeface="Times New Roman" pitchFamily="18" charset="0"/>
                <a:cs typeface="Arial" pitchFamily="34" charset="0"/>
              </a:rPr>
              <a:t>*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Vatandaşın 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g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venliğini sağlamak.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3200" dirty="0" smtClean="0">
                <a:solidFill>
                  <a:srgbClr val="FF0000"/>
                </a:solidFill>
                <a:ea typeface="Times New Roman" pitchFamily="18" charset="0"/>
                <a:cs typeface="Arial" pitchFamily="34" charset="0"/>
              </a:rPr>
              <a:t>*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Yurdu i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ve dış tehditlere karşı koruyarak vatan b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nl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ğ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korumak.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323528" y="188640"/>
            <a:ext cx="8640960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3200" dirty="0" smtClean="0">
                <a:solidFill>
                  <a:srgbClr val="FF0000"/>
                </a:solidFill>
                <a:ea typeface="Times New Roman" pitchFamily="18" charset="0"/>
                <a:cs typeface="Arial" pitchFamily="34" charset="0"/>
              </a:rPr>
              <a:t>*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Vatandaşlarına hizmet g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rmek( yollar, k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pr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ler, barajlar vs. yapmak)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3200" dirty="0" smtClean="0">
                <a:solidFill>
                  <a:srgbClr val="FF0000"/>
                </a:solidFill>
                <a:ea typeface="Times New Roman" pitchFamily="18" charset="0"/>
                <a:cs typeface="Arial" pitchFamily="34" charset="0"/>
              </a:rPr>
              <a:t>*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Tarım ve hayvancılığı geliştirmek.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Başbakanın Bazı G</a:t>
            </a:r>
            <a:r>
              <a:rPr lang="tr-TR" sz="3200" dirty="0" smtClean="0">
                <a:solidFill>
                  <a:srgbClr val="FF0000"/>
                </a:solidFill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revleri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3200" dirty="0" smtClean="0">
                <a:solidFill>
                  <a:srgbClr val="FF0000"/>
                </a:solidFill>
                <a:ea typeface="Times New Roman" pitchFamily="18" charset="0"/>
                <a:cs typeface="Arial" pitchFamily="34" charset="0"/>
              </a:rPr>
              <a:t>*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H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meti kurmak.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3200" dirty="0" smtClean="0">
                <a:solidFill>
                  <a:srgbClr val="FF0000"/>
                </a:solidFill>
                <a:ea typeface="Times New Roman" pitchFamily="18" charset="0"/>
                <a:cs typeface="Arial" pitchFamily="34" charset="0"/>
              </a:rPr>
              <a:t>*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Bakanlar arası işbirliği sağlamak.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H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met politikasını takip etmek.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3200" dirty="0" smtClean="0">
                <a:solidFill>
                  <a:srgbClr val="FF0000"/>
                </a:solidFill>
                <a:ea typeface="Times New Roman" pitchFamily="18" charset="0"/>
                <a:cs typeface="Arial" pitchFamily="34" charset="0"/>
              </a:rPr>
              <a:t>*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Cumhurbaşkanın katılmadığı zamanlarda Milli G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venlik Kuruluna başkanlık etmek.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H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met programının hazırlanmasını sağlamak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107504" y="211384"/>
            <a:ext cx="8928992" cy="4632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7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endParaRPr kumimoji="0" lang="tr-TR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Demokrasi: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Halkın kendi kendini y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netmesidir. Uygulama bi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imlerine g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re Doğrudan, Yarı doğrudan, Temsili olmak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zere 3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eşit demokrasi vardır.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Demokrasinin dayandığı temel ilkeler H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rriyet ve Eşitlik,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oğulculuk ve Milli</a:t>
            </a:r>
            <a:r>
              <a:rPr kumimoji="0" lang="tr-TR" sz="32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Egemenliktir. 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r-TR" sz="3200" dirty="0">
                <a:latin typeface="Calibri"/>
                <a:ea typeface="Times New Roman" pitchFamily="18" charset="0"/>
                <a:cs typeface="Arial" pitchFamily="34" charset="0"/>
              </a:rPr>
              <a:t>	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H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rriyet başkalarına zarar vermeden her şeyi yapma hakkıdır. Eşitlik ise herkesin kanunlar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nde eşit olmasıdır</a:t>
            </a:r>
            <a:r>
              <a:rPr kumimoji="0" lang="tr-TR" sz="7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endParaRPr kumimoji="0" 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323528" y="188640"/>
            <a:ext cx="8424936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tr-TR" sz="3200" dirty="0">
                <a:solidFill>
                  <a:srgbClr val="FF0000"/>
                </a:solidFill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YARGI G</a:t>
            </a:r>
            <a:r>
              <a:rPr lang="tr-TR" sz="3200" dirty="0" smtClean="0">
                <a:solidFill>
                  <a:srgbClr val="FF0000"/>
                </a:solidFill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REVİ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	Yargı yetkisi bağımsız mahkemelere verilmiştir. Yargı organları kişiler arasında veya y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netenlerle y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netilenler arasında 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ıkan uyuşmazlıkları yasalara uygun olarak 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çö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z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mler.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Devletin yargı g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revini y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ten mahkemelerin tam bağımsız olmaları gerekmektedir.</a:t>
            </a:r>
          </a:p>
        </p:txBody>
      </p:sp>
      <p:sp>
        <p:nvSpPr>
          <p:cNvPr id="21506" name="AutoShape 2" descr="data:image/jpeg;base64,/9j/4AAQSkZJRgABAQAAAQABAAD/2wCEAAkGBxQTEhUUExQWFBQVFBQUFRUVFRQWFxQVFBcXFhcUFBQYHSggGBolHBQUIjEhJSkrLi4uFx8zODMsNygtLisBCgoKDg0OGxAQGywlICQvLCwsLC8sNC8sLCwsLC8sLCwsLCwsLCwsNCwsLCwsLCwsLCwsLCwsLCwsLCwsLCwsLP/AABEIALgBEgMBIgACEQEDEQH/xAAcAAABBQEBAQAAAAAAAAAAAAADAQIEBQYABwj/xABMEAACAQIDBAYGBgUJBwUBAAABAgADEQQSIQUxQVEGImFxgZETMkKhscEjUmKS0fAUM3KCogdDg5OywtLh8RUkU1Rjc+IWNESE0xf/xAAZAQADAQEBAAAAAAAAAAAAAAABAgMABAX/xAAwEQACAgECAwYFBAMBAAAAAAAAAQIRAyExBBJREyJBYZHRMnGBofAUQsHhorHSUv/aAAwDAQACEQMRAD8A8iixBHRDrOAjgIgiwGFAjgIgEIomChQI5ROVYUC2pmGHIIVRG0yCLggjshlWKFCNuPcZ7P8Ayg0rbGpAeycKPiD8Z4266HunsfS+m1XZVYoM6I9BtCDZKZHpGH2Rr5GTb7y+oJLVfM8lVYZROVYamszZdIRFhAI5VhFWI2UoRRCqscqR4WCw0NAjrR+WKEgsNA7TrQmWLlms1Ass60NliZZrNQEiNKwzCNImAwDLBMskMIJ4yAwTCCIhTBNGQrGNAvDNBNGFAMIMwrQZjImwc6LOhAUVooES8URyQ6OEZHCAw8R4jFjxMOgtNbkAcSAO8m01uyaAw2GxFdcjYyhXp0XSqhP6KjsyCqqOMr1GdQByFz35XCBS6BzZC6BzrohYZjpyW5mw6SUMRTwzDEghamKWphnD3FVQj5mqHe/U9GVL9YEntEnOVNIBNx208HjqVKpiWFLFqCtV6QCel5FxlIJ7e2VFTD4MA5XcnUDNUFr8CQKeolAsMsNBUQe1KmX9WPfmv48J6zsPFihsc4d1NZ3dqCoGyuy1UFVruAbWDtr3TzvYWHFTEUUIuGrUlI33BcXBHdeXXSqqaeLr06RyoGt1dNCqnLffbW3hJu70M4W6LRdh4I3L1HoNbRPTUqljfiSLmQm2XhspK4lswNsrU1N+0MrbpQ00h1EUuoPqWgoU6Iao4XErcBaYc02bQkm+8aC3eRH7a2eKTqaeY0atNatIt62Vt6MfrKbg+EjbLplq1IKASatMAN6p6w9Y8Bzltt1afo6YoVDUoCrXKlrhkYlbpl4LaxBG+94jetDJNS3KZRCKJyrDIsDZWhoWOyx4EXLFsIPJFyx+SLkmMBIiGGyRDThsxHaMMkmlGNSjJgZFYQZElmnBssaxaIbCDcSWywTpGTFaIbLBFZKdYFhHEZGZYwrJDrBNChWgWWdHTowhnIsSOAjkhRFiWjrQGHCPEaoj1mGRa9HdnmviKdPhcu51stOkC7s3ZZbeInpfSYnFbDpVWuaiilizvNs7ujm992Vzv008sRsRPQ4HFYk6NWy4Gjzs/wBJXYH9hVGnbNt0cYVKWBwreridm4uh2ekV0ZD4DN33nLlfeT6AZ5gsKog0UjRhZhow5MNCPO8MolyqL3oQl8fhR/1gfuqz/wB2M242bE1z/wBZx5G3yk/+Tmjm2hR+yKzeVJx8WEq67ZqlRudSofNyfnJeI0V3hKaw6LGUxJCLAy6JGzqbGrTCXzekTKQLkNmFiB2Ga3pvh6TU6dSiqqq16tF8qqoL2BzEKLEkq2vbKnoXhc+MpclJqH9wXHvtLLAn0uHx9Pflf9JTuVjmI8B75zyb5/kTl8SfT+TNU0hlSKqQqpGLjAseEhAkcFgsNAwkcFjwkXLNYTgoiZBFCxCJjUDenAssORGMsItEV1gXSSysGyxkwENlgXWTXWR3WOhWiGywDrJjrAOsomK0RSsE4kh4J4xNke0WPyzowpmwIsSKIxziiOAjRHiYKHWj1EYDL/obglqYpGqfqaAOKrf9vD9e3iwUeJiyfKrGLDpYvoEwuCB1w9L0ta2oOIxFqjfdUgC/Ayxo7R9BT2RW4UnrZv2DUpq+/T1WaZPH45q9WpWf1qrs7dmY6DwFh4S92yn+4YDtGK/tIPlIuPwp/mgUd00wQpY6uq2ys/pVtcgrVAfS/aW8pUos03SsemwuCxfFqbYep+3SJIv5VPdM5TE2OVwVlImq/k9YJXq1Dup4Woe4s9JR85RUh+PnLzouLYfHN/0qKjxqFj/YlVSSB7jwXeYSmsOixEEkU1itlkaTob1ExVb6lGwPaczafcgeh1cJiUDerUBpN2hxx8bSXhafo9nOeNZ7dpW4UeFg/nKWmCCCNCCCOwg6Tnjq2xFHm5vQfWwxpuyHejMn3TaKqy06QANUWsN1emr/ALyjI48198gKsa9CsHcbEAj1WOUR1oAjcsXLHhI7JMYDljTThykQ05jEY04xkj3roN7r95fxjkQsuZQWX6yglfvDSFGIxWDKR9euieu6r+0wHxg6WIRxmRlYa6gixtvsdxjpAYN1kaoksRhXYXVHYG+qqzDTfuEg1CL2Oh5HQ+UdCkRlgaiyW4gKix0KyFUEjsJLqLI7LKImwNp0WdCLRlo4RBFjnOOEcI1Y8CYyHATV0af6Nsxn3VNoVBTUcsLhyS5H7VQgdotylBs6lSOc1mdURM1qQXOxJCgAtoo1uSeU2uO2Z/tSuiYGtQ9FRw1KnRpVGqU3CqoL3HoyCQ2hseAkZu5KPr7BbMSgmq2zrs7Zv7OLG/lWkHa3RfEYU2rCmDu6tQN/p4y5p4IYihRoCoKa4Ysq13DlKzVyHdKdNVzXUl+B9XU6iJPJG1T8R6C9Hl9Ps3F4fe9EjFUwOQ9a3kR+/M1Tno3RnoPi8LVOIRqFRfQ1FCs1RBVzW6rrkJC6E+A0mR6QbKWhUtTGVCFAQsXKMFGdQ5AzKDuMC0k/PX3GhJN6FnsKpl2fjDpdqlKnc8gjE27esJUUxLDCVANnOt+scYTbjlFKgB8WkGmJrtstBbhkElUxykQVFGhIBO4EgXl1sPCl6itb6OmQ9R7HKqr1usRzykAc5ObpFLSRfdJCKdGhQG9QM3eqgf2nbylEiyZ0hxqtVvmFsit6yn9Zd76Ht90DgkLmyDOT9XrfCSh8JsdKJZIufC240Kl/6Orof4gPOQlWWuzMM6VMlRGVaqOhzC2hF81jvsQDzkRsMVtf2lDKRuZTxHkZttARkraAqkIqR6pCKs1jgmsASSAALknQADiTM/j+k6r+qpl+AZ7oh7QPWI8BJ22TmOTQKtib8W3jTjb4ygfDEseJ3AW3eMRZFdGoH/tbFVSBny3Oi0lCD7zZm98d+hqf1vWtqTULv5ZiZZbPwTG5JC8OA/PCN2vTagqO+oNnW+oPXyqSOV/7Jk3lcpcsQ8qW5PXZuHo0/TKi0q5VSi2zCmp9plOhcixsbgaC17yHgukWMJPpa7uQCLZyiKD6rEJbrHgBJFDBszKrn6Q3Zrm1gBmueyxB7hBYTAFkByZr9ZmJO88gOQsPCSjllCLUmM0ipq1/RaLYk9YnTeeJ5k753+3HvmYBjpqyg6Dd4dkWrhDckoRc33njawsfzpI9TDC2hIvz5S65XuK7NHsfpZUFzTUAjcQSAL8l4mNx+Kq4k2fE17nTKzDJvvYKoC+YjMHs3KiqV4X0tvO83/O6SsFgD+kUUYEZ+sL6Gwvr3dUjwkp8RJp8rdIyhFO6VkjY3QfE1H65UUrX9JfU81yjj26Dvh+kXQSrQQ1KbemRRdhazqBvNtzAdmvZNxVxRVkC8917C2nWMtqmKG7jynpcNBSxp3r9vQ4cvEZOZOlR89VBI1Sabpng1p4l8gyo92C8Fa9mA7L2PjM3UErB2rLNEe86OyTo4pkxHRJwjnKPEcI0R4mGQuW4I5yz2FtavhHFShUyMONr3HEEHhK5YZYrinuEv9o9LMXiDes6ty6gW3lviptknLnFSplFgDWKqBusoyGwlKIZSACeW/jbwkngx9DohnnBcqen0NRT6Y4lUKUWNFTpYOX8s4lbXxb1LZje1+G8neT2y06EdHExpOat6MLdnylSSmgUKD6rXzb77t0qq2FqKbGmysTZVcZTc6KGO4bxc7pOEMcX3VsDntk+kLUgCbhmLgcrEqSe/JFQSXt7JTbD01IIGFXM+ljUNSqzKSCRcBh5iNTCv6MVMv0ZZVDA31YMw04aKfMRU9PmUjJFRtjY7VmpujKGp8GBsQSDvG7dNBsXF4hENKpkyEG2Qm+YgixzDVdTp5QdFZNo04mSKmqkOoLm5iqqbFLMSvo0BvoBz8Jc9GqVXCMGRgbcC3V8ssPSpSYlKI46VbKynF6OK9CTtvH1MS1NyKdNqTK6lSzEMpB3FQPfExFdqhBa2gsAAAAL7gBu1JnJShVpTW3uyKhGOyBKsIqQ604QUYA2YrHEmq411qOPAMR8o+vXAIVLC2a+7ifwh9u0DSr34Mc47QfWHnfzEpDiLPe/Gczi26L1omaDBUwU1NzI3TdgXSmPUWphqQ7VWlUI82zGBw+2Epo3pCqi/Heb8AOO6ZvpD0pNbRFyKLdc+uxW4BA9nRj5xcOLI5vTTqSm0mbraGNRq2Iysub0DWAPWtkykfI98k1MQq02AYCyEAcR1Z5XsPano66Fmurko1zc/SArcnvIm9w2KDJYgcQSb9o1MXi+Haavbc2NpjKr3JOm8fOBqBWAG49nEXH4mRjWA4947Y2pUFtD2xlDoUZ6Js/ZVJbFqlhxAHwHA75UYrEj/agO5cmWmOSpu/vHxjBtDNTDZt4B47+MpsVjclSjWJvkcgn7J0OshGTlBwUa3+rrQkoPmts9EY3vrrlAB79/wg8btDKyqzE57FTcaXBAAA7bbxrmHbaI9Xqh11tqbbyp4julPtj6ZbIbMrEAkWC5usDpy4d06eB4tLFqLHDzSRQdLa4coeIv43A3fdEzNSW22at2t9UW7uFvdKmpPS4a+zTfjb9WHPXPSA5p07LOnQQMoBHATosc5TgIQRgjxMMh4hVEGohlmCFWXezejlF1VqisSwuSGZSb9spAND3Ga3AVCaaEfVX3CJIerCU+jOEFsj4lCb6rVUjdoDdecmDo7h1sf0muDcDrU6bW7TdtZHo1mF779IPFYs34+chKCv8AsrCL8GXOC2bg2VTUr4g6WH0SkW113nvmhwaYJVyjEViPq5Wt90aStwNIejp6D1R7xfWSqeDB4fGBRx1sZ4H1JDbPwDB8j5GsdRQy2PPQTPU1l82D0J3aH/OVFFIklFbFcceXxsNQSTaawdESXTk2FseiQqpOBhFaYWxVWFURoMibT2qlAa9Z7XCA667ix9le3yvM6QNWB6S06Jo/TsU1+jYC75+SD2tN43W323zzivRa2a1lOmZuqp5MBfreB4b5Px2FrterUc1AcxFOpfLUJ0uF9imOFrcJWbS2sgVSLurDKqHdQZbBqZtwF1IPEMNxiwam+6V5nCNMpNt2zXD+kGYgE6WtyThft1lQ7+cPjq2rMxvfMfEW3ecj4LalECz4Zqj3uHFd6dhwAUAjxnfjhSOPJlSAVm4NcA/H5S/2L0iykK5PItfS+6/j8ZUYkI9iFq0ydSrqrD91iQT5Sw2NQw6jr0TV55qhUG/2QDbzmyxi494XG581xNJWxSnrAkg92hg6eIU8W8hKDFVqKkinTq0uSrXLj+NL2kXDCoW0Ldi2F/Mn5Tm/Tqrs6Vmd00bbBbQy3U3y36p5X4HskzGurrlv7pG6M7Hq1SLow7WK/BU+c9Co9E61IA06iKTxFFiR+9Yke6cvZqU6i9tyzyxitTN7D2xUogJVVmQaK+VrW5bp2K28BmCKSdwLCw0vY2O/fLjbPRrEZc9SsamvEVjbz3TJ47BtTtfcb2Ou8E6G+46XiR4Xh3ldvXoBZG480StrEkkk3JNyeZPGAqCSXgHnrIgwGWdHzoRTHxY0GOEocwoj1jBCLMEt8Hg6LKvWqs5F2Wmoa2pG6xNu+ShhcMNCa4Pb6MW8LTefyUYYDBO1z169Rja4tlWmgB5+qT+9Na9Me62oB0O8bpyZMslKkdcM0El3F9/c8W9BhyNKlYfuUiP7Qk7D1qSAAYhhYW61H42eerHBpb1E/q1P92DbZ9E/zdL+rX8InbyH7fG98a9WebNjqZGlelfmVqr52BiZww/XUL2to1Qd29J6MdlYc/zVI/0a/hAvsTCnfQon+jE3bPoFZsK/Z/l/RU7M2zRVFUvTuABcPxtJT7cpW0cH99dYV+j+EP8A8ej/AFZgm6OYL/gUR4MPnE5l0H/UYW9Yv1/o5NtIQRcC4IvmUjXuN5FV0H84nnDHozg/+DT8HqD4NGN0Qwh/myvdWqDu9qHnXQZZuH8Uw9LEU/8AiJ94fjJVKup3Mp7mH4yrPQ7DcDVHdXPzBganQmh9avru69Mj305uaHQ3acM+v59TRrVHD3Rxrqou3VHM6CYyt0Ro3tTeqzdnoSoO7UhBfuEtdm9GMlgcx7AbuT9pzoo36Cc+XisMNN30GccLVpv66fyTa203qHJh1N+L8u37I7Tr2DfFw+zETruczanMdRf7IPrntMsii0lyKq3+oNEH2nO9vn2ytrMzkgfSMDYsRamnYeZHLU9g3zzp5J5Jcr9F/PQmq8NEVu1scgUnXXW5tfvud/hoJ5dj8SuZshFi4OulrAgnt4Ta9JOjNaqSWrgj6opuBYbr6m8yeJ6Luvtr/EP7s9XhIQxrV6iZHa7pRV8DVqh2XUIuZrAmyjS+l9O02kLBUhnGYkC+uUAsOVgSBvtxmkw+xqyNdKuQ7iUqVFJB4Gy6iHo9Dah611udb+kPzWeh28Etzi/TylKyJtLFV6wUNXeqEFlFS11HIcpW3ZTY3BmqTobiDuy+FVPmBFqdCcQfZHf6Sjr/ABCT7aPi0dHY1s/uZY2P+Z+dpZbLxYp+shfyPzll/wChsSPYJ8aR/vw2H6J11PWpVLfZWnf+3FnODVWPDG78PVe5sujHSugoF1ZT2ZreIDzZYHpkG6tOmzW4lWPjvM80oYX0Wrri1tyw6sNO28tcBtNHBFKsTlDMUqUbGyjmKhHZ6vKcKx5MTbwvf86HRLh4zVyV/LX/AEz0k7YLpqqX3kdawHMnhMbtyj6WnUsqDKbhuuAbdbQdxPvlcNtVFOoVragMGtfnYEXgNpbfq1VKsEAIt1ARYX1sCT3RJ4+KySUnVpksUceN0tmUVQQDw9SRnnrIixs6MvOjE6MeI4RojhHOccIRTBiPWYY9l/ko/wDY8f11XiPs85rzbtHiPxmN/kmb/ciOVep8EOvnNrbvnDk+JjIGQOZ904L3+U5h2nzHzEY3j/D+EnZh9v2vIn5RCB2/dP4Rt+0eQPwjT3j7v+cNmF05fwtBsyjkPA/jFN+zy/8AKDa9/wAj+9AES6H6v8X4ziifZ8zG1cRYXJt46+A1uZDfEuxyqCDyBux7ydEkcueGNd5jwxylsSK1RF5E8Ap18eQ7TINNGrnqCy8dTkH7Te2ewaSz2bsnP64vr6ovlv8Aab2jLepTSiNwLDUL7K2424CcXa5M0ef4Ydfzct3YOlqyJs7Zy0lLMbADVyNT2U14RMdjlC9QWB9o6XvwHE3gcXtFrkC7udbbrX4knRB7zwEhAa3brNzuoA55ATp36ntghHnVYdI+Mnu/kBunctxqYdm9YMq3vYaM37R9kdg17t0OMOALBbDcNAAO4ZoMn7J8/wADEZrDc3hf/FO3FhhiVRROU3LcgbTw4PD3/wDlM1jMGv1T5n/FNFjXH2v4/wDFKbEgH638UbWxkVSYRc3tfeb/ABS3wdAdvm0hIBf2vJvwk/Dnv/PeIdQ6E5KS9v3mHzkyllA9pv2qjcZFpVPtHxyyYlY8/wCxAKxMgPF/vr/ghEVbWBf7yH4pG5jw1/dX8ZyMeQ+6T8DBbMHSmvAt4hD8APjK/pE4y0gt9Q7MTa5OYADuGQn96WKnnb7jyr6SDWl/2m4EfzjcDK4twx+IoKhkWoZJqyLUnXEowFQyM8NUMjVDKImxl50ZedHoWzKoRe5FwNSBvIG8CXqbLBqH6E+jDFSBUswta+rLY2vxlTswfS0/+4m+/A5ju/Zmu2ZpRp3vdwah43NQl73PfEyy5VoShuU1bYy7wtZOwClUAHCxBU+6Fbo2MgZMXSLFcxp1UamV+yW1GaX+caAjh+d0lU8Oum6+8azn7aSKuKfgV3Rfb1fZ9NkRqVQPUzMBZ1DWygg3UgFVFzu0myodMsad2CpVNxslRS2uo6qVGPulOqqNND32O+8e2CQgMaaGx35QpHDQjs7YjyW7KqUapxT9f4aLlumOM47Mq94WsR3/AKs/GNfp7UF77Orjxq//AISJgKIXKaT1aVrhTTqNYAgb0Iy6yyx+LqFA5NSqR1WCAddgOrovqsx0tqLntm54sDlBfsXrL/oif/0FPawVYHjbN770xF/9f0Pawtcfur87QG3OkeHoDLVoMlfLmyekqMm+wDOr8bHdppvPGv2PtqpidFwihb/rDWxKqRyC5usbcRpGlyxjzS2/PICcHpyfd+5bjp/hDoadYHllp3PgHk59tqyXSmyk/wDFsLdyqSSezSR6OCDNdQO03cop7CxJY9g0kypslrXU3PMjW3NV9kf687eXk41Tl2ePf89C/ZY1q1X1I+FJqN1msTuGmZu4+yPfNFg8IqgXGUchx7+cyFaqtM9XV7nUb7jd+eG+5l5X20iUhVqOqrlBJJ0BtqFHE3nn5ocs1JrmvZefn1HnF1psXlXH5RZQBp5dp7JlMX0moFypxCJY9ZjmJJ+x1bfvHdwHGZDafTlarMhRjRNwQWKM3a2U3tu0lS+0MF/yajkfT4gfOelh4KeWp8Q/lHwXz9jnThHb1PQqW2MJbTEUhxuXsSeZLakwq7Vwv/NUP69B8TPM2xmEP/x2HaK+IIG7hv5xlSvhdCKNQX3/AO8Yg66XA04a+e+ej2SF7nn9j1JdoUDuxFE//Yp/jCNi6fCrTPdVX3TyCo1DgtQaaXq1Drz3e6cvowesrsOI9I63HfkNpuxXUHc8/t7nqGKdT7Y++DK3EDkb/vKJganoSdEqoOP0ma3nSvIWJosG+ja66WLqC3beyjj2Qdiuobh1fovc9ECH/Vk/GSaKt2jfpmT/ABTzJKdfgNOxG92kPlrcBpwuG95tA8Pmhu51fp/Z6hTL23HzU/OHFRzwJ/d/CeXIMTb2e69QfKHX9K7P6xwfK0V4fNDKON/u+zPTch+qfJo+ipHsk+DfOeZ+lxQ3kD+ncQtLF4rgW8MQ+njxi9n5obsof+/s/Y9MDN9S/hIXSG5WkxFtKibrbiGHuqe6Yn9OxF7elft+ncAebTQbDrhOtVxYZStzRtUbrXAuSxszZQbX0uRGhHld2HsYrXnXo/YiVZFqTcnE7Pa166ezfNSoHffQ9W+lhfvhaeE2Y4W9XDXbcAFQ9+jgEfjOqLRzyyeTPNapkd56xU6DYJut6RlF/Yay7rkAsW0trcGea9INn/o9d6OYOFIKuNzoyhlYW7CPEGVQimpaIrJ0W86MYzuz2s4PLO33abfjNjRp5FprbdTUX52UcJkdkC7gG2q1Rr20m/Ca9kY2PAKhAF9xVbmQ4jwEgOU3NyBppxGhO/TdJdFwPZJuSDqOzjaNoIcvHXX8+EkU0Ba+/wAOXO3Gctlg9Kotjckbu3dflaSKJGvK32uIPfusJHya6DQga6j8ddY9EB94/PGJYSdRpm1wVNuVj537oc1WFCsACH9E+UC6ktpa1+PdK8hd18vMnQSdQoMwFrheBb1j2qvDvM5sudQKRxN7mdwfR0MwfFsazkWVCAQANwOmu/u75s8LguBFhwRdw/aI+Eq8ThioJ3fWN9T+0/DwlhsDaAdSN7Lp3jh3/wCc4OJnPJHnb0/18i3Iorul/h8MFte3YOHgILF31HqrY69+n574PE44KCWI/D8O6Y3b236tS60gwG4sQQf3QPVHbviY8UsvcxKl19ye2silxu0bXCgsbkae+54DslHj6tWqR6XMQo6i26qjsHOSGwFuBuLe1U+Zgf0Q33E678z7uzWe/DHGOwmTJKRCbCEi4DHvHCDfB9/daWa4UWuR/E4+e+COE36ebvr+e2VTZGiEKVuDfdX8JIpU7jc33dIQ4bsvz+kb8iOXC93K2dj5QMKINSmOCtx4aRq1Oy1uFv8AKOxiWG7+Iyqer4R4xsRyplmaqnv7vlJFCwBsd+p0uT85R+m04eHwMIMQbf6fhC8RlIukdb8237jYfOHpVrE7uYuTM/Rra3/OnIcJJRr8CBy0I+ESWIZTLh64O7f3Gwh08b8coJt4SvwWGLbrdum73aS5wuym4ged/PSRkkiibYJcNcXuw4E5Tr8RJFPD8btpzGgt5SfR2QxWwC6Hz8AukRdmak5VFuTX7DpaI7H0IHoRbiNOTa98HmUC+Yjh7f5tLAbMa17X38SeO4dXThImIwTkkZOQtcj5TUayNdDvYjed7A374darAL9PUAXRVzuco4BQdBHDYdUkWS55ZuUv8J0XqsBenr+1YEwu1sC14kDB4xwj4j0jGpSakEzWYFqhYEMDoeotQW4gmV+3dptiazVXCqSFAVdAqqMoAv2CXPSnAnD0qFEjKWNWs4ve5GVKZ8B6TT7UyzztwRqPzIypuxt4sbOnQAqNhC1anfS7hb8s6smv3hNXhFLJTAvfIoJFrdXqnf3Tp05sz7qZOG5apTy87b91xp3Q9Olra4PmP84s6cRcfUW59W1t2VvheOqk5cy3PPQnTcSbcp06cubK4ukWxwTVjUr01pKtALi61ZHIpVPWosha/ogfbK6gHloeEP0N6QJWBBJJHme8HjOnS3EYovBz+K2GT7/L11JvSNsygk2S9t++2v57pR7KxpR2KDq5Svebjjy7ok6cvCR7XH39R5PljoOxGHq1jdqg01tuA7RoecC+ziB69yb6akm/C+UC3jOnTvSUVSOe73In6C2urDT/AD5boD9FbTUneNTyPZOnSiANrYM33G3IEcefKDfCmwIP8Y0vpxizobYKAPg23gk6HW41G63u90EmDcesx8Gt5aTp0Kk9gUiPjMCxB3+fPcfhKDFUGB3k+P4mdOlccmTmiOAefhJFKgTxPgQfnOnSkpMmizw2zHPHf3Xt2ay9wmxWsNWFwNLC3ZvaJOnNObLxii62fssgaByOPPTx90tcPsCoTdi/DdqF47r/AJtOnSNtsaTot02PVVermv3keYBHnA09hv8AW03nrEn4/nSJOj8tCc7GNsp9CC4Gm5rdl9NPfHjYr8RmC77m5Nx3xJ0VIbmZOwGyCpuAd2tmsbdmvxl+MAdLZhYW0qHn39gnTpSMERnNmC/lOBFWhe/6lhrv/WG+vHeJh6hnTp2Y/hQ0dhk6dOlAH//Z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38100" y="-1143000"/>
            <a:ext cx="3552825" cy="238125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21508" name="Picture 4" descr="“Yargı mensuplarının sorunları dile getirilmiyor”">
            <a:hlinkClick r:id="rId3" tooltip="“Yargı mensuplarının sorunları dile getirilmiyor”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51720" y="4149080"/>
            <a:ext cx="5040560" cy="237626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323528" y="332656"/>
            <a:ext cx="8568952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Anayasamıza g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re yargı kararları da denetlenebilmektedir. Bu nedenle yargıyı sağlayan organlar;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1. </a:t>
            </a:r>
            <a:r>
              <a:rPr lang="tr-TR" sz="3200" dirty="0" smtClean="0">
                <a:solidFill>
                  <a:srgbClr val="FF0000"/>
                </a:solidFill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Normal Mahkemeler,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2. </a:t>
            </a:r>
            <a:r>
              <a:rPr lang="tr-TR" sz="3200" dirty="0" smtClean="0">
                <a:solidFill>
                  <a:srgbClr val="FF0000"/>
                </a:solidFill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Y</a:t>
            </a:r>
            <a:r>
              <a:rPr lang="tr-TR" sz="3200" dirty="0" smtClean="0">
                <a:solidFill>
                  <a:srgbClr val="FF0000"/>
                </a:solidFill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ksek Mahkemeler olarak ayrılır.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** Anayasamıza g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re, vatandaşlar mahkeme kararlarına karşı bir 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st mahkemeye başvurabilir. Sonu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ilgili mahkemeye ve vatandaşa bildirilir. B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ylece, uyuşmazlıklar adil bir şekilde 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çö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z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me kavuşturulmuş olur.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7" name="Rectangle 1"/>
          <p:cNvSpPr>
            <a:spLocks noChangeArrowheads="1"/>
          </p:cNvSpPr>
          <p:nvPr/>
        </p:nvSpPr>
        <p:spPr bwMode="auto">
          <a:xfrm>
            <a:off x="251520" y="83233"/>
            <a:ext cx="8712968" cy="66171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Anayasamızda belirtilen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y</a:t>
            </a:r>
            <a:r>
              <a:rPr kumimoji="0" lang="tr-TR" sz="3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ksek mahkemeler şunlardır:</a:t>
            </a:r>
            <a:endParaRPr kumimoji="0" lang="tr-TR" sz="36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1-Anayasa Mahkemesi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2-Yargıtay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3-Danıştay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4-Askeri  Yargıtay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5-Askeri Y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ksek İdare Mahkemesi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6-Uyuşmazlık Mahkemeleri.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Ayrıca insan hakları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iğnenmiş vatandaşlar b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 i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hukuk yollarını denedikten sonra, hak ihlalleri ortadan kalkmazsa Avrupa 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Insan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Hakları Mahkemesi'ne kişisel olarak başvurup haklarını arayabilirler.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49" name="Rectangle 1"/>
          <p:cNvSpPr>
            <a:spLocks noChangeArrowheads="1"/>
          </p:cNvSpPr>
          <p:nvPr/>
        </p:nvSpPr>
        <p:spPr bwMode="auto">
          <a:xfrm>
            <a:off x="107504" y="146204"/>
            <a:ext cx="8856984" cy="6494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KANUN: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Bir Yasa TBMM'den Nasıl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ıkar? (Kanun Nasıl Yapılır ?)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	Hukuk, devlet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e konulan ve toplum hayatını d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zenleyen kurallar b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r. Hukuk devleti ise y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netimde hukuk kurallarının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st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 tutulduğu herkese eşit haklar verilen devleti ifade eder.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Hukuk devletinde kurumlar yetkilerini hukuk kurallarından alır. Bu nedenle hukuk kurallarının milleti temsil eden milletvekilleri tarafından halkın yararı g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zetilerek eşitlik ilkesiyle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ıkarılması gerekir.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395536" y="335846"/>
            <a:ext cx="8352928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	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Devletin ve toplumun devamını sağlayan hukuk kuralları, herkes tarafından benimsenmesi ve ge</a:t>
            </a:r>
            <a:r>
              <a:rPr lang="tr-TR" sz="3200" dirty="0">
                <a:solidFill>
                  <a:schemeClr val="tx2"/>
                </a:solidFill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erli olması amacıyla bir</a:t>
            </a:r>
            <a:r>
              <a:rPr lang="tr-TR" sz="3200" dirty="0">
                <a:solidFill>
                  <a:schemeClr val="tx2"/>
                </a:solidFill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ok kuruluş tarafından denetlenebilir ve d</a:t>
            </a:r>
            <a:r>
              <a:rPr lang="tr-TR" sz="3200" dirty="0">
                <a:solidFill>
                  <a:schemeClr val="tx2"/>
                </a:solidFill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zenlenebilir.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Yasalar toplumun ihtiya</a:t>
            </a:r>
            <a:r>
              <a:rPr lang="tr-TR" sz="3200" dirty="0">
                <a:solidFill>
                  <a:schemeClr val="tx2"/>
                </a:solidFill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ları doğrultusunda hazırlanır. İlgili komisyonlarda incelenir ve anayasaya olan uygunluğu tespit edilir. </a:t>
            </a:r>
            <a:r>
              <a:rPr lang="tr-TR" sz="3200" dirty="0">
                <a:solidFill>
                  <a:schemeClr val="tx2"/>
                </a:solidFill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zerinde gerekli incelemeler yapılan yasa TBMM Genel Kuruluna sunulur. 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323528" y="476672"/>
            <a:ext cx="8712968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Milletvekillerinin oy 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okluğu ile kabul edilen yasa daha sonra cumhurbaşkanının onayına sunulur. Kabul edilirse resmi gazetede yayınlanarak y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rl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ğe girer. Cumhurbaşkanı tarafından kabul edilmez ise tekrar TBMM'ye g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nderilir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(Veto yetkisi).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 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3200" dirty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*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Cumhurbaşkanı veto yetkisine rağmen ikinci defada kanunu onaylamak zorunda kalırsa kanunun iptali i</a:t>
            </a:r>
            <a:r>
              <a:rPr lang="tr-TR" sz="3200" dirty="0" smtClean="0">
                <a:solidFill>
                  <a:srgbClr val="FF0000"/>
                </a:solidFill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in Anayasa Mahkemesine başvurabilir.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Kanun yapılması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116632"/>
            <a:ext cx="6264696" cy="6480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3" name="Rectangle 1"/>
          <p:cNvSpPr>
            <a:spLocks noChangeArrowheads="1"/>
          </p:cNvSpPr>
          <p:nvPr/>
        </p:nvSpPr>
        <p:spPr bwMode="auto">
          <a:xfrm>
            <a:off x="251520" y="374179"/>
            <a:ext cx="8712968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VATANDAŞLARIN DEVLETE KARŞI HAK VE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DEVLERI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1-Se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me ve Se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ilme Hakkı: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Hem hak hem de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devdir.Kimler oy kullanamaz?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a-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18 yaşından k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üçü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kler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b-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Tutuklu ve h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ml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ler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c-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Er ve erbaşlar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d-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Askeri okul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ğrencileri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e-Kısıtlılar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4338" name="Picture 2" descr="http://www.paylasimdiyari.net/wp-content/uploads/2011/03/secim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2636912"/>
            <a:ext cx="4162425" cy="31242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251520" y="332656"/>
            <a:ext cx="8640960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Genel se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imler normalde 5 yılda bir yapılır.Cumhurbaşkanlığı se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imleri 7 yılda bir yapılır. Bir kere cumhurbaşkanı olan bir daha olamaz. Milletvekili olmak i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in 25, cumhurbaşkanı olmak i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in 40 yaşında olmak gerekir.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2-Kanunlara Uyma :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Herkes kanunlara uymak zorundadır.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3-Vergi: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Herkes kazancına g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re vergi verir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4-Askerlik: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Sağlıklı her T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rk erkeği askerlik yapmak zorundadır.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450" name="Picture 2" descr="Askerlik süresi kısaltılacak mı?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260648"/>
            <a:ext cx="8352928" cy="604867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282" name="Picture 2" descr="http://img.webme.com/pic/v/vecizeler/3demokras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16632"/>
            <a:ext cx="8424936" cy="648072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69" name="Rectangle 1"/>
          <p:cNvSpPr>
            <a:spLocks noChangeArrowheads="1"/>
          </p:cNvSpPr>
          <p:nvPr/>
        </p:nvSpPr>
        <p:spPr bwMode="auto">
          <a:xfrm>
            <a:off x="179512" y="198799"/>
            <a:ext cx="8712968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İZCİLİK: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İzcilik d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nyada ilk defa 1907 yılında Britanya ordusundan emekli olan korgeneral Robert Baden-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Powel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tarafından kurulmuştur. Baden-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Powel'in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1908 yılında yazdığı Erkek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ocuklar i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in İzcilik kitabı b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 d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nyada b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y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 bir ilgiyle karşılandı ve izciliğin temelini oluşturdu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rkiye'deki izciliğin tarihi ise 1910 yıllarına kadar uzanmaktadır. 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474" name="Picture 2" descr="http://t3.gstatic.com/images?q=tbn:ANd9GcRO3GIn_sm318s-LPzRZkm2EJMfnXRdVwvmoydWjFq8u_Uq68RA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404664"/>
            <a:ext cx="7416824" cy="604867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323528" y="188640"/>
            <a:ext cx="856895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İlk 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nceleri Galatasaray Lisesi'nde Ahmet 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Robenson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nderliğinde başlayan izcilik daha sonra Edirne 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Ittihat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Mektebi, Manastır 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ğretmen Okulu ve İstanbul Lisesi, 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Darr</a:t>
            </a:r>
            <a:r>
              <a:rPr lang="tr-TR" sz="3200" dirty="0" err="1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şşafaka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gibi kurumlarda T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rkiye'de de hızla yayılmıştır. D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nya Savaşı yıllarında aksayan izcilik, Gazi Mustafa Kemal Atat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rk'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 de katkılarıyla Cumhuriyet d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neminde tekrar hız kazanmıştır. 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395536" y="1412776"/>
            <a:ext cx="8496944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İzci andı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Tanrıya ve Vatanıma karşı vazifelerimi yerine getireceğime, izcilik t</a:t>
            </a:r>
            <a:r>
              <a:rPr lang="tr-TR" sz="3200" dirty="0">
                <a:solidFill>
                  <a:srgbClr val="FF0000"/>
                </a:solidFill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resine uyacağıma, başkalarına her zaman yardımda bulunacağıma, kendimi bedence sağlam, fikirce uyanık ve ahlak</a:t>
            </a:r>
            <a:r>
              <a:rPr lang="tr-TR" sz="3200" dirty="0" smtClean="0">
                <a:solidFill>
                  <a:srgbClr val="FF0000"/>
                </a:solidFill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 d</a:t>
            </a:r>
            <a:r>
              <a:rPr lang="tr-TR" sz="3200" dirty="0">
                <a:solidFill>
                  <a:srgbClr val="FF0000"/>
                </a:solidFill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</a:t>
            </a:r>
            <a:r>
              <a:rPr lang="tr-TR" sz="3200" dirty="0">
                <a:solidFill>
                  <a:srgbClr val="FF0000"/>
                </a:solidFill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st tutmak i</a:t>
            </a:r>
            <a:r>
              <a:rPr lang="tr-TR" sz="3200" dirty="0">
                <a:solidFill>
                  <a:srgbClr val="FF0000"/>
                </a:solidFill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in elimden geleni yapacağıma şerefim </a:t>
            </a:r>
            <a:r>
              <a:rPr lang="tr-TR" sz="3200" dirty="0">
                <a:solidFill>
                  <a:srgbClr val="FF0000"/>
                </a:solidFill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zerine ant i</a:t>
            </a:r>
            <a:r>
              <a:rPr lang="tr-TR" sz="3200" dirty="0">
                <a:solidFill>
                  <a:srgbClr val="FF0000"/>
                </a:solidFill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erim.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498" name="Picture 2" descr="http://tuub.net/resim_m/pictures/2012/11/5faa1c32c8aad6f67fd09fc2e6a2b4f8.jpg/resim/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88640"/>
            <a:ext cx="8136904" cy="626469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179512" y="116632"/>
            <a:ext cx="8784976" cy="66171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İzci T</a:t>
            </a:r>
            <a:r>
              <a:rPr lang="tr-TR" sz="2800" dirty="0" smtClean="0">
                <a:solidFill>
                  <a:srgbClr val="FF0000"/>
                </a:solidFill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resi</a:t>
            </a:r>
            <a:endParaRPr kumimoji="0" lang="tr-TR" sz="28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*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İzci, s</a:t>
            </a:r>
            <a:r>
              <a:rPr lang="tr-TR" sz="2800" dirty="0" smtClean="0"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z</a:t>
            </a:r>
            <a:r>
              <a:rPr lang="tr-TR" sz="2800" dirty="0" smtClean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</a:t>
            </a:r>
            <a:r>
              <a:rPr lang="tr-TR" sz="2800" dirty="0" smtClean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 eridir. Şeref ve haysiyetini her şeyin </a:t>
            </a:r>
            <a:r>
              <a:rPr lang="tr-TR" sz="2800" dirty="0" smtClean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st</a:t>
            </a:r>
            <a:r>
              <a:rPr lang="tr-TR" sz="2800" dirty="0" smtClean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nde tutar.</a:t>
            </a:r>
            <a:endParaRPr kumimoji="0" lang="tr-TR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* 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İzci, yurduna, milletine, ailesine ve izci liderlerine sadıktır.</a:t>
            </a:r>
            <a:endParaRPr kumimoji="0" lang="tr-TR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*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İzci, başkalarına yardımcı ve yararlı olur.</a:t>
            </a:r>
            <a:endParaRPr kumimoji="0" lang="tr-TR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*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İzci, herkesin arkadaşı ve b</a:t>
            </a:r>
            <a:r>
              <a:rPr lang="tr-TR" sz="2800" dirty="0" smtClean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</a:t>
            </a:r>
            <a:r>
              <a:rPr lang="tr-TR" sz="2800" dirty="0" smtClean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 izcilerin kardeşidir.</a:t>
            </a:r>
            <a:endParaRPr kumimoji="0" lang="tr-TR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* 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İzci, herkese karşı naziktir.</a:t>
            </a:r>
            <a:endParaRPr kumimoji="0" lang="tr-TR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* 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İzci, bitki ve hayvanları sever ve korur.</a:t>
            </a:r>
            <a:endParaRPr kumimoji="0" lang="tr-TR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* 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İzci, b</a:t>
            </a:r>
            <a:r>
              <a:rPr lang="tr-TR" sz="2800" dirty="0" smtClean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y</a:t>
            </a:r>
            <a:r>
              <a:rPr lang="tr-TR" sz="2800" dirty="0" smtClean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klerinin s</a:t>
            </a:r>
            <a:r>
              <a:rPr lang="tr-TR" sz="2800" dirty="0" smtClean="0"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z</a:t>
            </a:r>
            <a:r>
              <a:rPr lang="tr-TR" sz="2800" dirty="0" smtClean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</a:t>
            </a:r>
            <a:r>
              <a:rPr lang="tr-TR" sz="2800" dirty="0" smtClean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dinler, k</a:t>
            </a:r>
            <a:r>
              <a:rPr lang="tr-TR" sz="2800" dirty="0" smtClean="0">
                <a:ea typeface="Times New Roman" pitchFamily="18" charset="0"/>
                <a:cs typeface="Arial" pitchFamily="34" charset="0"/>
              </a:rPr>
              <a:t>üçü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klerini sever ve korur.</a:t>
            </a:r>
            <a:endParaRPr kumimoji="0" lang="tr-TR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*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İzci, cesurdur, her t</a:t>
            </a:r>
            <a:r>
              <a:rPr lang="tr-TR" sz="2800" dirty="0" smtClean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rl</a:t>
            </a:r>
            <a:r>
              <a:rPr lang="tr-TR" sz="2800" dirty="0" smtClean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şartlar altında neşeli ve g</a:t>
            </a:r>
            <a:r>
              <a:rPr lang="tr-TR" sz="2800" dirty="0" smtClean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ler y</a:t>
            </a:r>
            <a:r>
              <a:rPr lang="tr-TR" sz="2800" dirty="0" smtClean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zl</a:t>
            </a:r>
            <a:r>
              <a:rPr lang="tr-TR" sz="2800" dirty="0" smtClean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</a:t>
            </a:r>
            <a:r>
              <a:rPr lang="tr-TR" sz="2800" dirty="0" smtClean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r.</a:t>
            </a:r>
            <a:endParaRPr kumimoji="0" lang="tr-TR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*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İzci, tutumludur.</a:t>
            </a:r>
            <a:endParaRPr kumimoji="0" lang="tr-TR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*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İzci, fikir, s</a:t>
            </a:r>
            <a:r>
              <a:rPr lang="tr-TR" sz="2800" dirty="0" smtClean="0"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z ve hareketlerinde a</a:t>
            </a:r>
            <a:r>
              <a:rPr lang="tr-TR" sz="2800" dirty="0" smtClean="0"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ık ve d</a:t>
            </a:r>
            <a:r>
              <a:rPr lang="tr-TR" sz="2800" dirty="0" smtClean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</a:t>
            </a:r>
            <a:r>
              <a:rPr lang="tr-TR" sz="2800" dirty="0" smtClean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stt</a:t>
            </a:r>
            <a:r>
              <a:rPr lang="tr-TR" sz="2800" dirty="0" smtClean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r.</a:t>
            </a:r>
            <a:endParaRPr kumimoji="0" lang="tr-TR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400" dirty="0" smtClean="0">
                <a:ea typeface="Times New Roman" pitchFamily="18" charset="0"/>
                <a:cs typeface="Arial" pitchFamily="34" charset="0"/>
              </a:rPr>
              <a:t> </a:t>
            </a:r>
            <a:endParaRPr kumimoji="0" lang="tr-TR" sz="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522" name="Picture 2" descr="http://mebk12.meb.gov.tr/meb_iys_dosyalar/34/27/962230/resimler/2012_12/24111053_izciselam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260648"/>
            <a:ext cx="7776864" cy="61926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Dikdörtgen"/>
          <p:cNvSpPr/>
          <p:nvPr/>
        </p:nvSpPr>
        <p:spPr>
          <a:xfrm>
            <a:off x="323528" y="188640"/>
            <a:ext cx="8496944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Milliyet, 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rf, din, dil ayrımı g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zetmeksizin herkese a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ık, politik olmayan eğitimsel 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niformalı bir gen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lik 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alışmasıdır.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İzcilik, g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ll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uluslararası, 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niformalı, 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eşitli yaş gruplarındaki gen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lerin zihinsel, fiziksel, ruhsal, sosyal, duygusal ve karakter gelişimine katkıda bulunan bir gen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lik faaliyetidir.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Okul ile aile eğitimleri arasında kalan boşlukları doldurur.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546" name="Picture 2" descr="http://4.bp.blogspot.com/-VgE6IF6Z-1M/UDYT6KMDlrI/AAAAAAAAKE0/u8XKh3daQTk/s320/bm-image-719904.jpe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188640"/>
            <a:ext cx="8064896" cy="626469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251520" y="620688"/>
            <a:ext cx="8640960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İzcilik, 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ocuk ve gen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leri mevcut 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zellikleri ile bir b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 olarak ele alan, ruh ve beden sağlıklarını geliştiren, onların boş zamanlarını bir program 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er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evesinde değerlendirilmesini sağlayan bir eğitim aracıdır. Bu 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zellikleri ile izcilik, 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ğretim olmaktan 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ok uygulamalı bilgi ve beceri kazandıran eğitim karakterinde bir faaliyetidir. Bu nedenle de izcilik t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 d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nyada okul dışı bir faaliyet olarak değerlendirilmiş ve okul dışı izcilik organizasyonları kurulmuştur. 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251520" y="112028"/>
            <a:ext cx="8784976" cy="550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Herkesin 1 oy hakkı vardır. Din ırk ve d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ş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nce ayrılığı bunu engelleyemez. Se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imler gizli oy, a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ık sayım ilkelerine g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re yapılır. En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ok oy alan parti iktidar, diğerleri muhalefet partisi olur. Bir parti yeterli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oğunluğu sağlayamazsa bir ya da birka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parti koalisyon yapar.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Demokraside milli egemenlik halka dayanır. Halk devleti y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netecek kişileri se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er. Se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ilenler devleti halk adına yasalara uygun olarak y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netirler. Eğer halk memnun değilse bir daha se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mez</a:t>
            </a:r>
            <a:r>
              <a:rPr kumimoji="0" lang="tr-TR" sz="7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endParaRPr kumimoji="0" 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9570" name="Picture 2" descr="http://www.tif.org.tr/fotovedokumanlar/isparta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260648"/>
            <a:ext cx="8064896" cy="61926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395536" y="332656"/>
            <a:ext cx="8496944" cy="55399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2800" dirty="0" smtClean="0"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ocuk ve gencin karakterini geliştirmek suretiyle eğitimin oluşturduğu boşluğu doldurur.</a:t>
            </a:r>
            <a:endParaRPr kumimoji="0" lang="tr-TR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İzcilik, </a:t>
            </a:r>
            <a:r>
              <a:rPr lang="tr-TR" sz="2800" dirty="0" smtClean="0"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ocuk ve gencin grup i</a:t>
            </a:r>
            <a:r>
              <a:rPr lang="tr-TR" sz="2800" dirty="0" smtClean="0"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inde ve bizzat tabiatın kucağında eğitilmesiyle karakter, beceri, sağlık, mukavemet, cesaret vs. konularda daha iyi ve daha </a:t>
            </a:r>
            <a:r>
              <a:rPr lang="tr-TR" sz="2800" dirty="0" smtClean="0"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abuk eğitilebilecekleri fikrinden doğmuştur.</a:t>
            </a:r>
            <a:endParaRPr kumimoji="0" lang="tr-TR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Kişinin eğitimi, bedenen ve fikren olduğu kadar ahlaken de b</a:t>
            </a:r>
            <a:r>
              <a:rPr lang="tr-TR" sz="2800" dirty="0" smtClean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y</a:t>
            </a:r>
            <a:r>
              <a:rPr lang="tr-TR" sz="2800" dirty="0" smtClean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 </a:t>
            </a:r>
            <a:r>
              <a:rPr lang="tr-TR" sz="2800" dirty="0" smtClean="0"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nem taşır. Bu nedenle de izcilik ahlak eğitiminde aktif bir </a:t>
            </a:r>
            <a:r>
              <a:rPr kumimoji="0" lang="tr-TR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metod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olarak kabul edilir. </a:t>
            </a:r>
            <a:r>
              <a:rPr kumimoji="0" lang="tr-TR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Izcilik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iyi yurttaş yetiştirmeyi ama</a:t>
            </a:r>
            <a:r>
              <a:rPr lang="tr-TR" sz="2800" dirty="0" smtClean="0"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ladığından Milli, iyi insan yetiştirmeyi ama</a:t>
            </a:r>
            <a:r>
              <a:rPr lang="tr-TR" sz="2800" dirty="0" smtClean="0"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ladığından ise evrensel bir olaydır.</a:t>
            </a:r>
            <a:endParaRPr kumimoji="0" lang="tr-TR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dirty="0" smtClean="0">
                <a:ea typeface="Times New Roman" pitchFamily="18" charset="0"/>
                <a:cs typeface="Arial" pitchFamily="34" charset="0"/>
              </a:rPr>
              <a:t> </a:t>
            </a:r>
            <a:endParaRPr kumimoji="0" lang="tr-TR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179512" y="116632"/>
            <a:ext cx="8856984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KISACA  İZCİLİK: </a:t>
            </a:r>
            <a:r>
              <a:rPr lang="tr-TR" sz="2800" dirty="0" smtClean="0"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ocuk ve genci tam anlamıyla topluma yararlı, insanları seven, onlara yardım eden, doğayı ve </a:t>
            </a:r>
            <a:r>
              <a:rPr lang="tr-TR" sz="2800" dirty="0" smtClean="0"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evreyi koruyan, vatanına yararlı, iyi bir insan olma sanatıdır.</a:t>
            </a:r>
            <a:endParaRPr kumimoji="0" lang="tr-TR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2800" dirty="0" smtClean="0">
                <a:solidFill>
                  <a:srgbClr val="FF0000"/>
                </a:solidFill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İZCİLİĞİN TANIMI</a:t>
            </a:r>
            <a:endParaRPr kumimoji="0" lang="tr-TR" sz="28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İzcilik, g</a:t>
            </a:r>
            <a:r>
              <a:rPr lang="tr-TR" sz="2800" dirty="0" smtClean="0"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</a:t>
            </a:r>
            <a:r>
              <a:rPr lang="tr-TR" sz="2800" dirty="0" smtClean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ll</a:t>
            </a:r>
            <a:r>
              <a:rPr lang="tr-TR" sz="2800" dirty="0" smtClean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uluslararası, </a:t>
            </a:r>
            <a:r>
              <a:rPr lang="tr-TR" sz="2800" dirty="0" smtClean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niformalı bir gen</a:t>
            </a:r>
            <a:r>
              <a:rPr lang="tr-TR" sz="2800" dirty="0" smtClean="0"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lik faaliyetidir. </a:t>
            </a:r>
            <a:r>
              <a:rPr lang="tr-TR" sz="2800" dirty="0" smtClean="0"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eşitli yaş gruplarındaki </a:t>
            </a:r>
            <a:r>
              <a:rPr lang="tr-TR" sz="2800" dirty="0" smtClean="0"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ocukların ve gen</a:t>
            </a:r>
            <a:r>
              <a:rPr lang="tr-TR" sz="2800" dirty="0" smtClean="0"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lerin zihinsel, bedensel, sosyal, ve ruhsal gelişmelerine katkıda bulunan, yapıcı, yaratıcı yeteneklerinin geliştirilmesi i</a:t>
            </a:r>
            <a:r>
              <a:rPr lang="tr-TR" sz="2800" dirty="0" smtClean="0"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in gerekli </a:t>
            </a:r>
            <a:r>
              <a:rPr lang="tr-TR" sz="2800" dirty="0" smtClean="0"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abaları i</a:t>
            </a:r>
            <a:r>
              <a:rPr lang="tr-TR" sz="2800" dirty="0" smtClean="0"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eren, onları </a:t>
            </a:r>
            <a:r>
              <a:rPr lang="tr-TR" sz="2800" dirty="0" smtClean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lke kalkınmasının temeli olan bilgi ve becerilerle donatmayı hedef alan, demokratik kişilik </a:t>
            </a:r>
            <a:r>
              <a:rPr lang="tr-TR" sz="2800" dirty="0" smtClean="0"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zelliklerinin ortaya </a:t>
            </a:r>
            <a:r>
              <a:rPr lang="tr-TR" sz="2800" dirty="0" smtClean="0"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ıkmasını sağlayan, ulusal ve uluslararası t</a:t>
            </a:r>
            <a:r>
              <a:rPr lang="tr-TR" sz="2800" dirty="0" smtClean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 gen</a:t>
            </a:r>
            <a:r>
              <a:rPr lang="tr-TR" sz="2800" dirty="0" smtClean="0"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liği b</a:t>
            </a:r>
            <a:r>
              <a:rPr lang="tr-TR" sz="2800" dirty="0" smtClean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nyesinde toplayan bir eğitim aracıdır</a:t>
            </a:r>
            <a:endParaRPr kumimoji="0" lang="tr-TR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0594" name="Picture 2" descr="İzcilik Kol komutları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260648"/>
            <a:ext cx="7560840" cy="633754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179512" y="188640"/>
            <a:ext cx="8856984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 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Bu </a:t>
            </a:r>
            <a:r>
              <a:rPr lang="tr-TR" sz="2800" dirty="0" smtClean="0"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zellikleri ile izcilik, </a:t>
            </a:r>
            <a:r>
              <a:rPr lang="tr-TR" sz="2800" dirty="0" smtClean="0"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ğretim olmaktan </a:t>
            </a:r>
            <a:r>
              <a:rPr lang="tr-TR" sz="2800" dirty="0" smtClean="0"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ok uygulamalı bilgi ve beceri kazandıran eğitim karakterinde bir faaliyettir.</a:t>
            </a:r>
            <a:endParaRPr kumimoji="0" lang="tr-TR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İzcilik 7 ve daha yukarı yaşlardaki </a:t>
            </a:r>
            <a:r>
              <a:rPr lang="tr-TR" sz="2800" dirty="0" smtClean="0"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ocuk ve gen</a:t>
            </a:r>
            <a:r>
              <a:rPr lang="tr-TR" sz="2800" dirty="0" smtClean="0"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insanlara karakter gelişimi, yurttaşlık eğitimi, kişisel sağlamlık veren, bilgi, beceri ve davranış a</a:t>
            </a:r>
            <a:r>
              <a:rPr lang="tr-TR" sz="2800" dirty="0" smtClean="0"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ısından onları besleyen bir gen</a:t>
            </a:r>
            <a:r>
              <a:rPr lang="tr-TR" sz="2800" dirty="0" smtClean="0"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lik faaliyetidir. Kişinin eğitimi, bedenen ve fikren olduğu kadar ahlaken de b</a:t>
            </a:r>
            <a:r>
              <a:rPr lang="tr-TR" sz="2800" dirty="0" smtClean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y</a:t>
            </a:r>
            <a:r>
              <a:rPr lang="tr-TR" sz="2800" dirty="0" smtClean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 </a:t>
            </a:r>
            <a:r>
              <a:rPr lang="tr-TR" sz="2800" dirty="0" smtClean="0"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nem taşır. Bu nedenle de izcilik ahlak eğitiminin aktif bir metodu olarak kabul edilir. </a:t>
            </a:r>
            <a:r>
              <a:rPr kumimoji="0" lang="tr-TR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Izcilik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</a:t>
            </a:r>
            <a:r>
              <a:rPr lang="tr-TR" sz="2800" dirty="0" smtClean="0"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ocuk ve gencin grup i</a:t>
            </a:r>
            <a:r>
              <a:rPr lang="tr-TR" sz="2800" dirty="0" smtClean="0"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inde ve bizzat tabiatın kucağında eğitilmesiyle karakter, beceri, sağlık, mukavemet, </a:t>
            </a:r>
            <a:r>
              <a:rPr kumimoji="0" lang="tr-TR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secaret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gibi konularda daha iyi ve daha </a:t>
            </a:r>
            <a:r>
              <a:rPr lang="tr-TR" sz="2800" dirty="0" smtClean="0"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abuk eğitilebilecekleri fikrinden doğmuştur.</a:t>
            </a:r>
            <a:endParaRPr kumimoji="0" lang="tr-TR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1618" name="Picture 2" descr="http://www.izciler.net/documents/wxsd75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500" y="-136525"/>
            <a:ext cx="476250" cy="476250"/>
          </a:xfrm>
          <a:prstGeom prst="rect">
            <a:avLst/>
          </a:prstGeom>
          <a:noFill/>
        </p:spPr>
      </p:pic>
      <p:pic>
        <p:nvPicPr>
          <p:cNvPr id="111620" name="Picture 4" descr="http://www.izciler.net/documents/wxsd75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500" y="-136525"/>
            <a:ext cx="476250" cy="476250"/>
          </a:xfrm>
          <a:prstGeom prst="rect">
            <a:avLst/>
          </a:prstGeom>
          <a:noFill/>
        </p:spPr>
      </p:pic>
      <p:pic>
        <p:nvPicPr>
          <p:cNvPr id="111622" name="Picture 6" descr="Ilıca Dumlupınar İzcilik Kampı başladı..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88640"/>
            <a:ext cx="8496944" cy="640871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251520" y="188640"/>
            <a:ext cx="8712968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İzcilik iyi yurttaş yetiştirmeyi ama</a:t>
            </a:r>
            <a:r>
              <a:rPr lang="tr-TR" sz="2800" dirty="0" smtClean="0"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ladığından milli, iyi insan yetiştirmeyi ama</a:t>
            </a:r>
            <a:r>
              <a:rPr lang="tr-TR" sz="2800" dirty="0" smtClean="0"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ladığından ise evrensel bir olaydır. İzcilik, milliyet, ırk, din ve dil ayrımı olmaksızın herkese a</a:t>
            </a:r>
            <a:r>
              <a:rPr lang="tr-TR" sz="2800" dirty="0" smtClean="0"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ık, g</a:t>
            </a:r>
            <a:r>
              <a:rPr lang="tr-TR" sz="2800" dirty="0" smtClean="0"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</a:t>
            </a:r>
            <a:r>
              <a:rPr lang="tr-TR" sz="2800" dirty="0" smtClean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ll</a:t>
            </a:r>
            <a:r>
              <a:rPr lang="tr-TR" sz="2800" dirty="0" smtClean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politik olmayan eğitimsel bir gen</a:t>
            </a:r>
            <a:r>
              <a:rPr lang="tr-TR" sz="2800" dirty="0" smtClean="0"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lik hareketidir.</a:t>
            </a:r>
            <a:endParaRPr kumimoji="0" lang="tr-TR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2800" dirty="0" smtClean="0">
                <a:ea typeface="Times New Roman" pitchFamily="18" charset="0"/>
                <a:cs typeface="Arial" pitchFamily="34" charset="0"/>
              </a:rPr>
              <a:t> </a:t>
            </a:r>
            <a:endParaRPr kumimoji="0" lang="tr-TR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8-11 yaş grubu i</a:t>
            </a:r>
            <a:r>
              <a:rPr lang="tr-TR" sz="2800" dirty="0" smtClean="0"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in k</a:t>
            </a:r>
            <a:r>
              <a:rPr lang="tr-TR" sz="2800" dirty="0" smtClean="0">
                <a:ea typeface="Times New Roman" pitchFamily="18" charset="0"/>
                <a:cs typeface="Arial" pitchFamily="34" charset="0"/>
              </a:rPr>
              <a:t>üçü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 izci (Eski adı Yavrukurt),</a:t>
            </a:r>
            <a:endParaRPr kumimoji="0" lang="tr-TR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12-15 yaş grubu i</a:t>
            </a:r>
            <a:r>
              <a:rPr lang="tr-TR" sz="2800" dirty="0" smtClean="0"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in izci,</a:t>
            </a:r>
            <a:endParaRPr kumimoji="0" lang="tr-TR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16-20 yaş grubu i</a:t>
            </a:r>
            <a:r>
              <a:rPr lang="tr-TR" sz="2800" dirty="0" smtClean="0"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in ergin izci </a:t>
            </a:r>
            <a:r>
              <a:rPr lang="tr-TR" sz="2800" dirty="0" smtClean="0"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alışmaları diğer </a:t>
            </a:r>
            <a:r>
              <a:rPr lang="tr-TR" sz="2800" dirty="0" smtClean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lkelerde de benzer uygulamalar yapılmaktadır.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20 yaşından sonra izci lideri olarak hizmet vermek mümkündür. Lider olarak görev almayanlar ise yukarıda değinildiği gibi izcilik ruhunu hayat boyu devam ettirirler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</a:p>
        </p:txBody>
      </p:sp>
    </p:spTree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620689"/>
            <a:ext cx="7772400" cy="1728191"/>
          </a:xfrm>
        </p:spPr>
        <p:txBody>
          <a:bodyPr>
            <a:normAutofit/>
          </a:bodyPr>
          <a:lstStyle/>
          <a:p>
            <a:r>
              <a:rPr lang="tr-TR" sz="6000" dirty="0" smtClean="0">
                <a:solidFill>
                  <a:srgbClr val="FF0000"/>
                </a:solidFill>
              </a:rPr>
              <a:t>EROL OKUTAN</a:t>
            </a:r>
            <a:endParaRPr lang="tr-TR" sz="6000" dirty="0">
              <a:solidFill>
                <a:srgbClr val="FF0000"/>
              </a:solidFill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403648" y="4869160"/>
            <a:ext cx="6400800" cy="1512168"/>
          </a:xfrm>
        </p:spPr>
        <p:txBody>
          <a:bodyPr>
            <a:normAutofit/>
          </a:bodyPr>
          <a:lstStyle/>
          <a:p>
            <a:r>
              <a:rPr lang="tr-TR" sz="6000" dirty="0" smtClean="0">
                <a:solidFill>
                  <a:srgbClr val="FF0000"/>
                </a:solidFill>
              </a:rPr>
              <a:t>ESKİŞEHİR/ 2014</a:t>
            </a:r>
            <a:endParaRPr lang="tr-TR" sz="6000" dirty="0">
              <a:solidFill>
                <a:srgbClr val="FF0000"/>
              </a:solidFill>
            </a:endParaRPr>
          </a:p>
        </p:txBody>
      </p:sp>
      <p:pic>
        <p:nvPicPr>
          <p:cNvPr id="4" name="Picture 2" descr="D:\erol okutan\erol resimleri\sosya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1844824"/>
            <a:ext cx="5184576" cy="316835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</TotalTime>
  <Words>1898</Words>
  <Application>Microsoft Office PowerPoint</Application>
  <PresentationFormat>Ekran Gösterisi (4:3)</PresentationFormat>
  <Paragraphs>261</Paragraphs>
  <Slides>97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97</vt:i4>
      </vt:variant>
    </vt:vector>
  </HeadingPairs>
  <TitlesOfParts>
    <vt:vector size="98" baseType="lpstr">
      <vt:lpstr>Ofis Teması</vt:lpstr>
      <vt:lpstr>6.ÜNİTE:  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  <vt:lpstr>Slayt 24</vt:lpstr>
      <vt:lpstr>Slayt 25</vt:lpstr>
      <vt:lpstr>Slayt 26</vt:lpstr>
      <vt:lpstr>Slayt 27</vt:lpstr>
      <vt:lpstr>Slayt 28</vt:lpstr>
      <vt:lpstr>Slayt 29</vt:lpstr>
      <vt:lpstr>Slayt 30</vt:lpstr>
      <vt:lpstr>Slayt 31</vt:lpstr>
      <vt:lpstr>Slayt 32</vt:lpstr>
      <vt:lpstr>Slayt 33</vt:lpstr>
      <vt:lpstr>Slayt 34</vt:lpstr>
      <vt:lpstr>Slayt 35</vt:lpstr>
      <vt:lpstr>Slayt 36</vt:lpstr>
      <vt:lpstr>Slayt 37</vt:lpstr>
      <vt:lpstr>Slayt 38</vt:lpstr>
      <vt:lpstr>Slayt 39</vt:lpstr>
      <vt:lpstr>Slayt 40</vt:lpstr>
      <vt:lpstr>Slayt 41</vt:lpstr>
      <vt:lpstr>Slayt 42</vt:lpstr>
      <vt:lpstr>Slayt 43</vt:lpstr>
      <vt:lpstr>Slayt 44</vt:lpstr>
      <vt:lpstr>Slayt 45</vt:lpstr>
      <vt:lpstr>Slayt 46</vt:lpstr>
      <vt:lpstr>Slayt 47</vt:lpstr>
      <vt:lpstr>Slayt 48</vt:lpstr>
      <vt:lpstr>Slayt 49</vt:lpstr>
      <vt:lpstr>Slayt 50</vt:lpstr>
      <vt:lpstr>Slayt 51</vt:lpstr>
      <vt:lpstr>Slayt 52</vt:lpstr>
      <vt:lpstr>Slayt 53</vt:lpstr>
      <vt:lpstr>Slayt 54</vt:lpstr>
      <vt:lpstr>Slayt 55</vt:lpstr>
      <vt:lpstr>Slayt 56</vt:lpstr>
      <vt:lpstr>Slayt 57</vt:lpstr>
      <vt:lpstr>Slayt 58</vt:lpstr>
      <vt:lpstr>Slayt 59</vt:lpstr>
      <vt:lpstr>Slayt 60</vt:lpstr>
      <vt:lpstr>CUMHURBAŞKANLARIMIZ </vt:lpstr>
      <vt:lpstr>Slayt 62</vt:lpstr>
      <vt:lpstr>Slayt 63</vt:lpstr>
      <vt:lpstr>Slayt 64</vt:lpstr>
      <vt:lpstr>Slayt 65</vt:lpstr>
      <vt:lpstr>Slayt 66</vt:lpstr>
      <vt:lpstr>Slayt 67</vt:lpstr>
      <vt:lpstr>Slayt 68</vt:lpstr>
      <vt:lpstr>Slayt 69</vt:lpstr>
      <vt:lpstr>Slayt 70</vt:lpstr>
      <vt:lpstr>Slayt 71</vt:lpstr>
      <vt:lpstr>Slayt 72</vt:lpstr>
      <vt:lpstr>Slayt 73</vt:lpstr>
      <vt:lpstr>Slayt 74</vt:lpstr>
      <vt:lpstr>Slayt 75</vt:lpstr>
      <vt:lpstr>Slayt 76</vt:lpstr>
      <vt:lpstr>Slayt 77</vt:lpstr>
      <vt:lpstr>Slayt 78</vt:lpstr>
      <vt:lpstr>Slayt 79</vt:lpstr>
      <vt:lpstr>Slayt 80</vt:lpstr>
      <vt:lpstr>Slayt 81</vt:lpstr>
      <vt:lpstr>Slayt 82</vt:lpstr>
      <vt:lpstr>Slayt 83</vt:lpstr>
      <vt:lpstr>Slayt 84</vt:lpstr>
      <vt:lpstr>Slayt 85</vt:lpstr>
      <vt:lpstr>Slayt 86</vt:lpstr>
      <vt:lpstr>Slayt 87</vt:lpstr>
      <vt:lpstr>Slayt 88</vt:lpstr>
      <vt:lpstr>Slayt 89</vt:lpstr>
      <vt:lpstr>Slayt 90</vt:lpstr>
      <vt:lpstr>Slayt 91</vt:lpstr>
      <vt:lpstr>Slayt 92</vt:lpstr>
      <vt:lpstr>Slayt 93</vt:lpstr>
      <vt:lpstr>Slayt 94</vt:lpstr>
      <vt:lpstr>Slayt 95</vt:lpstr>
      <vt:lpstr>Slayt 96</vt:lpstr>
      <vt:lpstr>EROL OKUTAN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2014-11-02T20:28:06Z</dcterms:created>
  <dcterms:modified xsi:type="dcterms:W3CDTF">2014-11-05T20:39:52Z</dcterms:modified>
  <cp:category>www.sorubak.com</cp:category>
</cp:coreProperties>
</file>