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73" r:id="rId5"/>
    <p:sldId id="258" r:id="rId6"/>
    <p:sldId id="260" r:id="rId7"/>
    <p:sldId id="259" r:id="rId8"/>
    <p:sldId id="274" r:id="rId9"/>
    <p:sldId id="261" r:id="rId10"/>
    <p:sldId id="262" r:id="rId11"/>
    <p:sldId id="275" r:id="rId12"/>
    <p:sldId id="263" r:id="rId13"/>
    <p:sldId id="264" r:id="rId14"/>
    <p:sldId id="276" r:id="rId15"/>
    <p:sldId id="265" r:id="rId16"/>
    <p:sldId id="266" r:id="rId17"/>
    <p:sldId id="277" r:id="rId18"/>
    <p:sldId id="267" r:id="rId19"/>
    <p:sldId id="268" r:id="rId20"/>
    <p:sldId id="278" r:id="rId21"/>
    <p:sldId id="269" r:id="rId22"/>
    <p:sldId id="279" r:id="rId23"/>
    <p:sldId id="270" r:id="rId24"/>
    <p:sldId id="280" r:id="rId25"/>
    <p:sldId id="271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80767-8C40-4CBA-B54E-41968C5F324B}" type="datetimeFigureOut">
              <a:rPr lang="tr-TR" smtClean="0"/>
              <a:pPr/>
              <a:t>05.11.2014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7AA7-A952-48B2-8537-E5466E6580C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toplumdusmani.net/sozluk_resim/pics/5182/1320237163_8aedd999e7043368b5981de9d497024f_904206684.jpg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url?sa=i&amp;rct=j&amp;q=&amp;esrc=s&amp;source=images&amp;cd=&amp;cad=rja&amp;uact=8&amp;ved=0CAcQjRw&amp;url=http://haydipaylas.net/karikaturler/35275-alkislar-cilgin-turklere.html?langid=1&amp;ei=DPpXVLjqLND7as27gYAC&amp;psig=AFQjCNF47jeALW0varlnZO2jYmfLNoTbfQ&amp;ust=1415138148630283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1512167"/>
          </a:xfrm>
        </p:spPr>
        <p:txBody>
          <a:bodyPr>
            <a:normAutofit fontScale="90000"/>
          </a:bodyPr>
          <a:lstStyle/>
          <a:p>
            <a:r>
              <a:rPr lang="tr-TR" dirty="0"/>
              <a:t> </a:t>
            </a:r>
            <a:br>
              <a:rPr lang="tr-TR" dirty="0"/>
            </a:br>
            <a:r>
              <a:rPr lang="tr-TR" sz="8000" dirty="0">
                <a:solidFill>
                  <a:srgbClr val="FF0000"/>
                </a:solidFill>
              </a:rPr>
              <a:t>ÜNITE </a:t>
            </a:r>
            <a:r>
              <a:rPr lang="tr-TR" sz="8000" dirty="0" smtClean="0">
                <a:solidFill>
                  <a:srgbClr val="FF0000"/>
                </a:solidFill>
              </a:rPr>
              <a:t>II: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4365104"/>
            <a:ext cx="8136904" cy="1273696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ÜLKEMİZDE </a:t>
            </a:r>
            <a:r>
              <a:rPr lang="tr-TR" sz="7200" dirty="0" smtClean="0">
                <a:solidFill>
                  <a:srgbClr val="FF0000"/>
                </a:solidFill>
              </a:rPr>
              <a:t>NÜFUS</a:t>
            </a:r>
            <a:endParaRPr lang="tr-TR" sz="72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556792"/>
            <a:ext cx="5184576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79512" y="476672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Dağılışı-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Yoğun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fuslu Yerler: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Marmara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lgesi (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atalca-Kocaeli):N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yoğun olma sebepleri tarım, sanayi, ulaşım, turizm, ticaret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-Kıyı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Ege: Nedeni tarım, sanayi, turizm, ticaret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 (Yukarı Sakarya): Nedeni başkentin burada olması, tarım, ticaret, sanayi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-Kıyı Akdeniz: Turizm, sanayi, tarım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-Doğu ve Batı Karadeniz Kıyıları: Tarım, sanayi, iklim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muhteva.com/resimler/2013resimler/7/Turkiye-de-nufusun-dagilisini-etkileyen-faktorler-41-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973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23528" y="351260"/>
            <a:ext cx="864096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Seyrek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fuslu Yerler: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Doğu Anadolu'nun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ksek yerleri, Akdeniz'de Teke ve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Taşeli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Platoları, Ege'de Menteşe 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resi, Marmara'da Biga Yarımadası, Yıldız Dağları,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Anadolu'da Tuz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evresi, Karadeniz'de Sinop, Bayburt ve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şhane'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-Buraların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iklimi sert, ulaşımı zor, dağlar fazladır. Madencilik, sanayi, turizm, tarım gelişmemiştir. (Bu şartlardan hepsi bir şehirde bulunmayabilir. Mesela Sinop'un iklimi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zeldir ancak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kesimle bağlantısı zordur.)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95536" y="743169"/>
            <a:ext cx="813690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DAĞILIŞINI ETKİLEYEN FAKT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İklim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 şekilleri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kselti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Denizellik-karasallık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Ekonomik etkinlikler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Ulaşım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 altı zenginlikleri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Nüfusun Coğrafi Dağılışını Etkileyen Faktörler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8352928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07504" y="462014"/>
            <a:ext cx="8928992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Ekonomik, toplumsal, siyasi ve doğal nedenlerle insanların yer değiştirmesine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denir.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 i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 yapılan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lerdir. Buda s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rekli ve mevsimlik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diye ikiye ayrılır.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Nedenleri: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1-Kırsal kesimde hızlı n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artışı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2-Tarım alanlarının miras yoluyla par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alanması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3-Kırsal kesimde iş imkanının yetersiz olması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4-Kentlerde ki iş, sağlık, eğitim vs hizmetlerin daha iyi olması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5-Doğal afetler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6-Makineli tarım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7-G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venlik(ter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r)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8-Kan davaları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Edebiyatçılar \'göç\'ü tartışıy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4437112"/>
            <a:ext cx="2952328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07504" y="423267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Sonu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arpık (plansız) kentleşme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2-Altyapı sorunları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3-Belediye hizmetlerinin yetersiz kalması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4-İşsizliğin artması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5-Hırsızlık ve kapka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gibi sorunların yaşanması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evre kirliliği oluşur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7-Trafik ve eğitim sorunları olur.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lkemizde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 doğudan batıya doğru olur.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Marmara, Ege ve Akdeniz'e olur. En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veren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lgeler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neydoğu Anadolu, Doğu Anadolu ve Karadeniz'dir.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.ensonhaber.com/resimler/diger/iller_50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920880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504" y="186338"/>
            <a:ext cx="885698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Dış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lkeden başka bir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lkeye yapılan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lerdir.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Dış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Sebepleri: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1-İş bulma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2-Savaş ve doğal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afetler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 arası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değişimi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4-Etnik ve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rel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nedenler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5-Turizm faaliyetleri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9044" rIns="0" bIns="190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tr-TR" sz="4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tr-TR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&lt;=""&gt;</a:t>
            </a:r>
          </a:p>
        </p:txBody>
      </p:sp>
      <p:pic>
        <p:nvPicPr>
          <p:cNvPr id="6146" name="Picture 2" descr="http://www.erguven.net/medya/www.erguven.net-nUfus_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052736"/>
            <a:ext cx="4536504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332656"/>
            <a:ext cx="87129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Sonu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ları: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alan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lkelerin 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 artar. K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rel ilişkiler gelişir. Ekonomik ilişkiler gelişir.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Beyin G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öçü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Yetişmiş insan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bilimsel araştırmaları devam ettirmek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başka bir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lkeye gitmesidir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rkiye'de Yerleşmeyi Etkileyen Fakt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rler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Iklim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yery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şekilleri, toprak, ekonomik etkenler, ulaşım, su kaynakları, maden, turizm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792087"/>
          </a:xfrm>
        </p:spPr>
        <p:txBody>
          <a:bodyPr>
            <a:normAutofit fontScale="90000"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EROL OKUTAN</a:t>
            </a:r>
            <a:endParaRPr lang="tr-TR" sz="60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11560" y="4581128"/>
            <a:ext cx="7848872" cy="1057672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ESKİŞEHİR / 2014</a:t>
            </a:r>
            <a:endParaRPr lang="tr-TR" sz="72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184576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data:image/jpeg;base64,/9j/4AAQSkZJRgABAQAAAQABAAD/2wCEAAkGBxQTEhQUEhMVFBQWGR8aFhgYGBgdGhwWFxoaGBsYHRoYHCggGhwlHBwcIjEhJikrLi4uGB8zODMsNygtLisBCgoKDg0OGxAQGzAkHiYsLCwsLSwsLCwsLC8sLCwsLCwsLCwsLCwsLCwsLCwsLCwsLCwsLCwsLCwsLCwsLCwsLP/AABEIAOEA4QMBIgACEQEDEQH/xAAcAAACAwEBAQEAAAAAAAAAAAAABAMFBgIBBwj/xABNEAACAQIEAwQECQoEAwcFAAABAgMAEQQSITEFE0EGIlFhMnGBkRQjM0JSc6Gx0RUWU2JygpKTssEHJFSiNWODJaPC0uHw8RdDs8PT/8QAGgEAAgMBAQAAAAAAAAAAAAAAAAMBAgQFBv/EACoRAAICAQMDBAEEAwAAAAAAAAABAhEDEiExBBNBIjJRYQUjgbHwM0Jx/9oADAMBAAIRAxEAPwCu7KdmcLJg4HfDozMl2JBuTc+dW/5oYL/TR+4/jU3YdP8AIYb6sfeavMlY5SdvcuZ380MF/po/cfxo/NDBf6aP3H8a0XLqKfNdEjAaWRssYO19yzfqqt2PkLbkVVSk/IGdbsngy4jjwayyt6KKDe22ZiTZF/WPsudK03Bf8JMICsmKhjZ/0UeYRLfoSTmkPmbDyFaThaYTAlIGnjGIlsSZHQSytsCBppe4CgWGwp6XtNg0uWxeHUB8hJljsJLXyHvaNbpvWuEWuSrZV/8A034X/oYfcfxpCLsfwVsmXCwHmO0aaN3pI8+dBruMj/wmtS3G8OI+YZ4uXcrnzrlzJfMua9rjKbjyNYjCcCw8nxmF4gplVp5i6ytIipPzlzJHzCkZXP6QG6m+9XIG/wA0+B6/5fC6CQk3NgIDaXW/zCQD4V7P2S4Igu2Gw6/FmXXNflCwL2vfLdgPaKSj7IYbuYSLGqbyc5YiyGRsLJGqTRkDUpIVzZrdTqd6Y432UWU4jG/DEzOkqM7ZTCmGtYILG4ClASb759BfQAfxHYLhCZc+Ew652Cre4u7bKNdSaW4T2R4Jic3Iw2HkyGzABrjUjYm9jY2OxsaS4nDFiVgxeK4lhlEJWTDmIhYQ6TAszZ3JbZYzqLXbxtV72P7N/BWMoxHPWSNVUnXKAzOBGwNhEQ18uuut6AIcZ/hhwt0K/A41v85CwYeo30rH8V/w3hwt2OGSeAfPVTzUH66KbOP1k18V619F4x2nhw/JLHMJ2yRlSli5IAGrDfx201tcXs5MUgLKXUFVDMLi4U3sx8BodfI+FVasD45H2TwLAMuHiKkXBFyCDsQQda6/NDBf6aP3H8a03F8LCi/DMG6PhHY84RkMisWsZkKmwXNo4GnztLNm45dZpOUXVl1RnPzPwX+mj9x/GluJ9l8FHDK/waO6oxGh9K1lG/jatZkqs7SL8R5cyK/q50d6qpyvkkzkfZXCgAGBCQACddSBqd/GuvzYwn+nj9x/GriijW/kCo/NjCf6eP3H8aPzXwn+nj9x/GreijXL5IoqPzYwn+nT3H8aPzXwn+nj9x/GmeNn4ki7LmKrdSQe86jQjUb1VDg8PV5SfFnLn/vARTIRlJXZDJp+BYBNXihUeZt/elvgHD+mHzfsxSke/LUOLjEBvEz2CEkKkGa+ZFFiYx47VGuMLLmKzlRuS8oAPgeTHlHvq2lry2SlY0eGYK2mDY/9Nl/rKj7aTx2CwoRsuDjQ5TYySKvToFLXNetPF1WJ/wBoTEn951P3V7isQoiDRwRKJFcagfNG4ygaEX3oTdpUy2lVdnzCiiinij9C9hE/7Pwv1Y+81fZKqewKf9nYX6sfeav8lYJ+5jEL5Kc7IYYPicRKdeUFhXyLASufaGQfu1HkpzsewWbFxndmSUfstGsX9UZq+H3ESO+P4WRsVDIkmGRYUa4lzZiZrJewI0uoA11JIrK8N4YTERBi8Fy4pIWMYleSKPlMWFmbvAPoMugAGlze99x7gEkuPTFIYmWONYyjsbFy7nNps6BgVuD6TDS4NUmH7Nzx4XD4eRYi8bIqczFkAtHEUDRjlEW1PxbK2hBvcVsKE8XZ7kyRZMVh1lbEPM8TN3ZZCZHjK65lcJIik2N1C+Aog7FyRxxiTEQxzRYdMNBIuYAlc4IZWIzq6sAV8QCNVFM4LsbKZg+MnWRFVTZAEBKphrXAXupnhZrAjp00p3tVweWeaKWARXVLLKXJK3ZWa0RRklByra2U3G+tAFRwbh9klw0GOwhZu6ZE1xGZgiHXNYFI0ZVFjst7WN7fA9nQnD8Rw+OZDmWVYr2uqvfRgn0WYjQeFZrgPBxi440Ml448Rmz851NxzTeJDGpjdXdL6mzKQT3a1HZbg88U8kk00UmfOe5pcl1s+XYEhRextegDPy9mzHErScQjhUtzM+fNY82N8yvLfmkZSMzD51tqvMDgweGDDwYuIWARp4zoI2a7OLk5ZGUm19Ax8BVViuzF/hDwSRm+JQwxrMFEcasJJEV8p5bvMzORY/NHhbrG9lJSs7iWOGSVY0cPIXVogqgq7WXvhgWV7X1NxY2oAgwnZCRHSKDHIFjVlBVgJY4DO0lgqixuPiz6IvGp1tlpebhAlOIlhxsWLnmsZYVZCHMUqyRQr3geXy1ZWuTuT4gvy9mJjMGJw5ZmjtiM5EsZikd3VVC3bOjBct7WY3BG8HD+yEmTCxzSCMwMQki4jMwdYiitEuRQuVrXQ3BGhvqKANxwmIyYfLOIizBhKsY7gZiQ6bm5Gqk9SDttWL4ZERHkbUxs8RPjynZAfWVAPtrW9k+HSYeApOyNI0ssjlAQpMsrSXAbUeltc28TWb4a2dXk6SSyOv7DSNlPtUA+2kZ+C0TrJVX2mT/LSHwKH2CRCas3xF35USNNLuUS3dHi7myx+QJuegNNSdk5sQhXETLCjWukIzNoQ1jJILdOij10mEJMlsyJrguPEVvsP2Dwa6ujynxllkYfwlso9gp1OyWBG2Dw/wDKT+4pvZI1HzTOPEe+urV9Kfsrgjvg8N/Kj/8ALSmI7DYFtoOX5xPJH/8AjYCh4fsNR8w40e6g+lKn+27/AHrb21BW343/AIdO2U4fEaK2bJOM3zWUWkSzdb94N66yPGOGT4U/5mIopNhIpzREnpnHonycDXa9Nxx0qiGUmNbvOforGv7zyhre4D31zgscwhyXOVwC46E7i49v21xxIHJiADY8yO37qBj7QAaYTMsRjCIQxBzW7wyjYHoKf0m8pMjL7UcjhTSRSTKyhYiAQT3jmO4HlS2MP+Vg/ZI/7t6mxeDeJEdxZXGZdQbgb3A2qLiK2hgj6iNmP7qBffd/vq3Ve+C+yMXtkfMKKKKSSfbex7zfAsPlxMqLk0VVhsNT1aMk+01ecK7TMDKkySScqTI0qKm2RGF0U5iRmNyq+GlZvsvxOKPA4fmMYwE3dXVdzqGK5SPO9PcBxETc5kdWMkzNbML2AWMG172OS406isErTlaNKimlRusDio5lvE6yDrlN7eRG6nyNeYkPFImIjUs0dw6dXhYjOo/XFg6+JW2ma9ZXEYGN2DOis3Rrd71ZhZvtr3gnGJYi+VTNhg2VbuWlBHptGzXzoG0ysb91sptZaiEldorPHRrcXwk4jEx4vDMrQmPmFS3clxMdxhywtdcmZrnfRAR3RVNg+wOI5tsTOJYizSu6izmSQR5kCuHyKWS+dSCM1hlqx4Xit58EwZWb46FwyAv1NmGaGXY6izaX8RpOF8eimOS5jlA1ikGWQeYGzr+spZfOtsJqQlqjGy9lceZJZJWixC4ho3nw5d0T4ouBAGIbMmVlucoDcqxXvE0vxvgGK5iFJcPhzy2ghwyFwixOlnZZALBjIV0y6BVNxrWr7c4J5oVRIpZQXBdY3hBIUHRlnISRCd1J99ZlezuKbKJ8MrS/FcudJECYaOMLnRVLZwxIb0QQ2exNhVyDjD9mcWrQyfBcJIY3Z0UmJOWOWI4xdIjnYN3r9AFFydaa7FdkcVg8SkkkolQRPDvrkJWYOdNW5xkU/qlac7CcGMMs8kmA+DSSEnMpg5aoG7sSLE5N7d5mIBZielgIouAYuNsS0WXMuaLBMxvkjxEvNmlOu63AC9REPGgCsxH+H0pihXMrFnU4kZgoVFkDfFlEBzAFzn9Im2tgKZfsvjBiXmlSDHJlCRpI2TMwWyYiQZGUyAdw2GxLC18tR4Dg2Ow6PEYGxBbDPh0lWSMLrLMys3Nkz+g6bBjcG9M8XwPEMVhooYojhBEgZjJJGWkkiC8tByXIVSwJJJ+aNNTQBX8N7CYmJZgwjnbJ/lpM5VoZY0jKOgYMMrSINdwEAOYG1NYrsRLZ4skUvMjRRiXazwtmZ5pFTKe+0jGQMpGpANgor6DzwqZ5LJYXa5AC6XNztp41QYrj7TXXBgEdZ3B5Y+rG8p8xZP1jYiquSXIHPaDibMPgyApLJfObg8uC5BkJXZnUWUb3JOymq+aFi0WGgPLZwe8APi4YwMzAHTNqqr0uQTe1i3gsCsYIF2Zjmd2N3dzuzHqdALbAAAAAAVyJhDiYZW+TZWhY/RZyjIT4AspW/iy+NZnNTluX4IcTxyLA4jD4KCIZWvzm17hdXMZZj6Tu66ljfW/Wo+yfbKTFDDO6xRpMrkgN3l5SJmLa2S7sbDU5cpO+mvbBRtmuinMQWuo1ZbWJ8SLD1WrHdu8LhYY4R8Fw5Z3Cq7wRuEWKNmuFYqGIRcqgkAb7CtZQ4/O/Eo/xiQyouJeFxCHziOKMyNIFLHMbWOUbhW6kVxgu3crs8ipDJhoz3mRjnKNiZYEdL3V9EUldCb6dBVLwjjgR5MRHho0iiUOMsGGiJJgD3a8nOQkudQpAVjc713xbHrGYny4KaZXzJLBheYI80qBwgV8zOHZ9ty19DcUAXXEe3r8ydMNEsnLeJIyxI5xablShTt3SQobxOulW/Du1HPjxkkQBWAXS9wQ3JEjJIN1dXuCNxWK4j22IWEJhIXPwdXjyorKk2fmugINlywx8y19CoG4rR9k+KPPiMUXCiAvKL5cOFdUfloSRJzWbIACWQL4Ha4Ahw3t5OyKJBGZeZlI5bpdW+CkNlLkobTkWJObLfTareXik02Pkw65WwqZVccjOGzoWYNLzQE9WRquk7PYMxGEYbD8oXBQRplGazMMoFheyk+NhXkPZrCI6SphYEkjFo2WNFKjUWBA03PvoA+Q/4j9mvgTHlA8ifO0Yue46QuDFr80jVfAXHQUjDio+W5YsJARkAGhHUk9LaVrP8auKo3Lwy6uiySSeCqYZFVb/AEmFzbwHmL4nHKXkZkQIGNwiA5QPIb0/pUrZXJdIe4vxoSYQQ5FXlq5uB3muDvS3EoAzOPoQ6ets3/krjHQQ8iLI5MrnLKttFuwUWPW4Nd4sRmTEZ3ZbRALlF7uFZgD4Czb1XLXeil8MmH+NnyaiiilEmz4PMOVHoSQu9r299WqyZ/mKfN7fYAD94qgwFuXHpsvt9+9WUEhHiR7yP7kfbWDIvU6NEWXCRzEWGIZV+iuex8iWcsB07pFaXheNU2jKCNgO6o9EqNO4d9B806+ves/g2uB9nqp3l5h1BBuCNww2IPj/AOo61neRvaQ9RXKNByyH5kbvFJa2dLagdGVgVcesaXNrVpeEyLi4FM6KZEbLILHuyp89NcyBhZ1sb2ca1hsJxSSUtEoXmoBne4yhW2ZVvct+rsD12BtuESNhpY8sjlJZVWVXbMGMlow4J9Bgcu2hAIsNCGxtbNipxvdGvigni+RxLZR8ydeaAPAOCsg9bM1MLxfEr6eGRx4xS6/wSKv9RqWgimLLJCKHDxmPkNiBmZEDMwVSXGT0lyDXMPo70oO0qnbD4o/9E/eTSskLKxlhsJD6an0JANLPYaHoH3HmNKT4Hilu8ABUxWKo1syxteykD6JBW40IyEE3p3euNoitx/GdqTGpc4aRUG7SvCii+mvfJGvlVDL28D5lGIwsJXVlUSzyAeoKgB9hq0448vKIhurMCDJmC8pQLmTxJsNAut7aruMfguEwkAAymZr95HlhhMqgFkzRm+YDc94kg3JNU7225eELdD0HaDBysC8k+LcG4DhSBruIRlUevLers9osOPlWaDzmjeNfY7DL9tY6d4ZgI3ZGJ9FDiYpsw8V+FoL+sGq7ifNwIHJjYRn0hZosm1mBWQxsDtYtYaaAVVrVyM7a5PqsTq6hkZWU7MpBB9RGhonhV1ZHUMrAhlIuCCNQR6q+e8K4ZxDEhmjwsGHezD4QshjZjYct/ihlkGt/nKetrWq4+CcWgaKaULiT8m8cTEKq5zeUxgAE5FBvcm7kWttPYlyKbVmkwmInw3dGbEwjYEjnIPC7G0y+shtN2NPxcTwuJ+LJjZr35Uq2cEbXjkFwfZSGA4jFMGMT5ipyupBV0bfK6MAynrqKz3b2NGOFEiq655DYi+ojAG/rNWhlknTKtG8n4TC7F2iTOVK58oD5SLEBx3hobaGvcBwmGGOOOONVSMBUFr5QNrE676+uvluEdl+Smnj8llcAW6BSSv2U8vFMWNsZL7VhP3x3pveRGk+k/A4/oJr+qNyLHp4aVCOEwXZhDFmYWY5Fuy6aE21Gg08hWH4Z2knikDYiYywnR8yoClzpJdFHdB0YG+hv01Q4lzhNNFLiJ2yObfGsoMbd5DaMqD3TY36g1PdVWFH0TGcQw+GuZJIoi5ubkBmawF7bsbADqdBWU4/2yla6YSMoessq2Nv1IjqTbYvYDwNUHBeHJ8MwwRFVjIzEgC5Kwybtud+ta3ivBWZWktZgLeN6tCWpWDR8a4upzYjNmLFXLMxuzOYSMxPU2b8PAO8NeZBJLE2XlizG42fu2AOpqDtPJllnzkLqwFz9GOADfrqTUfCcdEsyNKFdA3eW4II9lP6ZparIyptJE8WGRlR84D85F5fUgXfN6u7SvFPTnPlv6410prHYqFsUhgICGQlFJGYKVa2m9K8SxjWxEWYZc+bLcbiJQD41VyvqL+gS/S/c+Y0UUVSgNNgPk09VWWEfWq3AfJJ6qbibWufk9zHRZd4WBVO7Kp2IY91vC2osT5b+urRcGp9LM/7TMR/CLL9lVWClBFjsdCPLwq04Y5K2O6kqfUp0PtXKaROUqs0xSGhHkyvGoDJqAABmUizJoOo+1QaugEmjHzkkUEfssAQdNjbW/jVXHTPBGsrRdY2Nvq3JZLeQ1X92qwk2v+FpKjcdmsU0uGjaQ5nGZWPUmN2jufM5QT66tKy/Y6ciTEQa2usy+XNzI6j9+PN/1K1FPkY3szyomwqGRZMg5iqVD/OCta636i4BsfCpaz+I4mwnlbNJyoiI0RQo5mI1zJrdnt3SDdVGp1AvUN0rAe7RzhMJiGLBAInu1swGhF8vX1f2rC8F7SATYaKTDhUEfKhXDtzkiDEZi5W+rEKC3S22pNW3EZ5HK8581iG5a2EQYai+l5COhY2uNhpaJ+Ivtm9lRDL6dzoYegnKpPY4k4qyAJhBPiIEBjHMgV8JGF7uTmmMOVA6hmAtXfCEOIEiH4lMoYRQztlBbNZ0dRpCwB7oZgChsFsb2PZ3iMqrLyJImQsS8bgnLI3pEMhutzckEHU3Fr0lwPgUeFMoUDLMLNGubKouxspZi3zjfXzFqe8sdK33FLp59xqi67Cyx4XAPLIoVQ3edHeTnMLLzFDa3dyVAA7xsdbilJ+2WJcyNEAscV84WNZTHa5OZuaucjqI1IBDDMxFV0OLgjwKwJJHCox3eUEBli57tFkB+kUXXXu5z0q3xfwbDrmlMcSLHk7xHyQuctj6Qvfodz4mmZMjVUIx4k7bKftBiXQflKD4PDPG4hxd1YxzxyBGja/pLoVN9xci5sAZO0eKaZME7py2YykrnVxYIoDKy6MrCxHWxFecWxgbg00sTxGTFOGEbWPdYoixWPzhGFNx1Fxca1Sdo+MQSJg0jRQiRPnhbNGFJ5fxa51Ck6MMt7EAi9Wmrp+RFpMYGh0puOT2is7H3b8gurhb8mS5uqn5hLZV3tdSRqL7C1pgsWHzd1lINiGFjqAQbA7EG/4HSkuNFrLQrceIpWSfK0Sudhy1J3MWrRgk7mNrp4lZFPQ122MRLB3AJ2GpJ9SqCT7qVx8kOIQx81Va4KE3VldTdWAaxNj7xeqxlWxOl8lgOYkiSxSct0DD0Fa4ewOjbHTfzNPvx/G5SDiI7W1JhW9vXnC/ZVdisSI0zyeQAUXzMfmr4k6+y/hSmFxUTZTO4MmhEJBVAd9m+VI+kdPACqZOoeKNjMeCWThFLicEhZmOPncsSzHKrqSdz3I7e49K9w/D5XvycejW3BhUkesZgw9tW2PxJZj0GwpKSIEg3IZfRZdGB8j4eI2PWs0Ov1P1I3v8c1G1Lc5/JmKHzo389B/4R99LY3CT5H5ka6K2oiDdD9GYkeu1aDhOKMisGAzocrW2JsGDDwDAg26G++9d8SdeXKuYZuW+lxewXw361ti06ZzZak3Fn57ooorcJNLgx8WnqHu6+umUqDA/JJ+zU8SnX1933D+9Yp7tjEP4aS1WuEZ+YMhUBx84E95fURuuv7tVOGjvY1e4eKyq3VXQj2sEb/axrNJpOh8XsPJDN9OP+W3/APSvBhCZ4ubIzB8yWUsguFMgvkbUd1t/Grd4xakcY2XI/wBCRD7CwRj/AAsaThytyHSiqLfg2HSHFYcxKI+Yxjky6ZlZHYZh86zKCCdRr4m++r55j5DGolG8LLLpvaNgzj2pmHtr6ECDqNQdvV0rSm2jNkVMW4hhOagQsyjMrNlNiyowbJfoGtY+V6zvFsKYXWRrFXnkOax0aZQELHyymMHwZRWrNU3HOJqvPjkjDxrBzGBPplnKLGBbQXGpJ0zLaqyi5KiIy0yTMvNfXQ363pPEYhY1LubKu/meijxJOgFEvNCgGc3A72ZFbXc94kGw21JOgua5w/DJn5JfK7SIHVJH5YZEkdSUshy515LbMbBhezCjHhbVvg7C/JRrSluaHs7wd4xzJnLSsmUr3bKCxfIWGr5ToCToAbb11NmDG9welU+K43jwZUWKE4hdY4UZGuth3izSBiLm9gi6W11tV3gOKZsKk2Mj+CsdGRz865Ay9e90XerThLkTi6iKbKduFYUt8cWJjHPbNlKiEFhyyMuqHvaHXz0qlgwrHKzC5yBFBVbpGpYqhOpYgNYk721vVn2k4dLCqzyAA4tAuJjVlJiiQ8xEUNlvfvKzHqbKNQKlRae04rc5XVZVJ+nYohw05Y0e5SJy8Y1vnKogLfSyqgVRtZjvTRq0IvSOJjsahycuTHdlZNgrWMdxlNwoNrHYlLghGtf9U7EHcNcMlDWLBs7LYMbASKpNjYGwYA6ggEXOltu64wKhZShFw15E8nGj29YOb2t41a/A3HPei1XDsW5kZCyKLHMO6y3vla2o1vYja532pbifEi1onjCyG/dkKhCouS3MbuZB46bjTWnI8QsZu7BB1zED76Qx2Og58U8dpWjV7skfNAvlyhrDQatqDcbjwrLk6eM3qa3RuxZpw2RVDDK4ZliciNrFoG5io1uohJy6dStqUxEDOpCSrLbdXsGHlcaX8iorSK+Hl5LQNJAGi5hvzACe+M3dGaSRcz3YsB3xe50EM/Z+NcM7IkZdBpOZGOdVAvLzV7x7t+6dAVttYme3Xk3YeqnDwjKRzSRHKGdD9FtVPqDXB/dNXHD+KBzleyP017ptqbE6g21sfA1zyT8GEpcSRXCusgAOcqHOS9uaBfwU3Bteq8YKNypU50VgXjuLkDXKCdVPk24uLilyhCe0l+5rXVRlFuPP98Gj4HyGEjzYgBZGJSGJjzHUAIGYR/GZTl0VbXGpJvan8VhFKyyLCsKrE6xoAoazLdncru7WGhJIAPVjUfD54yPi7ADRlAykeRXpVhjTeCX6t/6TWmKpnByNtts/OtFFFbxJqcEPio/MAe01YYWBiRlUsxIAAFybkCw8Ta9M9juFJiGw8cjFVILXFr3VWItfS97aeVXS4U4aSRkAkbDSAgW9MWBXa5Bs4/eXwrmzlHXQ9RbV+BHDw9+w2cZh6xa9vWCD7DVs8WWMnbb+pTUuL4XyoQdzCFI88tlI9oJHtqz41w9fgs+ZQcsbNYgH0VJ9+lYZZU5Rf3QyKJ2GlVXGV+Jl/ZP/AK09ieDwDUQRi+3cG39qqOJcPQRS5cy9xvRdgNFJ2vY+6jFo1bMfvRo5jYN10O/qrVdmxbB4UXv8RHr4/FrWFGHnZdZ1ysup5IzWYdDny31+jW27Kz58JASACq8trbZoiYjbyJUkeutySSZmyeC1rHdpYhzcWx0vBh2t9JY8RdtBowGgu2ozWFga2VZPtcvxkh2/yb7df8xB6XjlubftNUryLM5x3C5g6gX1BIIvcBhcAZhc221GvvrQdlsVhpnkwjjOgs6vPITiXmOrOO9mjCoEtYgjTwIFbih3z66jwuI5E8MqxmSz5SgIBOdCtwTppvr0vUYZPQqKZJeujdYnshHlHJlmhcBhzM3MZs5UnOZgxY91Re4NgBe2lIY9MPgiTeWfF5C17CV0BBHMSAsFUd21oxfTXxrG8SxmIlIbFXAizZbObL3mkMoIsLqMoUkXAj8zSOCwskoQ4hmdFLMiSWYkyG5cgg8vQjuKbaX3uK1qcasmeqK3ZPDBzp2xUrNIx+RZyxsjC+ZVaR+XmvsGtYDQXNNYzE5FvbMxNkXqzHYfiegueldOyxpfRUUdBoANAAB7gKhwsBJ5kg77CwH0E6L6+pPU6bAUlvU7Zkbb3GIVbKAxBa2pAsCfIdBS+LkG1TSS1U80lprm4DZVHqRS3+4moRFCzztzAHMgi/5UZZtty1mA1uLAX2OutnefgAQzO+YbcySVdT+qSoF9rAVxFXHEfkmPhlYetXVh91EoanzQ+GRR8DacVwaG8a4dW+lZL/xG5+2pfzkVtBMn8Y/sasYI7ilcXxWTDSvyESV5ACyEHMuRSFOYMLK17WPW5HWy9Crk2Qlbqi17HXImYD4sveM62zFfjGS/zSbXI0Jzdb1c4+EMhBAI6gjQg3BuOtZHGdu2gSKWeANBKWAaInMoQgXaN9r32zAi1rVpxj0miR4mDpIAykfRPW3TwtVZRkqZqhKNUVDcL72ZJnU3ZgtkYKZD3yoK9dRqSBc1U9o+HlY1cnmyhwI2CASMD6UZCen3czWt82/SlO0U4nmXlMw5YIzoxF3vstjqE118WPhUfCsRnY8zMZkG7OzXU6ZkzHu7WI9W4IqySk6sierHHVWwmJWOsay81fk/ipLk9IzdfQO2ug30tcbPHpaCX6tv6TTOFN0GulR8THxMv1b/ANJqYJR2RlzZe47aPzZRRRXRMx9H7NwsIsO8Zs6gMp89dD5EXB8iaunx7ZcVIl1lV4SFuQc+YIYzboQvtBv1rrsXADhYCfoD7zTfE8BkaaQsvekhkCg6lVXktp4hnBv10FcbuKWWUX/dzfi4UfDov+IyI+EeVdVeIlfPOtlHruQPXTs2FvE0ba5kKHzuuX+9ZLhpZY0LEtEzROF1sQcRKAq9NzG1uuWtT+UFLSKN4yAx8Syh9OuzCufmxOFKO+9/wW/2aKmGfNBE3Uxrf15bH7QaTmF1YeKke8EUrDLKFKqqMFd1F2ZTYOx17pB3roTyD0obg75HVvsYKT7K1Rx1K/slS2LThrXhiPjGp/2itF2KlXlSLcX58py3FwucXNt7Zr6+fnWP4RLMYYgkaABAt3Y3JXu6KoJGoI1I2NafsHHl+FBlQSc0OzIDZldBl310KsN977VtUasz5OEaVsSokWMnvsrMB+qmUMSenpAa7+yshxnHcyMzWy/ClSLDJ84wBxLJO1vRBWxA6DJfVrBjtfiGQznNkvhCqPc3VOYPhEmm5jQowUWLa2N9kePFfhUgQALDFFGg6KGDvYeGmT3Dwq0vTGxSq9xeR7sTS+NjzLa5U7gjcMDdWHmDrXqyaedSQ943IvYdOttbVReiJlnK52jviXEVngiUgK8jfHKNlEJBk3+az5QPESXr2o+EcJVoDI2Hw8jygs0xkzEBrkAK0ZyMosuUDdaS4CtorDMAHYWN9LEaC4Bt7tb6DYMVVsP6lNpSZNyGd80lsqtdEG1xs7HqfAbDfe1MO1hXdLzHWpMiOKqcK10J+lI59Y5jW+wCrHFT5EZ/ogn2jX8Kq5DyoVFrsqgW8ZDYAe1qskSELlmk+ipCjTqBdvtNv3TXeP8AkH/ZI9p0FRWEUVzdsoux8STcn2k/bU2OHxL+r7bi321PknyWcuOYkxxm1j333ykfNXpm6k/N9ZsE7hNF6m7E6kk7kk6k+dQtw5OfMYjKrhRmWK7LzXJNyhBUaDXa5fyNe8H4U76YyJ45JQRG2yxuo7uUhr5msx16C3Ws2bE5PnY7nS9RjxQ9vqOGxE0RmaFnXMQ7WsVcZVGTKwILkgjNbQWvpauGmlmywyTtdWPNRMqoEXUX5YF811AB31PSumleB+XLfN00Jv8Awj3MND5EEUycYoUsVcC1z8W+th45aU55IrTV/DNkVgyPXZEZMriKNRmy3PgoJsNulgdPUK8m7ssbD9IFPmJBlI99j+7UuHayZ9C0neuNdx3RcdALCuMGmedP+WC59bAonvux/dpeK+4vov1TSwts2HDl7le8THxMv1b/ANJrvAL3aOKD4iX6t/6TW5cnnz8zUUUVvFn1TsxjsmFivsqXPsuak4ljvhEsbKe5GDfX0mcK406he6fX6qouEMxjhS9kaLvG+2rfaQCL9L+qrFAAMsK3PkCVB21bytsK5csSU3LzZ3vx+KFLLldRQ/wTiRBRSpMfMdo+hEtpCLL1Upcfta1b4aVhnZtGkYMw8O6qKt+pyqL+d6zuGx8dwJy8bjVMmUHUWuVc5ibX6WF+tNvxCxXLIHBvfNGUIsNt73PiFI9VGTA5cIx5cuNzbjwP4E35n1r/ANh996dWueHcFxJjEgiRll+NFpQCBJ3gtmQagedeYiQxaTI8Nty62T+Zqh/ipeTBNO6Ijki1yK4SxjAlbLFndVQE3kYyv6QXXKNsut9z0rQdlxM0sohPwdGCZc2HDArGMoI+NUp6VgMuyb62Gb4DYoWzNe7FmuLxoZXyxIdgzEMSw13/AFbMzJERcRKP1tc/rzk5r+2m66lpSFuGqNn0L8k8zKcSElkXQFQyqQHSRTlJOVgyKd+lfN+HzlmZ21eWOOWQ+MjmTN/YeQAHSmY+N4lI3iWVmR1ygyMxeO+hZH1a9r6MT0II6pYCyh0AyhGOQa2yN3gBfe1yPZTeTLmjpW5ZV3LiAkTElgLjMVGZglxnKr1YLe1QxGuZ8Qqi5O5sANSSeigbnyqso6jLF0yLiUcLiGKGzxZbSM0SKVjAAyu5jFzluLg3ufXU8WOjAtGrMo25UZK+wgBfcaWkN+9MBYarGSMiAa5m6M3W50HTXU9RSTSDMGWNPm5kJYjxtmGUeRufVVpNRVGiUJ5dywhmzC+Vl8mFj9hNQ0tE8guHYMOllKn2943+yjEYwKmdLMScqDozkkAaeYN/AA+FFGaqIcY+dxGNlIaQ+rVU9d7MfADzFJyNnl/Vi1/fI0HsU3/fFTl1iQkksdSx6s539pJsB6hUWDiKr3vSPeb9ptSPZt6gKutiTjHC+RfpOL+pe+f6be2mcWt0UDcyxf7ZVc/7QTSyd6UnpGMg/aazMfYMo99PoLyRL9AGQ26XUot/WSf4TQTFW0GEnbDOZGglkBka5idArc0hUDo5BzDQaEjuja1OY/tCXBU4TELsQfi7hlOYN3WOxA+6upxcwL4yZiPKNWN/4iteTnvGsHU5lGfB2+i6VZYttk3wqLGxrHMpimGwIIOYfOjJtmHle/j40nwyB2mMMzo0aE93N3pCml9tYxre9jcW1A15xEKuuVhcfaD4gjYjoRVZjYpwCA6uDmuZFGY5zmIMii5UnUrpe+pI0q2DPBqnsXz9BOG8NyTj+ITmquFt3jYrsjsfofR232ZjoNyDsihzzM3pMsRbyJMvd9lreyqw8Okv6d2YqWkvZg6kahbWta4A0tfS1XPAlyzOCxYumYk2uWVySbDQfKdPGnqWO6jyJyY8qxvXwbfA+j7a54qPiJfq3/pNSYFe7XnFR8RL9W/9JqVyYT8w0UUV0BZ9A4PCWw8XcU2S4uAzHyVTYC/iT7DV82HW2SLvSrYlZJLAAgkdyMppsLnYXNja1WPZDswZMFhpA3pRg2t5kb1fJ2ejgvJIUUdWY9ToBtqegG9I0qx2ptVZRtNh8PGDIUjzbgWCk9Re12HnamOF8KgxGRkSJo3Nu6PSF7G9rXt51dP2c+GAZcMxAvlmmzQZQdDkAHO1HkoI6mtHwvsUqLaaV5NScqM8aZibknK2dySSTmYjyAFquoi3IWxGOihyozANbuxgEuQNLBEux9gr2PhmKxBQgthIQSWzBGlkBVly5NVjXUNc3a4HdFafh3CYYARDFHHffIoBJ8yNT7acNWoiz5BxThBw8jwmwtErC1jdefispNlALZSpOm96QeDu6Vrf8T43V8LKi3Hxkclt2BCuqjxYZWIHkR1rLQYgFQVIYHUEbEeNY5wccjfhl5z/AEkhBCDexBsbHyI6HwqVhYXJHv8A/dqgnwaOxJFn6lGZWt0uUIJHrr2PhCki6s/hnZ3sellYkX9lW2Mzm5ckZx9xaIGTzGiX83P9rnyqXB4Q5wzHNIdB4Kp3CjcA9TubeVqlMLu2SLpozkXVPIfSb9XYdfAuDBGNQsZtf0nJJcA7kX3Y667Ck5MqXpjyXhib9T4FUwXNe7fJKbftsu5P6oYWA6kE+F7VyNhUaKAAqgBVFlA2AG1e1WMW95E5c1+mPBHLDe9UWIw5idmyZw2uliyk+lYH5psDp1vvetFSeKF76U5OhCKRFLMGZcqr6Km177Zja9iBoBc7mpcRNlGgux0UeLHYfieg1rudwlyxAA6mocOCx5jAjQhFO4B+cR9Ij3D1mrknWHiyIATc6lj5klmPvNWnCMPePmHRpe+fJSAEHsQDTxvVfio8wZb2uCt/WCP71Z8NxjEhJEVWyAqVYkELZW3AsQbaa6MKjwMx1ZLA4M7HpGgX95yHI9gCe+oG3pXj0fKYGJnQyKzvlNwzXUA5Xuo0uNLVUwcRlO0gvt3kUG/hYEa1zcuFzm5pnqvx2N9lNIv6gxY0Hr/GqmfEzjTmAfuL/e9LvxmX0WVG131X7rj7qounlymbskJxW8S1rvBH/MReYcezKG+9R7qqMLxCSSRI1VEzG2YksBYFr2FvDxq/wnC35sbGVSFYkgIQTdStr5j4/ZWnDhnGWpnJ63NFRcHybXBDuLUfFPkJvq3/AKTU+GWygeFQ8V+Qm+rf+k1oXJxfB+X6KKK6Ao/SX+HHD8VLw7C5TFBGIxZmBkd9W1CBlVB6yx8hW14b2cSNxJI7Tyj0XfLZP2EUBU9di3nVd/hWf+ycF9UPvNX+M4rDGpaSWNFG5Z1AuelyajYkcC0E1834p/iC8pnXA6co5UMkMzc6S+qoVXKq26tqc1+6BmLWIxGKnHx8phW2seHZl1O+aawc+WXL13qspqPIKLZp+Ldo4IDkZi8u4ijGaQ+eUeiP1msPOqDF8axkt8mTCp0BAlkPmTcInqAf10vhMIkYtGgQE3NtyfEndj5kk0jL2ghViq8yRl6RxSEEg7CTLyyb6eloQfCkPLKXtL6UluZ6bBifDq87PLJKoZnLNmuRuACAtugAAFVscjRPqLltSPmyeLJ9GXqU2bW1XOAgZI0VhqBqN7eXs29lcYnDAghlDKdwQCPaDSo2r1OzNKdsheOKUKzKG07rC4IHkwsRXcXDIv1yPAyykH1gvrS8eCCMDGcg+co1Vh6js36wt53p6NwBUv6KMaEllCqoVRoABYD2CuCb1FzR50GYUuOOMXaRLk2qJK9qMTL4iopJtfwq5UnZrb0rK25rzP8A+zUMjVJItMATqL219o6+uuRQxrs6D11YCDFz5dQLsxsq7XP9gNyegqHBwPzZGEz5gFUsLWzasVCkEZQCum/nfWmIcIAxe5LHqdwPojwG2nXrejDqwvHEoOX03cgDM3eJIHeZtbnQDXcVZfCLK/Atjsc0sjFsndVY7rexK5mbQ+bW36W6VWrhmaaMBt3G+9lPMIv1HdO+orRt2cjWFsnNLqhseawuQCb5dQdelUkuECMpjlzPzDkU5RmXNkBDAeDA673pUsTT2PU9P1+BdPHDun8jGMN3NU829XGOwM8bZHhcOQSNUII1ucwawGh3ttSWD4bLOwEYXYklnW1g2U+jmJ1NKx45Lk6+b8h02hJTTJOzKXxKX6K5+wL/AOI1tcOhz0jwjsnyZFkaXMQCLBbA5hY6k3tWiiwovTrpUeU63NHNlco8FhB6IqDivyE31b/0mmVGgpbivyE31b/0mqrkyn5foooroCj9D9keIzScOwcEJMSLCDJKVuSSWskYbuk9SxuBoLEnS1g4YgOdi0sn05CGI/ZAARP3VFVvYL/h2F+rH3mr+sWSbch0YqgooopZYBVUOzmF/QL47t+O3l0q1ooToKTKiTs5hiNIRf8Aaf781VWJwzwXDB3i+a9izIPoyAakDo/8X0jq6LePjV1N8MpLEpGHOKBPdSZr7WiksfUzALbzvUiQTttGiD9dyW9qoCB/FWyeMHcA1GcMtrAVZSiLWBIyRwuIHzYW/wCo4+9DXj8PxB6QermOP/11qHwQqM4M+NW9LDtR+DIzpMmrwsAN2QiQf7Dm+yl48erejIp8bMP/AJrZHCsPD2UvPw9X9ONG/aVT94qdMSrxLwZoBjtegMoPeZb+BYVcns5h/wDTxexQPsFTJwWIAqIYgNiAi2+6jQiO0Z/CxNMfiyFTrIQSvqUAjOfO9h4nampeESdMQl/OEke4S1oFw9tLaDQDpYbaDaulw7eFWpF1jVGZXhc+3Njt4rCykerPIw94NWOD4dkUKNB9pPUk9ST1q5XCHyFSrgxRqSLKFcCsACqcvpAfb/8ANYzhWFCywuil7yRkxl7KxOHWQNqNHz2boCQNtLfQ48MB0rF8JTLNCn0ZEB9aI8Zt5fF0ty+C6RppoIcWQQ0kc0X0TklTN4qQQVPS4KnW19aMJwaOC+S5J0LMbmwubAABQLm+gFOY3ACSxuUkX0JF9Jb7jXQqeqnQ0q2PaPTELl/5q/JE66nXNF+9p+sTVPGxDVDse1qlVK5htuNb1LSwPaU4r8hN9W/9JpulOK/ITfVv/Salcgfl+iiiuiKP0T2C/wCHYX6sfea0FZ/sF/w7C/Vj7zWgrnz9zNEeAoooqpIUUUUAFFFFSAUUUUAehLgnw/uQPvNeWoooA8tRlr2iiyDnKPCjIPCuqKLYUcFKMld0VOphR4FFe0VT9osQyiJQ5jWRiruNDYKTlDfNLHS413A1IqrdbsslbouOtr672628bb1jLqOJRqpBUz3FiCNQZN/Pmn13rJ8fw8LSHIoAHUWvf19aro4XC5Y0mZAbfFrcBhlJHdW4OinTxHtvicZRtGzL0E4JSclTPvLutRMPt+6sr2HbEPAfhCutmtFnvnMdgRfNqbG4ufDrudQGq0qRhqm0Vx4XyzmwzCMneM6xN+6NYz5pYeIapIeJLmEcg5Mh2VyLN+w/oyeoa+IFOXryWJXUq6q6ncMAQfWDvVLvkhxOrUpxX5Cb6t/6TS74eSHWEtIg3hc3NuvLkbUG2ysSuwBXevcTjElw0xQ3tG4YEEMpynRlOqnyNCW5Vo/M1FFFdAUfonsD/wAPwv1Y+81oKy/YXHxLw/ChpYwRGLguoI1PQmr38pQ/pov5i/jWCaepj09huilfylD+mi/mJ+NH5Sh/TRfzE/Gq0ybGqKV/KUP6aL+Yn40flKH9NF/MX8aKYWNUUr+Uof00X8xfxo/KUP6aL+Yn40UwsaopX8pQ/pov5ifjR+U4f00X8xfxophY1RSv5Sh/TRfzE/GvPylD+mi/mJ+NFMLG6KU/KUP6aL+Yn40flKH9NF/MT8aKYWN0Up+Uof00X8xPxo/KUP6aL+Yn40UwsbopT8pQ/pov5ifjR+Uof00X8xPxophYyIrgkuUHMSMXKhTzCBp3GOe5AGttaVxMYYSxugeNc4fmX1VHK30TKTazWuDbXwNZ/jPFMbzCuFnwXwfR15jRluaoBG9/nKtKNxTilu9isCVkvz1zR/OJDBO71QD2++tSjBxVitUk9h2XsphIyxZL2jaWzSzsnLQKxe2W7rZ1HW5NraEjSRYHlExxWCJIIgt1QZnva4WMAa9QdfA1jcJxaeWJcRhHhwcqBYYIpZVcDDICCrMwvcs2bb/7aeFSDtFxCK0s8mDxCL8bJGjoGaVdEVSBcAAKdjsanTDgmWScuWbG0mZFyqWcXGsgFtRrdLqbqQLgA6WvUQnvytRlmdUQqST3mYEC65cyhXJB2y9ax0ePxi3xOCxMCSYluZNFiJVfl31SNCwJst28N9qMFxWVlYQciB8IWEJklVkkxMjhpZrEDKpANgNBzW9kduBGqRsTMQrs1lSMDOzEra43vly2HUg6fZXOO5mV41ZI5/RTNmy5tLNYgFl1BuBWU/KPEychxmBEbDMSGjzLIRnNu76PN19RrocU4mRmbF4JpG7zd6OwaP5JRp6NySfXUduBOpjmDmxqTxieaB4FimeaRVKKDh5Wha5cC1nsNNLAnale1GPQxYeaOQB52mgLREsGWMFdHK5HQG51Gx7tjeo+H4ziClHbGYPOqT2GaO3Mmk5lmsO8hNvV51X45cY+HiSfFYV1V5Z5e/HmzHMwCkDW+ZtBbcDYUzTjsrcj43RRRTCoUUUUAFFFFABRRRQAUUUUAFFFFABRRRQAUUUUAFFFFABRRRQAUUUUAFFFFABRRRQAUUUUAFFFFAEtFFFQSf/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8100" y="-1851025"/>
            <a:ext cx="3867150" cy="3867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5844" name="Picture 4" descr="Beyin Göç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8424936" cy="65527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07504" y="197942"/>
            <a:ext cx="892899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YERLEŞME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Kırsal Yerleşme: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 10 binden az olan yerlerdir. Kasaba,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y,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yaltı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yerleşmeler (mezra, mahalle, bağ, yayla, divan)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Kentsel Yerleşme: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üçü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Şehir: 10.000-25.000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Orta Şehir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25.000-100.000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 Şehir :100.000-500.000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Metropol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: 500.000 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˜</a:t>
            </a:r>
            <a:r>
              <a:rPr kumimoji="0" lang="tr-TR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Ekonomik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zelliklerine g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 de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mlere ayrılır. Tarım şehri, turizm şehri,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 şehri, vs.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muhteva.com/resimler/2013resimler/Yerlesme-Tipleri-4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820891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51520" y="84132"/>
            <a:ext cx="871296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DEVLET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VATANDAŞ ELELE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Anayasa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Madde: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 toplumun huzuru, milli dayanışma ve adalet anlayışı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inde, insan haklarına saygılı, Atat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 milliyet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iliğine bağlı, başlangı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ta belirtilen temek ilkelere dayanan, demokratik, laik ve sosyal bir hukuk devletidir.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42: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Kimse eğitim-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 hakkından yoksun bırakılamaz.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ğretim, kız ve erkek b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 vatandaşlar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parasız ve zorunludur.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borsahocam.com/images/yas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8640"/>
            <a:ext cx="6480720" cy="6480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49: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alışma herkesin hakkı ve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devidir.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lkemizde ki sosyal 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venlik kurumları Emekli Sandığı (memurlar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in), SSK (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zeldeki iş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iler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in), Bağ-Kur (esnaf ve sanatkar ve bağımsız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alışanlar i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in).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Madde 23: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Yerleşme ve Seyahat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Herkes yerleşme ve seyahat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zg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rl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 sahiptir. Bu haklar su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işlemesini 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nlemek, sosyal ve ekonomik gelişmeyi sağlamak, d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zenli kentleşmeyi sağlamak amacıyla sınırlandırılabilir.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584175"/>
          </a:xfrm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FF0000"/>
                </a:solidFill>
              </a:rPr>
              <a:t>EROL OKUTAN</a:t>
            </a:r>
            <a:endParaRPr lang="tr-TR" sz="6600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39552" y="4581128"/>
            <a:ext cx="8064896" cy="1057672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FF0000"/>
                </a:solidFill>
              </a:rPr>
              <a:t>ESKİŞEHİR / 2014</a:t>
            </a:r>
            <a:endParaRPr lang="tr-TR" sz="7200" dirty="0">
              <a:solidFill>
                <a:srgbClr val="FF0000"/>
              </a:solidFill>
            </a:endParaRPr>
          </a:p>
        </p:txBody>
      </p:sp>
      <p:pic>
        <p:nvPicPr>
          <p:cNvPr id="4" name="Picture 2" descr="D:\erol okutan\erol resimleri\sosy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184576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92078"/>
            <a:ext cx="87129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BİLİNMESI GEREKEN KAVRAMLAR: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İşsizlik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Demografi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zelliklerini,n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olaylarını inceleyen bilim dalıdır.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sınırları belli bir alanda, belli bir zaman diliminde yaşayan insan sayısına denir.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Yapılan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sayımları ile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miktarı,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artışı,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ekonomik ve k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rel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zellikleri,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dağılışı ve değişimi gibi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zellikler tespit edilebilir</a:t>
            </a:r>
            <a:r>
              <a:rPr kumimoji="0" lang="tr-TR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üfus artış hızında son 5 yılın en kötüs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208912" cy="6120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1058183"/>
            <a:ext cx="871296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RKİYEDE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FUS: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İlk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sayımı (1831) II. Mahmut d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neminde yapıldı. Yalnızca ( vergi verecek ve askere gidecek olan) erkekler sayıldı. T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Cumhuriyetinde ilk n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sayımı 1927 yılında, ikincisi 1935 yılında yapılmıştır. 1990 a kadar 5 yılda bir, sonra 10 yılda bir yapılmış ancak 1997 yılında se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men sayısını tespit etmek i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ç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bir ara sayım yapılmıştır.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260648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Son 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sayımı 2000 de yapıldı.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lkemizde yapılan 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sayımları ile insan sayısı, 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yoğunluğu, n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fusun yaş ve cinsiyet, okuryazarlık, 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ğrenim durumu, iş durumu, medeni durum, k</a:t>
            </a:r>
            <a:r>
              <a:rPr lang="tr-TR" sz="3600" dirty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 ve kentsel durumu tespit edilir.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8" name="Picture 2" descr="http://media.ntvmsnbc.com/j/NTVMSNBC/Components/ArtAndPhoto-Fronts/Sections-StoryLevel/T%C3%BCrkiye/120522-nufus22.hme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789040"/>
            <a:ext cx="5688632" cy="27561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3528" y="332656"/>
            <a:ext cx="856895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*N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sayımlarını Devlet İstatistik Enstit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(DİE) yeni ismiyle T</a:t>
            </a:r>
            <a:r>
              <a:rPr lang="tr-TR" sz="32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 İstatistik Kurumu (T</a:t>
            </a:r>
            <a:r>
              <a:rPr lang="tr-TR" sz="32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İK) yapar.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Yoğunluğu: Bir yerde km ye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şen insan sayısıdır.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28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Yoğunluğu </a:t>
            </a:r>
            <a:r>
              <a:rPr lang="tr-TR" sz="28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</a:t>
            </a:r>
            <a:r>
              <a:rPr lang="tr-TR" sz="2800" dirty="0"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tr-TR" sz="28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Miktarı / Y</a:t>
            </a:r>
            <a:r>
              <a:rPr lang="tr-TR" sz="2800" dirty="0"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 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Ö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çü</a:t>
            </a: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lang="tr-TR" sz="2800" dirty="0" smtClean="0">
                <a:ea typeface="Times New Roman" pitchFamily="18" charset="0"/>
                <a:cs typeface="Arial" pitchFamily="34" charset="0"/>
              </a:rPr>
              <a:t>ü</a:t>
            </a:r>
            <a:r>
              <a:rPr lang="tr-TR" sz="2800" dirty="0">
                <a:ea typeface="Times New Roman" pitchFamily="18" charset="0"/>
                <a:cs typeface="Arial" pitchFamily="34" charset="0"/>
              </a:rPr>
              <a:t> </a:t>
            </a:r>
            <a:endParaRPr lang="tr-TR" sz="2800" dirty="0" smtClean="0"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*T</a:t>
            </a:r>
            <a:r>
              <a:rPr lang="tr-TR" sz="3200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rkiye’de en az n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artışı 2.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nya Savaşı nedeniyle 1940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1945 arası, en fazla n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fus artışı hayat şartlarının d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ü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zelmesiyle 1955</a:t>
            </a:r>
            <a:r>
              <a:rPr lang="tr-TR" sz="3200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1960 arası olmuştur.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yunus.hacettepe.edu.tr/~yrms11/wordpress/wp-content/uploads/2012/05/sayim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24936" cy="62646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NÜFUS ARTIŞ HIZININ SONUÇLARI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3800" dirty="0" smtClean="0">
                <a:solidFill>
                  <a:srgbClr val="FF0000"/>
                </a:solidFill>
              </a:rPr>
              <a:t>Olumlu Sonuçları</a:t>
            </a:r>
          </a:p>
          <a:p>
            <a:r>
              <a:rPr lang="tr-TR" sz="3800" dirty="0" smtClean="0"/>
              <a:t>1-Üretim </a:t>
            </a:r>
            <a:r>
              <a:rPr lang="tr-TR" sz="3800" dirty="0"/>
              <a:t>ve vergi gelirleri artar.</a:t>
            </a:r>
          </a:p>
          <a:p>
            <a:r>
              <a:rPr lang="tr-TR" sz="3800" dirty="0"/>
              <a:t>2-Mal ve hizmetlere talep artar.</a:t>
            </a:r>
          </a:p>
          <a:p>
            <a:r>
              <a:rPr lang="tr-TR" sz="3800" dirty="0" smtClean="0"/>
              <a:t>3-İşgücü </a:t>
            </a:r>
            <a:r>
              <a:rPr lang="tr-TR" sz="3800" dirty="0"/>
              <a:t>artar ve ucuzlar, üretim ucuzlar.</a:t>
            </a:r>
          </a:p>
          <a:p>
            <a:r>
              <a:rPr lang="tr-TR" sz="3800" dirty="0"/>
              <a:t>4-Yurt savunması kolaylaşır.</a:t>
            </a:r>
          </a:p>
          <a:p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sz="3600" dirty="0" smtClean="0">
                <a:solidFill>
                  <a:srgbClr val="FF0000"/>
                </a:solidFill>
              </a:rPr>
              <a:t>Olumsuz Sonuçları</a:t>
            </a:r>
          </a:p>
          <a:p>
            <a:r>
              <a:rPr lang="tr-TR" sz="3600" dirty="0" smtClean="0"/>
              <a:t>1-Kişi başına düşen mili gelir azalır.</a:t>
            </a:r>
          </a:p>
          <a:p>
            <a:r>
              <a:rPr lang="tr-TR" sz="3600" dirty="0" smtClean="0"/>
              <a:t>2-Enflasyon ve işsizlik artar.</a:t>
            </a:r>
          </a:p>
          <a:p>
            <a:r>
              <a:rPr lang="tr-TR" sz="3600" dirty="0" smtClean="0"/>
              <a:t>3-Göç ve çarpık kentleşme artar.</a:t>
            </a:r>
          </a:p>
          <a:p>
            <a:r>
              <a:rPr lang="tr-TR" sz="3600" dirty="0" smtClean="0"/>
              <a:t>4-Kaynaklar hızla tükenir.</a:t>
            </a:r>
          </a:p>
          <a:p>
            <a:r>
              <a:rPr lang="tr-TR" sz="3600" dirty="0" smtClean="0"/>
              <a:t>5-Trafik sorunu ortaya çıkar.</a:t>
            </a:r>
          </a:p>
          <a:p>
            <a:r>
              <a:rPr lang="tr-TR" sz="3600" dirty="0" smtClean="0"/>
              <a:t>6-İhracat azalır</a:t>
            </a:r>
          </a:p>
          <a:p>
            <a:r>
              <a:rPr lang="tr-TR" sz="3600" dirty="0" smtClean="0"/>
              <a:t>7-Anarşi, terör artar.</a:t>
            </a:r>
          </a:p>
          <a:p>
            <a:r>
              <a:rPr lang="tr-TR" sz="3600" dirty="0" smtClean="0"/>
              <a:t>8-Altyapı yetersiz kalır.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585</Words>
  <Application>Microsoft Office PowerPoint</Application>
  <PresentationFormat>Ekran Gösterisi (4:3)</PresentationFormat>
  <Paragraphs>107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  ÜNITE II: </vt:lpstr>
      <vt:lpstr>EROL OKUTAN</vt:lpstr>
      <vt:lpstr>Slayt 3</vt:lpstr>
      <vt:lpstr>Slayt 4</vt:lpstr>
      <vt:lpstr>Slayt 5</vt:lpstr>
      <vt:lpstr>Slayt 6</vt:lpstr>
      <vt:lpstr>Slayt 7</vt:lpstr>
      <vt:lpstr>Slayt 8</vt:lpstr>
      <vt:lpstr>NÜFUS ARTIŞ HIZININ SONUÇLARI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EROL OKUTAN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2014-11-01T17:05:00Z</dcterms:created>
  <dcterms:modified xsi:type="dcterms:W3CDTF">2014-11-05T20:35:13Z</dcterms:modified>
  <cp:category>www.sorubak.com</cp:category>
</cp:coreProperties>
</file>