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89" r:id="rId9"/>
    <p:sldId id="263" r:id="rId10"/>
    <p:sldId id="264" r:id="rId11"/>
    <p:sldId id="290" r:id="rId12"/>
    <p:sldId id="265" r:id="rId13"/>
    <p:sldId id="266" r:id="rId14"/>
    <p:sldId id="267" r:id="rId15"/>
    <p:sldId id="268" r:id="rId16"/>
    <p:sldId id="269" r:id="rId17"/>
    <p:sldId id="338" r:id="rId18"/>
    <p:sldId id="339" r:id="rId19"/>
    <p:sldId id="340" r:id="rId20"/>
    <p:sldId id="342" r:id="rId21"/>
    <p:sldId id="341" r:id="rId22"/>
    <p:sldId id="343" r:id="rId23"/>
    <p:sldId id="345" r:id="rId24"/>
    <p:sldId id="346" r:id="rId25"/>
    <p:sldId id="347" r:id="rId26"/>
    <p:sldId id="270" r:id="rId27"/>
    <p:sldId id="271" r:id="rId28"/>
    <p:sldId id="272" r:id="rId29"/>
    <p:sldId id="273" r:id="rId30"/>
    <p:sldId id="283" r:id="rId31"/>
    <p:sldId id="274" r:id="rId32"/>
    <p:sldId id="282" r:id="rId33"/>
    <p:sldId id="275" r:id="rId34"/>
    <p:sldId id="284" r:id="rId35"/>
    <p:sldId id="276" r:id="rId36"/>
    <p:sldId id="277" r:id="rId37"/>
    <p:sldId id="285" r:id="rId38"/>
    <p:sldId id="278" r:id="rId39"/>
    <p:sldId id="279" r:id="rId40"/>
    <p:sldId id="286" r:id="rId41"/>
    <p:sldId id="348" r:id="rId42"/>
    <p:sldId id="280" r:id="rId43"/>
    <p:sldId id="287" r:id="rId44"/>
    <p:sldId id="349" r:id="rId45"/>
    <p:sldId id="281" r:id="rId46"/>
    <p:sldId id="288" r:id="rId47"/>
    <p:sldId id="357" r:id="rId48"/>
    <p:sldId id="358" r:id="rId49"/>
    <p:sldId id="351" r:id="rId50"/>
    <p:sldId id="352" r:id="rId51"/>
    <p:sldId id="353" r:id="rId52"/>
    <p:sldId id="354" r:id="rId53"/>
    <p:sldId id="291" r:id="rId54"/>
    <p:sldId id="355" r:id="rId55"/>
    <p:sldId id="292" r:id="rId56"/>
    <p:sldId id="356" r:id="rId57"/>
    <p:sldId id="293" r:id="rId58"/>
    <p:sldId id="297" r:id="rId59"/>
    <p:sldId id="294" r:id="rId60"/>
    <p:sldId id="298" r:id="rId61"/>
    <p:sldId id="295" r:id="rId62"/>
    <p:sldId id="308" r:id="rId63"/>
    <p:sldId id="296" r:id="rId64"/>
    <p:sldId id="299" r:id="rId65"/>
    <p:sldId id="300" r:id="rId66"/>
    <p:sldId id="301" r:id="rId67"/>
    <p:sldId id="309" r:id="rId68"/>
    <p:sldId id="304" r:id="rId69"/>
    <p:sldId id="302" r:id="rId70"/>
    <p:sldId id="303" r:id="rId71"/>
    <p:sldId id="305" r:id="rId72"/>
    <p:sldId id="310" r:id="rId73"/>
    <p:sldId id="306" r:id="rId74"/>
    <p:sldId id="307" r:id="rId75"/>
    <p:sldId id="311" r:id="rId76"/>
    <p:sldId id="312" r:id="rId77"/>
    <p:sldId id="313" r:id="rId78"/>
    <p:sldId id="314" r:id="rId79"/>
    <p:sldId id="315" r:id="rId80"/>
    <p:sldId id="316" r:id="rId81"/>
    <p:sldId id="317" r:id="rId82"/>
    <p:sldId id="318" r:id="rId83"/>
    <p:sldId id="324" r:id="rId84"/>
    <p:sldId id="319" r:id="rId85"/>
    <p:sldId id="320" r:id="rId86"/>
    <p:sldId id="323" r:id="rId87"/>
    <p:sldId id="321" r:id="rId88"/>
    <p:sldId id="322" r:id="rId89"/>
    <p:sldId id="325" r:id="rId90"/>
    <p:sldId id="326" r:id="rId91"/>
    <p:sldId id="327" r:id="rId92"/>
    <p:sldId id="329" r:id="rId93"/>
    <p:sldId id="328" r:id="rId94"/>
    <p:sldId id="330" r:id="rId95"/>
    <p:sldId id="332" r:id="rId96"/>
    <p:sldId id="331" r:id="rId97"/>
    <p:sldId id="333" r:id="rId98"/>
    <p:sldId id="336" r:id="rId99"/>
    <p:sldId id="334" r:id="rId100"/>
    <p:sldId id="337" r:id="rId101"/>
    <p:sldId id="335" r:id="rId102"/>
    <p:sldId id="344" r:id="rId10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009DA520-C592-48EC-AA54-6460500ED325}" type="datetimeFigureOut">
              <a:rPr lang="tr-TR" smtClean="0"/>
              <a:pPr/>
              <a:t>09.11.2014</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1E8DFD06-1109-44F1-AE72-6C07CB7C05FB}"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9DA520-C592-48EC-AA54-6460500ED325}" type="datetimeFigureOut">
              <a:rPr lang="tr-TR" smtClean="0"/>
              <a:pPr/>
              <a:t>09.11.2014</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8DFD06-1109-44F1-AE72-6C07CB7C05FB}"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www.google.com.tr/url?sa=i&amp;source=images&amp;cd=&amp;cad=rja&amp;uact=8&amp;docid=CG8cAFG48Ry1yM&amp;tbnid=HzflXywaaVC-IM&amp;ved=0CAgQjRw&amp;url=http://www.sosyalbilgilerin.com/kesir-olcek-cizgi-olcege-nasil-cevrilir/&amp;ei=47H4U5O0Lqfo7AbdrIHoBg&amp;psig=AFQjCNHILjAl-ajINLQqvARJSoUMCwqtKQ&amp;ust=1408893795847722"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3.bp.blogspot.com/-OhAsLMylMTg/U3scApEEBiI/AAAAAAAAAS4/4lNGJrKoj20/s1600/kesir+%C3%B6l%C3%A7ek.gif"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2.bp.blogspot.com/_xUy9RwzU8kA/SQh8G1_0UoI/AAAAAAAAAL4/r_PfNTZa1VI/s1600-h/%C3%A7izik+%C3%B6l%C3%A7ek.JPG" TargetMode="Externa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com.tr/url?sa=i&amp;source=images&amp;cd=&amp;cad=rja&amp;uact=8&amp;ved=0CAgQjRw&amp;url=http://www.kavga.net/karasal-iklim-bitki-ortusu/&amp;ei=Akg9VI65IYfMyAPY2YGQAw&amp;psig=AFQjCNHn9hxfaKNp9qEy4pqRQKxpcl4_Wg&amp;ust=1413388674640440" TargetMode="Externa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tr/url?sa=i&amp;rct=j&amp;q=&amp;esrc=s&amp;source=images&amp;cd=&amp;cad=rja&amp;uact=8&amp;ved=0CAcQjRw&amp;url=http://www.sinop.tv/sinop-iklimi.html&amp;ei=vkg9VN_XG4X2OoP2gOgF&amp;bvm=bv.77412846,d.bGQ&amp;psig=AFQjCNGojtm6uJkrBKYl4ENUf20EZcJF5A&amp;ust=1413388845934443" TargetMode="Externa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google.com.tr/url?sa=i&amp;rct=j&amp;q=&amp;esrc=s&amp;source=images&amp;cd=&amp;cad=rja&amp;uact=8&amp;ved=0CAcQjRw&amp;url=http://www.kavga.net/akdeniz-iklimi-ile-ilgili-gorseller/&amp;ei=hUk9VJfNGYmwPPiQgZAN&amp;bvm=bv.77412846,d.bGQ&amp;psig=AFQjCNE3GApSSFyjTt-JxqPb7EEDldVPAw&amp;ust=1413389042693796" TargetMode="Externa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google.com.tr/url?sa=i&amp;source=images&amp;cd=&amp;cad=rja&amp;uact=8&amp;ved=0CAgQjRw&amp;url=http://www.bilgiustam.com/eskimolar-kimdir-ve-ozellikleri-nelerdir/&amp;ei=3Uk9VOL2KejNygPlgoDgCw&amp;psig=AFQjCNHB4wRXeAeLmHRHhTl_tHGVkkeDBQ&amp;ust=1413389149764007" TargetMode="External"/><Relationship Id="rId1" Type="http://schemas.openxmlformats.org/officeDocument/2006/relationships/slideLayout" Target="../slideLayouts/slideLayout4.xml"/><Relationship Id="rId5" Type="http://schemas.openxmlformats.org/officeDocument/2006/relationships/image" Target="../media/image20.jpeg"/><Relationship Id="rId4" Type="http://schemas.openxmlformats.org/officeDocument/2006/relationships/hyperlink" Target="https://www.google.com.tr/imgres?imgurl&amp;imgrefurl=http://tr.wikipedia.org/wiki/Eskimo_halklar%C4%B1&amp;h=0&amp;w=0&amp;tbnid=xjuo5KYsgTFIwM&amp;zoom=1&amp;tbnh=185&amp;tbnw=273&amp;docid=1FsipQXWmUlrYM&amp;tbm=isch&amp;ei=CUo9VPX1DImQPcnogLAL&amp;ved=0CAcQsCUoAQ"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google.com.tr/url?sa=i&amp;rct=j&amp;q=&amp;esrc=s&amp;source=images&amp;cd=&amp;cad=rja&amp;uact=8&amp;ved=0CAcQjRw&amp;url=http://www.baktabul.net/cografya/73312-turkiyede-col-iklimi-varmi.html&amp;ei=X0o9VNDRB4vqOJjYgOAD&amp;psig=AFQjCNFq2Rggk6klUa_MWW0SB4cYdqoXwg&amp;ust=1413389266975962" TargetMode="External"/><Relationship Id="rId1" Type="http://schemas.openxmlformats.org/officeDocument/2006/relationships/slideLayout" Target="../slideLayouts/slideLayout5.xml"/><Relationship Id="rId5" Type="http://schemas.openxmlformats.org/officeDocument/2006/relationships/image" Target="../media/image22.jpeg"/><Relationship Id="rId4" Type="http://schemas.openxmlformats.org/officeDocument/2006/relationships/hyperlink" Target="http://www.google.com.tr/url?sa=i&amp;source=images&amp;cd=&amp;cad=rja&amp;uact=8&amp;ved=0CAgQjRw&amp;url=http://denizkorsan2010.blogspot.com/&amp;ei=j0o9VOCSNOG6ygO_poKwCg&amp;psig=AFQjCNEVcfnD1Tdu7YJtwPHhSEjTmzv01Q&amp;ust=1413389327944497"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CAcQjRw&amp;url=http://www.onlinesunu.com/9-sinif-cografya-iklim-zenginligi/slayt47-9-sinif-kutup-iklimi-bitki-ortusu/&amp;ei=6Uo9VPGiFIOwPP-XgcAB&amp;psig=AFQjCNHTXxBI-OXAbIZO3FcdbqXjDe-PeA&amp;ust=1413389384629639" TargetMode="External"/><Relationship Id="rId2" Type="http://schemas.openxmlformats.org/officeDocument/2006/relationships/hyperlink" Target="http://www.google.com.tr/url?sa=i&amp;rct=j&amp;q=&amp;esrc=s&amp;source=images&amp;cd=&amp;cad=rja&amp;uact=8&amp;ved=0CAcQjRw&amp;url=http://net-bilgiler.blogcu.com/kutup-iklimi-nin-ozellikleri-nedir/13472542&amp;ei=z0o9VLrDGse9Pf3_gNgP&amp;psig=AFQjCNHTXxBI-OXAbIZO3FcdbqXjDe-PeA&amp;ust=1413389384629639" TargetMode="External"/><Relationship Id="rId1" Type="http://schemas.openxmlformats.org/officeDocument/2006/relationships/slideLayout" Target="../slideLayouts/slideLayout5.xml"/><Relationship Id="rId5" Type="http://schemas.openxmlformats.org/officeDocument/2006/relationships/image" Target="../media/image24.jpeg"/><Relationship Id="rId4" Type="http://schemas.openxmlformats.org/officeDocument/2006/relationships/hyperlink" Target="http://www.onlinesunu.com/9-sinif-cografya-iklim-zenginligi/slayt48-9-sinif-tundra-iklimi/"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www.buzlu.org/images/2007/07/kutuplarda-hayat.jpg" TargetMode="External"/><Relationship Id="rId2" Type="http://schemas.openxmlformats.org/officeDocument/2006/relationships/hyperlink" Target="http://www.google.com.tr/url?sa=i&amp;rct=j&amp;q=&amp;esrc=s&amp;source=images&amp;cd=&amp;cad=rja&amp;uact=8&amp;ved=0CAcQjRw&amp;url=http://www.buzlu.org/kutuplarda-hayat/&amp;ei=jH0-VIyoNMqwPPrIgJAN&amp;bvm=bv.77412846,d.bGQ&amp;psig=AFQjCNEJhzXjpkYfb4ydCm06kqdCmXu92A&amp;ust=1413467902953492" TargetMode="External"/><Relationship Id="rId1" Type="http://schemas.openxmlformats.org/officeDocument/2006/relationships/slideLayout" Target="../slideLayouts/slideLayout7.xml"/><Relationship Id="rId6" Type="http://schemas.openxmlformats.org/officeDocument/2006/relationships/image" Target="../media/image26.jpeg"/><Relationship Id="rId5" Type="http://schemas.openxmlformats.org/officeDocument/2006/relationships/hyperlink" Target="http://www.google.com.tr/url?sa=i&amp;rct=j&amp;q=&amp;esrc=s&amp;source=images&amp;cd=&amp;cad=rja&amp;uact=8&amp;ved=0CAcQjRw&amp;url=http://www.webhatti.com/forum/konu/kutuplarda-yasam-bir-baskadir.442258/&amp;ei=FH4-VLWpL8XJPZKEgZgG&amp;psig=AFQjCNEJhzXjpkYfb4ydCm06kqdCmXu92A&amp;ust=1413467902953492" TargetMode="External"/><Relationship Id="rId4" Type="http://schemas.openxmlformats.org/officeDocument/2006/relationships/image" Target="../media/image25.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www.google.com.tr/url?sa=i&amp;source=images&amp;cd=&amp;cad=rja&amp;uact=8&amp;ved=0CAgQjRw&amp;url=http://www.gundemturkiye.com/tarih/uygarlik-tarihi/tarih-oncesi-devirler-ve-bu-devirlerin-yasam-kosullari.html&amp;ei=3oA-VJD5A4LLygP-zoKoDw&amp;psig=AFQjCNGFlZtDRzNFYHg8AOv6mBOkeFbZBw&amp;ust=1413468766201773" TargetMode="External"/><Relationship Id="rId1" Type="http://schemas.openxmlformats.org/officeDocument/2006/relationships/slideLayout" Target="../slideLayouts/slideLayout7.xml"/><Relationship Id="rId5" Type="http://schemas.openxmlformats.org/officeDocument/2006/relationships/image" Target="../media/image33.jpeg"/><Relationship Id="rId4" Type="http://schemas.openxmlformats.org/officeDocument/2006/relationships/hyperlink" Target="http://www.google.com.tr/url?sa=i&amp;source=images&amp;cd=&amp;cad=rja&amp;uact=8&amp;ved=0CAgQjRw&amp;url=http://arsiv.ntvmsnbc.com/news/475312.asp&amp;ei=_4A-VMiEK6XaywO6tYGYAg&amp;psig=AFQjCNFKj-tdl4zSfP6Tzp6rd0CjEyqj9A&amp;ust=1413468799801208" TargetMode="External"/></Relationships>
</file>

<file path=ppt/slides/_rels/slide52.xml.rels><?xml version="1.0" encoding="UTF-8" standalone="yes"?>
<Relationships xmlns="http://schemas.openxmlformats.org/package/2006/relationships"><Relationship Id="rId2" Type="http://schemas.openxmlformats.org/officeDocument/2006/relationships/hyperlink" Target="http://tr.wikipedia.org/wiki/%C3%87a%C4%9F_(zaman)" TargetMode="Externa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hyperlink" Target="http://www.google.com.tr/url?sa=i&amp;rct=j&amp;q=&amp;esrc=s&amp;source=images&amp;cd=&amp;cad=rja&amp;uact=8&amp;ved=0CAcQjRw&amp;url=http://www.muhteva.com/tarih-oncesi-devirlerin-bolumleri-t278695.html&amp;ei=H4I-VKqIBIj6PMeEgNgN&amp;bvm=bv.77412846,d.bGQ&amp;psig=AFQjCNHimd-fgAwxQb8vKtmtyPKYr2HIfQ&amp;ust=1413469039385033" TargetMode="Externa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hyperlink" Target="http://www.google.com.tr/url?sa=i&amp;source=images&amp;cd=&amp;cad=rja&amp;uact=8&amp;ved=0CAgQjRw&amp;url=http://www.forumasel.com/antika-ve-tarihi-eser/376668-sumerler-tarihi-eserleri-ile-ilgili-gorseller.html&amp;ei=VIc-VIyDOYW_ygO5uILoDg&amp;psig=AFQjCNEFyfABOS69-1eSAtdm74aeiEVRDQ&amp;ust=1413470421025915" TargetMode="Externa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hyperlink" Target="http://4.bp.blogspot.com/_fkP-96IqKsc/R_9G8-dDavI/AAAAAAAAABQ/1psziINRm1k/s1600-h/tekerlek-t.gif" TargetMode="External"/><Relationship Id="rId2" Type="http://schemas.openxmlformats.org/officeDocument/2006/relationships/hyperlink" Target="http://www.google.com.tr/url?sa=i&amp;rct=j&amp;q=&amp;esrc=s&amp;source=images&amp;cd=&amp;cad=rja&amp;uact=8&amp;ved=0CAcQjRw&amp;url=http://www.forumasel.com/komik-ve-garip-resimler/23922-nokianin-nasil-bir-numarali-telefon-ureticisi-oldugunu-merak-ettinizmi.html&amp;ei=NE89VK9bwdU8xv-BuAs&amp;bvm=bv.77412846,d.bGQ&amp;psig=AFQjCNG2md_-ALgGVaMFX-zNvpGlPo5S-w&amp;ust=1413390511403522" TargetMode="External"/><Relationship Id="rId1" Type="http://schemas.openxmlformats.org/officeDocument/2006/relationships/slideLayout" Target="../slideLayouts/slideLayout7.xml"/><Relationship Id="rId4" Type="http://schemas.openxmlformats.org/officeDocument/2006/relationships/image" Target="../media/image37.gi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www.google.com.tr/url?sa=i&amp;rct=j&amp;q=&amp;esrc=s&amp;source=images&amp;cd=&amp;cad=rja&amp;uact=8&amp;ved=0CAcQjRw&amp;url=http://ispircermeli.blogspot.com/p/cermelide-agriculture.html&amp;ei=z089VOMkiL484ZSB4Ao&amp;bvm=bv.77412846,d.bGQ&amp;psig=AFQjCNHEnOT60lHEVn-8TV2wj9lUYSSJGg&amp;ust=1413390657502983" TargetMode="Externa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hyperlink" Target="http://www.google.com.tr/url?sa=i&amp;source=images&amp;cd=&amp;cad=rja&amp;uact=8&amp;ved=0CAgQjRw&amp;url=http://gilgamis-destani.bunedir.org/zresimgoster.php?yazi=gilgamis-destani&amp;resimid=3608&amp;ei=zVA9VJ1igZ_KA7r2gcAP&amp;psig=AFQjCNEcGspVxX-oappa_INGop80Vtybsw&amp;ust=1413390925080495" TargetMode="Externa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google.com.tr/url?sa=i&amp;source=images&amp;cd=&amp;cad=rja&amp;uact=8&amp;ved=0CAgQjRw&amp;url=http://www.forumasel.com/harita-kadastro/383995-babil-kralligi-haritasi.html&amp;ei=1FM9VIbSOKS6ygPisoLQCA&amp;psig=AFQjCNHpyGN3i6nN8ZSQ8FIpv1APL1PLRw&amp;ust=1413391701028680" TargetMode="Externa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hyperlink" Target="http://www.google.com.tr/url?sa=i&amp;source=images&amp;cd=&amp;cad=rja&amp;uact=8&amp;ved=0CAgQjRw&amp;url=http://tr.wikipedia.org/wiki/Babil&amp;ei=o1E9VNn1KIjMyAOo54DACw&amp;psig=AFQjCNFns9d5y50EbcQAQzYOxNI2uceEqg&amp;ust=1413391139736229" TargetMode="Externa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hyperlink" Target="http://www.manzara.gen.tr/w1/Tam-G&#252;ne&#351;-tutulmas&#305;.jpg" TargetMode="External"/><Relationship Id="rId2" Type="http://schemas.openxmlformats.org/officeDocument/2006/relationships/hyperlink" Target="http://www.google.com.tr/url?sa=i&amp;rct=j&amp;q=&amp;esrc=s&amp;source=images&amp;cd=&amp;cad=rja&amp;uact=8&amp;ved=0CAcQjRw&amp;url=http://eitimciyiz.blogspot.com/2013/05/isik-ve-ses-konu-anlatimlari.html&amp;ei=_lE9VN85wuA41_eAyAs&amp;psig=AFQjCNGbZInCELxwRDq80U7UDsZb-6YIbQ&amp;ust=1413391194963880" TargetMode="External"/><Relationship Id="rId1" Type="http://schemas.openxmlformats.org/officeDocument/2006/relationships/slideLayout" Target="../slideLayouts/slideLayout7.xml"/><Relationship Id="rId6" Type="http://schemas.openxmlformats.org/officeDocument/2006/relationships/image" Target="../media/image45.jpeg"/><Relationship Id="rId5" Type="http://schemas.openxmlformats.org/officeDocument/2006/relationships/hyperlink" Target="http://1.bp.blogspot.com/-mlOuyRHawlY/UKPi7blX8aI/AAAAAAAADFY/qDW7R_-dhfc/s1600/100115-+tayland+gunes+tutulmas%C4%B1.hmedium.jpg" TargetMode="External"/><Relationship Id="rId4" Type="http://schemas.openxmlformats.org/officeDocument/2006/relationships/image" Target="../media/image44.jpe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hyperlink" Target="http://www.google.com.tr/url?sa=i&amp;source=images&amp;cd=&amp;cad=rja&amp;uact=8&amp;ved=0CAgQjRw&amp;url=http://www.egitimnerede.com/haberler/dunyanin-ilk-kutuphanesi-anadoluda-kuruldu/8022/&amp;ei=IlM9VJygI6S6ygPisoLQCA&amp;psig=AFQjCNF51aYUWMjCMTag6PWI_b3nnKYCKA&amp;ust=1413391522629774" TargetMode="Externa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8.gif"/><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49.gif"/><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hyperlink" Target="http://www.google.com.tr/url?sa=i&amp;source=images&amp;cd=&amp;cad=rja&amp;uact=8&amp;ved=0CAgQjRw&amp;url=http://www.dersteknik.com/2012/03/frigler-mo-750-mo-600-6snf-sosyal.html&amp;ei=CV49VIHLPKKBywP794Ag&amp;psig=AFQjCNFnC1sbZWcPRtCj8wllxJPgp0tuCA&amp;ust=1413394314081561" TargetMode="Externa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hyperlink" Target="http://www.google.com.tr/url?sa=i&amp;rct=j&amp;q=&amp;esrc=s&amp;source=images&amp;cd=&amp;cad=rja&amp;uact=8&amp;ved=0CAcQjRw&amp;url=http://www.hisse.net/forum/showthread.php?t=3287&amp;page=695&amp;ei=X109VLq8E87XPdzBgJgC&amp;psig=AFQjCNHzJqX4rIN8kuG6rMsPwrwwrhLucA&amp;ust=1413394072741477" TargetMode="External"/><Relationship Id="rId2" Type="http://schemas.openxmlformats.org/officeDocument/2006/relationships/hyperlink" Target="http://www.google.com.tr/url?sa=i&amp;rct=j&amp;q=&amp;esrc=s&amp;source=images&amp;cd=&amp;cad=rja&amp;uact=8&amp;ved=0CAcQjRw&amp;url=http://karikakup.blogspot.com/2010/12/hayvanclk.html&amp;ei=HF09VJmOHs3bPbzlgVg&amp;psig=AFQjCNHzJqX4rIN8kuG6rMsPwrwwrhLucA&amp;ust=1413394072741477" TargetMode="External"/><Relationship Id="rId1" Type="http://schemas.openxmlformats.org/officeDocument/2006/relationships/slideLayout" Target="../slideLayouts/slideLayout6.xml"/><Relationship Id="rId4" Type="http://schemas.openxmlformats.org/officeDocument/2006/relationships/image" Target="../media/image53.jpe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google.com.tr/url?sa=i&amp;source=images&amp;cd=&amp;cad=rja&amp;uact=8&amp;ved=0CAgQjRw&amp;url=http://www.sosyalbilgiler.biz/forum/yeryuzunde-yasam/lidyalilar-haritasi/&amp;ei=0F49VKucOOP4yQP63IDYDQ&amp;psig=AFQjCNHG9QJFw4rYhq91FVxsG9j7Sq-SPg&amp;ust=1413394513004980" TargetMode="External"/><Relationship Id="rId1" Type="http://schemas.openxmlformats.org/officeDocument/2006/relationships/slideLayout" Target="../slideLayouts/slideLayout7.xml"/><Relationship Id="rId5" Type="http://schemas.openxmlformats.org/officeDocument/2006/relationships/image" Target="../media/image55.jpeg"/><Relationship Id="rId4" Type="http://schemas.openxmlformats.org/officeDocument/2006/relationships/hyperlink" Target="http://www.forumancientcoins.com/Coins/12096q00.jpg" TargetMode="Externa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image" Target="../media/image56.gif"/><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88641"/>
            <a:ext cx="7772400" cy="2160240"/>
          </a:xfrm>
        </p:spPr>
        <p:txBody>
          <a:bodyPr>
            <a:normAutofit fontScale="90000"/>
          </a:bodyPr>
          <a:lstStyle/>
          <a:p>
            <a:r>
              <a:rPr lang="tr-TR" sz="7200" dirty="0" smtClean="0">
                <a:solidFill>
                  <a:srgbClr val="FF0000"/>
                </a:solidFill>
              </a:rPr>
              <a:t>6.SINIF SOSYAL BİLGİLER </a:t>
            </a:r>
            <a:endParaRPr lang="tr-TR" sz="7200" dirty="0">
              <a:solidFill>
                <a:srgbClr val="FF0000"/>
              </a:solidFill>
            </a:endParaRPr>
          </a:p>
        </p:txBody>
      </p:sp>
      <p:sp>
        <p:nvSpPr>
          <p:cNvPr id="3" name="2 Alt Başlık"/>
          <p:cNvSpPr>
            <a:spLocks noGrp="1"/>
          </p:cNvSpPr>
          <p:nvPr>
            <p:ph type="subTitle" idx="1"/>
          </p:nvPr>
        </p:nvSpPr>
        <p:spPr>
          <a:xfrm>
            <a:off x="251520" y="2564904"/>
            <a:ext cx="8640960" cy="3073896"/>
          </a:xfrm>
        </p:spPr>
        <p:txBody>
          <a:bodyPr>
            <a:noAutofit/>
          </a:bodyPr>
          <a:lstStyle/>
          <a:p>
            <a:r>
              <a:rPr lang="tr-TR" sz="6000" dirty="0" smtClean="0">
                <a:solidFill>
                  <a:srgbClr val="FF0000"/>
                </a:solidFill>
              </a:rPr>
              <a:t>II.ünite</a:t>
            </a:r>
          </a:p>
          <a:p>
            <a:r>
              <a:rPr lang="tr-TR" sz="6000" dirty="0" smtClean="0">
                <a:solidFill>
                  <a:srgbClr val="FF0000"/>
                </a:solidFill>
              </a:rPr>
              <a:t>YERYÜZÜNDE YAŞAM YAŞAM</a:t>
            </a:r>
            <a:endParaRPr lang="tr-TR" sz="6000" dirty="0">
              <a:solidFill>
                <a:srgbClr val="FF000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0"/>
            <a:ext cx="8856984" cy="6247864"/>
          </a:xfrm>
          <a:prstGeom prst="rect">
            <a:avLst/>
          </a:prstGeom>
        </p:spPr>
        <p:txBody>
          <a:bodyPr wrap="square">
            <a:spAutoFit/>
          </a:bodyPr>
          <a:lstStyle/>
          <a:p>
            <a:r>
              <a:rPr lang="tr-TR" sz="4000" b="1" dirty="0">
                <a:solidFill>
                  <a:srgbClr val="C00000"/>
                </a:solidFill>
              </a:rPr>
              <a:t>Meridyenler</a:t>
            </a:r>
            <a:r>
              <a:rPr lang="tr-TR" sz="4000" dirty="0"/>
              <a:t/>
            </a:r>
            <a:br>
              <a:rPr lang="tr-TR" sz="4000" dirty="0"/>
            </a:br>
            <a:r>
              <a:rPr lang="tr-TR" sz="4000" dirty="0"/>
              <a:t>Kuzeyden güneye kutuplar arasında uzanan</a:t>
            </a:r>
            <a:br>
              <a:rPr lang="tr-TR" sz="4000" dirty="0"/>
            </a:br>
            <a:r>
              <a:rPr lang="tr-TR" sz="4000" dirty="0"/>
              <a:t>Çizgiler meridyen yaylarıdır. </a:t>
            </a:r>
            <a:r>
              <a:rPr lang="tr-TR" sz="4000" dirty="0" err="1"/>
              <a:t>Ingilterenin</a:t>
            </a:r>
            <a:r>
              <a:rPr lang="tr-TR" sz="4000" dirty="0"/>
              <a:t> </a:t>
            </a:r>
            <a:r>
              <a:rPr lang="tr-TR" sz="4000" dirty="0" err="1">
                <a:solidFill>
                  <a:srgbClr val="C00000"/>
                </a:solidFill>
              </a:rPr>
              <a:t>Greenwich</a:t>
            </a:r>
            <a:r>
              <a:rPr lang="tr-TR" sz="4000" dirty="0"/>
              <a:t> gözlemevinden geçen meridyen,</a:t>
            </a:r>
            <a:br>
              <a:rPr lang="tr-TR" sz="4000" dirty="0"/>
            </a:br>
            <a:r>
              <a:rPr lang="tr-TR" sz="4000" dirty="0"/>
              <a:t>Başlangıç meridyeni kabul edilir. Başlangıç </a:t>
            </a:r>
            <a:br>
              <a:rPr lang="tr-TR" sz="4000" dirty="0"/>
            </a:br>
            <a:r>
              <a:rPr lang="tr-TR" sz="4000" dirty="0">
                <a:solidFill>
                  <a:srgbClr val="C00000"/>
                </a:solidFill>
              </a:rPr>
              <a:t>Meridyeninin 180 doğusunda 180 batısında</a:t>
            </a:r>
            <a:br>
              <a:rPr lang="tr-TR" sz="4000" dirty="0">
                <a:solidFill>
                  <a:srgbClr val="C00000"/>
                </a:solidFill>
              </a:rPr>
            </a:br>
            <a:r>
              <a:rPr lang="tr-TR" sz="4000" dirty="0">
                <a:solidFill>
                  <a:srgbClr val="C00000"/>
                </a:solidFill>
              </a:rPr>
              <a:t>Olmak üzere toplam 360 meridyen vardır</a:t>
            </a:r>
            <a:r>
              <a:rPr lang="tr-TR" sz="4000" dirty="0"/>
              <a:t>.</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www.definecim.com/images/tumulus_mezar/300px-Iskilip_Kaya_Mezarlari.JPG"/>
          <p:cNvPicPr>
            <a:picLocks noChangeAspect="1" noChangeArrowheads="1"/>
          </p:cNvPicPr>
          <p:nvPr/>
        </p:nvPicPr>
        <p:blipFill>
          <a:blip r:embed="rId2" cstate="print"/>
          <a:srcRect/>
          <a:stretch>
            <a:fillRect/>
          </a:stretch>
        </p:blipFill>
        <p:spPr bwMode="auto">
          <a:xfrm>
            <a:off x="467544" y="332656"/>
            <a:ext cx="8352928" cy="6264696"/>
          </a:xfrm>
          <a:prstGeom prst="rect">
            <a:avLst/>
          </a:prstGeom>
          <a:noFill/>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332656"/>
            <a:ext cx="8568952" cy="5632311"/>
          </a:xfrm>
          <a:prstGeom prst="rect">
            <a:avLst/>
          </a:prstGeom>
        </p:spPr>
        <p:txBody>
          <a:bodyPr wrap="square">
            <a:spAutoFit/>
          </a:bodyPr>
          <a:lstStyle/>
          <a:p>
            <a:r>
              <a:rPr lang="tr-TR" sz="4000" dirty="0" smtClean="0">
                <a:solidFill>
                  <a:schemeClr val="accent5">
                    <a:lumMod val="75000"/>
                  </a:schemeClr>
                </a:solidFill>
              </a:rPr>
              <a:t>Ülkemin dağlık ve kayalık olması,benim ve meslektaşlarımın bentler,barajlar ve sulama kanalları yapmasını gerektirdi.Yoksa sulak toprağı çok seven bağcılık ülkeme nasıl bu kadar kazanç getirecekti? Çiftçiler, tarım ürünlerinin çeşitliliğine katkı sağladığımız için bize teşekkür ediyorlar. Kralımız da durumdan çok memnun.</a:t>
            </a:r>
            <a:endParaRPr lang="tr-TR" sz="4000" dirty="0">
              <a:solidFill>
                <a:schemeClr val="accent5">
                  <a:lumMod val="75000"/>
                </a:schemeClr>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722313" y="2708921"/>
            <a:ext cx="7772400" cy="2160240"/>
          </a:xfrm>
        </p:spPr>
        <p:txBody>
          <a:bodyPr>
            <a:normAutofit/>
          </a:bodyPr>
          <a:lstStyle/>
          <a:p>
            <a:pPr algn="ctr"/>
            <a:r>
              <a:rPr lang="tr-TR" sz="8000" dirty="0" smtClean="0">
                <a:solidFill>
                  <a:srgbClr val="FF0000"/>
                </a:solidFill>
              </a:rPr>
              <a:t>2014 / ESKİŞEHİR</a:t>
            </a:r>
            <a:endParaRPr lang="tr-TR" sz="8000" dirty="0">
              <a:solidFill>
                <a:srgbClr val="FF0000"/>
              </a:solidFill>
            </a:endParaRPr>
          </a:p>
        </p:txBody>
      </p:sp>
      <p:sp>
        <p:nvSpPr>
          <p:cNvPr id="3" name="2 Metin Yer Tutucusu"/>
          <p:cNvSpPr>
            <a:spLocks noGrp="1"/>
          </p:cNvSpPr>
          <p:nvPr>
            <p:ph type="body" idx="1"/>
          </p:nvPr>
        </p:nvSpPr>
        <p:spPr>
          <a:xfrm>
            <a:off x="722313" y="620689"/>
            <a:ext cx="7772400" cy="1584175"/>
          </a:xfrm>
        </p:spPr>
        <p:txBody>
          <a:bodyPr>
            <a:normAutofit/>
          </a:bodyPr>
          <a:lstStyle/>
          <a:p>
            <a:pPr algn="ctr"/>
            <a:r>
              <a:rPr lang="tr-TR" sz="8000" dirty="0" smtClean="0">
                <a:solidFill>
                  <a:srgbClr val="FF0000"/>
                </a:solidFill>
              </a:rPr>
              <a:t>Erol  OKUTAN</a:t>
            </a:r>
            <a:endParaRPr lang="tr-TR" sz="80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Dünyanın Kesiti"/>
          <p:cNvPicPr/>
          <p:nvPr/>
        </p:nvPicPr>
        <p:blipFill>
          <a:blip r:embed="rId2" cstate="print"/>
          <a:srcRect/>
          <a:stretch>
            <a:fillRect/>
          </a:stretch>
        </p:blipFill>
        <p:spPr bwMode="auto">
          <a:xfrm>
            <a:off x="251520" y="188640"/>
            <a:ext cx="8640959" cy="65527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88640"/>
            <a:ext cx="8856984" cy="5509200"/>
          </a:xfrm>
          <a:prstGeom prst="rect">
            <a:avLst/>
          </a:prstGeom>
        </p:spPr>
        <p:txBody>
          <a:bodyPr wrap="square">
            <a:spAutoFit/>
          </a:bodyPr>
          <a:lstStyle/>
          <a:p>
            <a:r>
              <a:rPr lang="tr-TR" sz="4400" b="1" dirty="0">
                <a:solidFill>
                  <a:srgbClr val="C00000"/>
                </a:solidFill>
              </a:rPr>
              <a:t>Meridyenlerin Özellikleri</a:t>
            </a:r>
            <a:r>
              <a:rPr lang="tr-TR" sz="4400" dirty="0"/>
              <a:t/>
            </a:r>
            <a:br>
              <a:rPr lang="tr-TR" sz="4400" dirty="0"/>
            </a:br>
            <a:r>
              <a:rPr lang="tr-TR" sz="4400" dirty="0"/>
              <a:t>*Birer derece aralıklarla geçirilmişlerdir.</a:t>
            </a:r>
            <a:br>
              <a:rPr lang="tr-TR" sz="4400" dirty="0"/>
            </a:br>
            <a:r>
              <a:rPr lang="tr-TR" sz="4400" dirty="0"/>
              <a:t>*Ekvatoru ve paralelleri dik keserler.</a:t>
            </a:r>
            <a:br>
              <a:rPr lang="tr-TR" sz="4400" dirty="0"/>
            </a:br>
            <a:r>
              <a:rPr lang="tr-TR" sz="4400" dirty="0"/>
              <a:t>*</a:t>
            </a:r>
            <a:r>
              <a:rPr lang="tr-TR" sz="4400" dirty="0">
                <a:solidFill>
                  <a:srgbClr val="C00000"/>
                </a:solidFill>
              </a:rPr>
              <a:t>360 </a:t>
            </a:r>
            <a:r>
              <a:rPr lang="tr-TR" sz="4400" dirty="0"/>
              <a:t>meridyen yayı bulunmaktadır.</a:t>
            </a:r>
            <a:br>
              <a:rPr lang="tr-TR" sz="4400" dirty="0"/>
            </a:br>
            <a:r>
              <a:rPr lang="tr-TR" sz="4400" dirty="0"/>
              <a:t>*Meridyen yayları eşit uzunluktadır.</a:t>
            </a:r>
            <a:br>
              <a:rPr lang="tr-TR" sz="4400" dirty="0"/>
            </a:br>
            <a:r>
              <a:rPr lang="tr-TR" sz="4400" dirty="0"/>
              <a:t>*Birbirini izleyen iki meridyen arasındaki zaman farkı </a:t>
            </a:r>
            <a:r>
              <a:rPr lang="tr-TR" sz="4400" dirty="0">
                <a:solidFill>
                  <a:srgbClr val="C00000"/>
                </a:solidFill>
              </a:rPr>
              <a:t>4</a:t>
            </a:r>
            <a:r>
              <a:rPr lang="tr-TR" sz="4400" dirty="0"/>
              <a:t> dakikadır</a:t>
            </a:r>
            <a:r>
              <a:rPr lang="tr-TR" dirty="0"/>
              <a: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188640"/>
            <a:ext cx="8568952" cy="6247864"/>
          </a:xfrm>
          <a:prstGeom prst="rect">
            <a:avLst/>
          </a:prstGeom>
        </p:spPr>
        <p:txBody>
          <a:bodyPr wrap="square">
            <a:spAutoFit/>
          </a:bodyPr>
          <a:lstStyle/>
          <a:p>
            <a:r>
              <a:rPr lang="tr-TR" sz="4000" dirty="0"/>
              <a:t>Yerküreye baktığımız zaman irili ufaklı kara parçalarının gelişigüzel </a:t>
            </a:r>
            <a:br>
              <a:rPr lang="tr-TR" sz="4000" dirty="0"/>
            </a:br>
            <a:r>
              <a:rPr lang="tr-TR" sz="4000" dirty="0"/>
              <a:t>Dağılmış olduğunu </a:t>
            </a:r>
            <a:r>
              <a:rPr lang="tr-TR" sz="4000" dirty="0">
                <a:solidFill>
                  <a:srgbClr val="C00000"/>
                </a:solidFill>
              </a:rPr>
              <a:t>görürüz.Karaların çok büyük olanlarına </a:t>
            </a:r>
            <a:r>
              <a:rPr lang="tr-TR" sz="4000" dirty="0">
                <a:solidFill>
                  <a:schemeClr val="accent5"/>
                </a:solidFill>
              </a:rPr>
              <a:t>kıta</a:t>
            </a:r>
            <a:r>
              <a:rPr lang="tr-TR" sz="4000" dirty="0">
                <a:solidFill>
                  <a:srgbClr val="C00000"/>
                </a:solidFill>
              </a:rPr>
              <a:t> dendiğini biliyoruz.</a:t>
            </a:r>
            <a:r>
              <a:rPr lang="tr-TR" sz="4000" dirty="0"/>
              <a:t>dünya üzerinde </a:t>
            </a:r>
            <a:r>
              <a:rPr lang="tr-TR" sz="4000" dirty="0">
                <a:solidFill>
                  <a:srgbClr val="FF0000"/>
                </a:solidFill>
              </a:rPr>
              <a:t>yedi </a:t>
            </a:r>
            <a:r>
              <a:rPr lang="tr-TR" sz="4000" dirty="0" smtClean="0">
                <a:solidFill>
                  <a:srgbClr val="FF0000"/>
                </a:solidFill>
              </a:rPr>
              <a:t>kıta, </a:t>
            </a:r>
            <a:r>
              <a:rPr lang="tr-TR" sz="4000" dirty="0">
                <a:solidFill>
                  <a:schemeClr val="accent5"/>
                </a:solidFill>
              </a:rPr>
              <a:t>Güney Amerika,Afrika </a:t>
            </a:r>
            <a:r>
              <a:rPr lang="tr-TR" sz="4000" dirty="0" smtClean="0">
                <a:solidFill>
                  <a:schemeClr val="accent5"/>
                </a:solidFill>
              </a:rPr>
              <a:t>vardır;Kuzey Amerika,Avrupa,</a:t>
            </a:r>
            <a:r>
              <a:rPr lang="tr-TR" sz="4000" dirty="0" err="1" smtClean="0">
                <a:solidFill>
                  <a:schemeClr val="accent5"/>
                </a:solidFill>
              </a:rPr>
              <a:t>AsyaAntartika</a:t>
            </a:r>
            <a:r>
              <a:rPr lang="tr-TR" sz="4000" dirty="0" err="1" smtClean="0"/>
              <a:t>'dır</a:t>
            </a:r>
            <a:r>
              <a:rPr lang="tr-TR" sz="4000" dirty="0" smtClean="0"/>
              <a:t>.</a:t>
            </a:r>
            <a:r>
              <a:rPr lang="tr-TR" sz="4000" dirty="0" err="1" smtClean="0">
                <a:solidFill>
                  <a:srgbClr val="C00000"/>
                </a:solidFill>
              </a:rPr>
              <a:t>Kıtala</a:t>
            </a:r>
            <a:r>
              <a:rPr lang="tr-TR" sz="4000" dirty="0" smtClean="0">
                <a:solidFill>
                  <a:srgbClr val="C00000"/>
                </a:solidFill>
              </a:rPr>
              <a:t>-</a:t>
            </a:r>
          </a:p>
          <a:p>
            <a:r>
              <a:rPr lang="tr-TR" sz="4000" dirty="0" err="1" smtClean="0">
                <a:solidFill>
                  <a:srgbClr val="C00000"/>
                </a:solidFill>
              </a:rPr>
              <a:t>rın</a:t>
            </a:r>
            <a:r>
              <a:rPr lang="tr-TR" sz="4000" dirty="0" smtClean="0">
                <a:solidFill>
                  <a:srgbClr val="C00000"/>
                </a:solidFill>
              </a:rPr>
              <a:t> </a:t>
            </a:r>
            <a:r>
              <a:rPr lang="tr-TR" sz="4000" dirty="0">
                <a:solidFill>
                  <a:srgbClr val="C00000"/>
                </a:solidFill>
              </a:rPr>
              <a:t>arasındaki çukur alanları dolduran büyük su kütleleri </a:t>
            </a:r>
            <a:r>
              <a:rPr lang="tr-TR" sz="4000" dirty="0">
                <a:solidFill>
                  <a:schemeClr val="accent1"/>
                </a:solidFill>
              </a:rPr>
              <a:t>okyanus </a:t>
            </a:r>
            <a:r>
              <a:rPr lang="tr-TR" sz="4000" dirty="0">
                <a:solidFill>
                  <a:srgbClr val="C00000"/>
                </a:solidFill>
              </a:rPr>
              <a:t>olarak </a:t>
            </a:r>
            <a:r>
              <a:rPr lang="tr-TR" sz="4000" dirty="0" smtClean="0">
                <a:solidFill>
                  <a:srgbClr val="C00000"/>
                </a:solidFill>
              </a:rPr>
              <a:t>  adlandırılır</a:t>
            </a:r>
            <a:r>
              <a:rPr lang="tr-TR" sz="4000" dirty="0">
                <a:solidFill>
                  <a:srgbClr val="C00000"/>
                </a:solidFill>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6633"/>
            <a:ext cx="8712968" cy="1077218"/>
          </a:xfrm>
          <a:prstGeom prst="rect">
            <a:avLst/>
          </a:prstGeom>
        </p:spPr>
        <p:txBody>
          <a:bodyPr wrap="square">
            <a:spAutoFit/>
          </a:bodyPr>
          <a:lstStyle/>
          <a:p>
            <a:pPr algn="ctr"/>
            <a:r>
              <a:rPr lang="tr-TR" sz="3200" dirty="0" smtClean="0">
                <a:solidFill>
                  <a:srgbClr val="FF0000"/>
                </a:solidFill>
              </a:rPr>
              <a:t>Aşağıdaki </a:t>
            </a:r>
            <a:r>
              <a:rPr lang="tr-TR" sz="3200" dirty="0">
                <a:solidFill>
                  <a:srgbClr val="FF0000"/>
                </a:solidFill>
              </a:rPr>
              <a:t>şekilde yukarıda </a:t>
            </a:r>
            <a:r>
              <a:rPr lang="tr-TR" sz="3200" dirty="0" smtClean="0">
                <a:solidFill>
                  <a:srgbClr val="FF0000"/>
                </a:solidFill>
              </a:rPr>
              <a:t>Bahsedilen </a:t>
            </a:r>
            <a:r>
              <a:rPr lang="tr-TR" sz="3200" dirty="0">
                <a:solidFill>
                  <a:schemeClr val="accent1"/>
                </a:solidFill>
              </a:rPr>
              <a:t>kıtaları</a:t>
            </a:r>
            <a:r>
              <a:rPr lang="tr-TR" sz="3200" dirty="0">
                <a:solidFill>
                  <a:srgbClr val="FF0000"/>
                </a:solidFill>
              </a:rPr>
              <a:t> görebilirsiniz.</a:t>
            </a:r>
            <a:r>
              <a:rPr lang="tr-TR" sz="3200" dirty="0"/>
              <a:t>  </a:t>
            </a:r>
            <a:r>
              <a:rPr lang="tr-TR" dirty="0"/>
              <a:t> </a:t>
            </a:r>
          </a:p>
        </p:txBody>
      </p:sp>
      <p:pic>
        <p:nvPicPr>
          <p:cNvPr id="1026" name="Picture 2"/>
          <p:cNvPicPr>
            <a:picLocks noChangeAspect="1" noChangeArrowheads="1"/>
          </p:cNvPicPr>
          <p:nvPr/>
        </p:nvPicPr>
        <p:blipFill>
          <a:blip r:embed="rId2" cstate="print"/>
          <a:srcRect/>
          <a:stretch>
            <a:fillRect/>
          </a:stretch>
        </p:blipFill>
        <p:spPr bwMode="auto">
          <a:xfrm>
            <a:off x="107504" y="1124745"/>
            <a:ext cx="8856984" cy="554461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424935" cy="707886"/>
          </a:xfrm>
          <a:prstGeom prst="rect">
            <a:avLst/>
          </a:prstGeom>
        </p:spPr>
        <p:txBody>
          <a:bodyPr wrap="square">
            <a:spAutoFit/>
          </a:bodyPr>
          <a:lstStyle/>
          <a:p>
            <a:pPr algn="ctr"/>
            <a:r>
              <a:rPr lang="tr-TR" sz="4000" b="1" dirty="0">
                <a:solidFill>
                  <a:schemeClr val="accent1"/>
                </a:solidFill>
              </a:rPr>
              <a:t>TÜRKIYE'NIN MATEMATIK KONUMU</a:t>
            </a:r>
            <a:endParaRPr lang="tr-TR" sz="4000" dirty="0">
              <a:solidFill>
                <a:schemeClr val="accent1"/>
              </a:solidFill>
            </a:endParaRPr>
          </a:p>
        </p:txBody>
      </p:sp>
      <p:pic>
        <p:nvPicPr>
          <p:cNvPr id="3" name="2 Resim" descr="Türkiyenin Matematik Konumu"/>
          <p:cNvPicPr/>
          <p:nvPr/>
        </p:nvPicPr>
        <p:blipFill>
          <a:blip r:embed="rId2" cstate="print"/>
          <a:srcRect/>
          <a:stretch>
            <a:fillRect/>
          </a:stretch>
        </p:blipFill>
        <p:spPr bwMode="auto">
          <a:xfrm>
            <a:off x="323528" y="980728"/>
            <a:ext cx="8640960" cy="5688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260648"/>
            <a:ext cx="8928992" cy="5509200"/>
          </a:xfrm>
          <a:prstGeom prst="rect">
            <a:avLst/>
          </a:prstGeom>
        </p:spPr>
        <p:txBody>
          <a:bodyPr wrap="square">
            <a:spAutoFit/>
          </a:bodyPr>
          <a:lstStyle/>
          <a:p>
            <a:r>
              <a:rPr lang="tr-TR" sz="4400" dirty="0">
                <a:solidFill>
                  <a:schemeClr val="accent1"/>
                </a:solidFill>
              </a:rPr>
              <a:t>Ülkemiz, </a:t>
            </a:r>
            <a:r>
              <a:rPr lang="tr-TR" sz="4400" dirty="0" err="1">
                <a:solidFill>
                  <a:schemeClr val="accent1"/>
                </a:solidFill>
              </a:rPr>
              <a:t>Atatürkün</a:t>
            </a:r>
            <a:r>
              <a:rPr lang="tr-TR" sz="4400" dirty="0">
                <a:solidFill>
                  <a:schemeClr val="accent1"/>
                </a:solidFill>
              </a:rPr>
              <a:t> işaret ettiği çağdaş</a:t>
            </a:r>
            <a:br>
              <a:rPr lang="tr-TR" sz="4400" dirty="0">
                <a:solidFill>
                  <a:schemeClr val="accent1"/>
                </a:solidFill>
              </a:rPr>
            </a:br>
            <a:r>
              <a:rPr lang="tr-TR" sz="4400" dirty="0">
                <a:solidFill>
                  <a:schemeClr val="accent1"/>
                </a:solidFill>
              </a:rPr>
              <a:t>Uygarlık düzeyine çıkmayı hedefleyen genç ve dinamik nüfusuyla Asya ve </a:t>
            </a:r>
            <a:br>
              <a:rPr lang="tr-TR" sz="4400" dirty="0">
                <a:solidFill>
                  <a:schemeClr val="accent1"/>
                </a:solidFill>
              </a:rPr>
            </a:br>
            <a:r>
              <a:rPr lang="tr-TR" sz="4400" dirty="0" err="1">
                <a:solidFill>
                  <a:schemeClr val="accent1"/>
                </a:solidFill>
              </a:rPr>
              <a:t>Avrupayı</a:t>
            </a:r>
            <a:r>
              <a:rPr lang="tr-TR" sz="4400" dirty="0">
                <a:solidFill>
                  <a:schemeClr val="accent1"/>
                </a:solidFill>
              </a:rPr>
              <a:t> birbirine bağlayan bölgede güçlü bir devlettir. Batısında sanayileşmiş Avrupa ülkeleri ile güney doğusunda petrol zengini Orta Doğu ülkeleri bulunur.</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Dikdörtgen"/>
          <p:cNvSpPr/>
          <p:nvPr/>
        </p:nvSpPr>
        <p:spPr>
          <a:xfrm>
            <a:off x="107504" y="188640"/>
            <a:ext cx="8640960" cy="3170099"/>
          </a:xfrm>
          <a:prstGeom prst="rect">
            <a:avLst/>
          </a:prstGeom>
        </p:spPr>
        <p:txBody>
          <a:bodyPr wrap="square">
            <a:spAutoFit/>
          </a:bodyPr>
          <a:lstStyle/>
          <a:p>
            <a:r>
              <a:rPr lang="tr-TR" sz="4000" b="1" dirty="0" smtClean="0">
                <a:solidFill>
                  <a:srgbClr val="FF0000"/>
                </a:solidFill>
              </a:rPr>
              <a:t>Harita</a:t>
            </a:r>
            <a:r>
              <a:rPr lang="tr-TR" sz="4000" dirty="0" smtClean="0">
                <a:solidFill>
                  <a:srgbClr val="FF0000"/>
                </a:solidFill>
              </a:rPr>
              <a:t>: </a:t>
            </a:r>
            <a:r>
              <a:rPr lang="tr-TR" sz="4000" dirty="0" smtClean="0"/>
              <a:t>Yeryüzünün tamamının ya da bir bölümünün, kuşbakışı görünüşünün, belli bir ölçek dahilinde küçültülerek, bir düzlem üzerine aktarılmasıyla elde edilen çizime harita denir.</a:t>
            </a:r>
            <a:endParaRPr lang="tr-TR" sz="4000" dirty="0"/>
          </a:p>
        </p:txBody>
      </p:sp>
      <p:pic>
        <p:nvPicPr>
          <p:cNvPr id="4" name="Picture 4" descr="http://www.turkiyeharitasi.gen.tr/wp-content/uploads/2012/10/siyasi_turkiye_haritasi.gif"/>
          <p:cNvPicPr>
            <a:picLocks noChangeAspect="1" noChangeArrowheads="1"/>
          </p:cNvPicPr>
          <p:nvPr/>
        </p:nvPicPr>
        <p:blipFill>
          <a:blip r:embed="rId2" cstate="print"/>
          <a:srcRect/>
          <a:stretch>
            <a:fillRect/>
          </a:stretch>
        </p:blipFill>
        <p:spPr bwMode="auto">
          <a:xfrm>
            <a:off x="971600" y="3356992"/>
            <a:ext cx="7488832" cy="3384376"/>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568952" cy="6247864"/>
          </a:xfrm>
          <a:prstGeom prst="rect">
            <a:avLst/>
          </a:prstGeom>
        </p:spPr>
        <p:txBody>
          <a:bodyPr wrap="square">
            <a:spAutoFit/>
          </a:bodyPr>
          <a:lstStyle/>
          <a:p>
            <a:pPr lvl="0" algn="ctr" fontAlgn="base">
              <a:spcBef>
                <a:spcPct val="0"/>
              </a:spcBef>
              <a:spcAft>
                <a:spcPct val="0"/>
              </a:spcAft>
            </a:pPr>
            <a:r>
              <a:rPr lang="tr-TR" sz="4000" dirty="0" smtClean="0">
                <a:solidFill>
                  <a:srgbClr val="FF0000"/>
                </a:solidFill>
                <a:latin typeface="Calibri" pitchFamily="34" charset="0"/>
                <a:ea typeface="Times New Roman" pitchFamily="18" charset="0"/>
                <a:cs typeface="Times New Roman" pitchFamily="18" charset="0"/>
              </a:rPr>
              <a:t>Bir çizimin harita özelliği taşıyabilmesi için gerekli olan koşullar şunlardır:</a:t>
            </a:r>
            <a:endParaRPr lang="tr-TR" sz="40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4000" dirty="0" smtClean="0">
                <a:solidFill>
                  <a:srgbClr val="FF0000"/>
                </a:solidFill>
                <a:latin typeface="Calibri" pitchFamily="34" charset="0"/>
                <a:ea typeface="Times New Roman" pitchFamily="18" charset="0"/>
                <a:cs typeface="Times New Roman" pitchFamily="18" charset="0"/>
              </a:rPr>
              <a:t>1. Kuşbakışı olarak çizilmiş olması</a:t>
            </a:r>
            <a:endParaRPr lang="tr-TR" sz="40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4000" dirty="0" smtClean="0">
                <a:solidFill>
                  <a:srgbClr val="000000"/>
                </a:solidFill>
                <a:latin typeface="Calibri" pitchFamily="34" charset="0"/>
                <a:ea typeface="Times New Roman" pitchFamily="18" charset="0"/>
                <a:cs typeface="Times New Roman" pitchFamily="18" charset="0"/>
              </a:rPr>
              <a:t>Haritası çizilen alanın tam tepeden görünüşü kuşbakışı olarak adlandırılır. Haritaların çiziminde tepeden görünüm sağlanamaz ise yeryüzü şekillerinin biçimlerinde, boyutlarında ve birbirlerine göre uzaklıklarında değişmeler olur</a:t>
            </a:r>
            <a:endParaRPr lang="tr-TR" sz="4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84976" cy="6186309"/>
          </a:xfrm>
          <a:prstGeom prst="rect">
            <a:avLst/>
          </a:prstGeom>
        </p:spPr>
        <p:txBody>
          <a:bodyPr wrap="square">
            <a:spAutoFit/>
          </a:bodyPr>
          <a:lstStyle/>
          <a:p>
            <a:pPr lvl="0" fontAlgn="base">
              <a:spcBef>
                <a:spcPct val="0"/>
              </a:spcBef>
              <a:spcAft>
                <a:spcPct val="0"/>
              </a:spcAft>
            </a:pPr>
            <a:r>
              <a:rPr lang="tr-TR" sz="4400" b="1" dirty="0" smtClean="0">
                <a:solidFill>
                  <a:srgbClr val="FF0000"/>
                </a:solidFill>
                <a:latin typeface="Calibri" pitchFamily="34" charset="0"/>
                <a:ea typeface="Times New Roman" pitchFamily="18" charset="0"/>
                <a:cs typeface="Times New Roman" pitchFamily="18" charset="0"/>
              </a:rPr>
              <a:t>2. Ölçekli olması</a:t>
            </a:r>
            <a:endParaRPr lang="tr-TR" sz="4400" dirty="0" smtClean="0">
              <a:solidFill>
                <a:srgbClr val="FF0000"/>
              </a:solidFill>
              <a:latin typeface="Arial" pitchFamily="34" charset="0"/>
              <a:cs typeface="Arial" pitchFamily="34" charset="0"/>
            </a:endParaRPr>
          </a:p>
          <a:p>
            <a:pPr lvl="0" eaLnBrk="0" fontAlgn="base" hangingPunct="0">
              <a:spcBef>
                <a:spcPct val="0"/>
              </a:spcBef>
              <a:spcAft>
                <a:spcPct val="0"/>
              </a:spcAft>
            </a:pPr>
            <a:r>
              <a:rPr lang="tr-TR" sz="4400" dirty="0" smtClean="0">
                <a:solidFill>
                  <a:srgbClr val="000000"/>
                </a:solidFill>
                <a:latin typeface="Calibri" pitchFamily="34" charset="0"/>
                <a:ea typeface="Times New Roman" pitchFamily="18" charset="0"/>
                <a:cs typeface="Times New Roman" pitchFamily="18" charset="0"/>
              </a:rPr>
              <a:t>Haritalardaki küçültme oranına ölçek denir. Bir başka ifade ile harita üzerindeki uzunlukların gerçek uzunluklara olan oranıdır. Yer şekillerinin biçimleri ve boyutları, oldukları gibi aktarılamadığı için, belli bir ölçek dahilinde küçültülmesi gereklidir. Ölçek iki şekilde gösterilir</a:t>
            </a:r>
            <a:endParaRPr lang="tr-TR" sz="4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899592" y="209279"/>
            <a:ext cx="684076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DÜNYA'YI KEŞFEDİYORUZ</a:t>
            </a:r>
            <a:endParaRPr kumimoji="0" lang="tr-TR" sz="2400" b="0" i="0" u="none" strike="noStrike" cap="none" normalizeH="0" baseline="0" dirty="0" smtClean="0">
              <a:ln>
                <a:noFill/>
              </a:ln>
              <a:solidFill>
                <a:srgbClr val="FF0000"/>
              </a:solidFill>
              <a:effectLst/>
              <a:latin typeface="Arial" pitchFamily="34" charset="0"/>
              <a:cs typeface="Arial" pitchFamily="34" charset="0"/>
            </a:endParaRPr>
          </a:p>
        </p:txBody>
      </p:sp>
      <p:pic>
        <p:nvPicPr>
          <p:cNvPr id="3" name="2 Resim" descr="Parelel ve Meridyenler"/>
          <p:cNvPicPr/>
          <p:nvPr/>
        </p:nvPicPr>
        <p:blipFill>
          <a:blip r:embed="rId2" cstate="print"/>
          <a:srcRect/>
          <a:stretch>
            <a:fillRect/>
          </a:stretch>
        </p:blipFill>
        <p:spPr bwMode="auto">
          <a:xfrm>
            <a:off x="1475656" y="692696"/>
            <a:ext cx="6840760" cy="59766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http://www.sosyalbilgilerin.com/wp-content/uploads/2013/11/kesir-%C3%B6l%C3%A7e%C4%9Fi-%C3%A7izgi-%C3%B6l%C3%A7e%C4%9Fe-%C3%A7evirme.bmp">
            <a:hlinkClick r:id="rId2"/>
          </p:cNvPr>
          <p:cNvPicPr>
            <a:picLocks noChangeAspect="1" noChangeArrowheads="1"/>
          </p:cNvPicPr>
          <p:nvPr/>
        </p:nvPicPr>
        <p:blipFill>
          <a:blip r:embed="rId3" cstate="print"/>
          <a:srcRect/>
          <a:stretch>
            <a:fillRect/>
          </a:stretch>
        </p:blipFill>
        <p:spPr bwMode="auto">
          <a:xfrm>
            <a:off x="251520" y="260648"/>
            <a:ext cx="8568952" cy="6408712"/>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4401205"/>
          </a:xfrm>
          <a:prstGeom prst="rect">
            <a:avLst/>
          </a:prstGeom>
        </p:spPr>
        <p:txBody>
          <a:bodyPr wrap="square">
            <a:spAutoFit/>
          </a:bodyPr>
          <a:lstStyle/>
          <a:p>
            <a:pPr lvl="0" fontAlgn="base">
              <a:spcBef>
                <a:spcPct val="0"/>
              </a:spcBef>
              <a:spcAft>
                <a:spcPct val="0"/>
              </a:spcAft>
            </a:pPr>
            <a:r>
              <a:rPr lang="tr-TR" sz="4000" b="1" dirty="0" smtClean="0">
                <a:solidFill>
                  <a:srgbClr val="FF0000"/>
                </a:solidFill>
                <a:latin typeface="Calibri" pitchFamily="34" charset="0"/>
                <a:ea typeface="Times New Roman" pitchFamily="18" charset="0"/>
                <a:cs typeface="Times New Roman" pitchFamily="18" charset="0"/>
              </a:rPr>
              <a:t>a. Kesir ölçek</a:t>
            </a:r>
            <a:r>
              <a:rPr lang="tr-TR" sz="4000" dirty="0" smtClean="0">
                <a:solidFill>
                  <a:srgbClr val="FF0000"/>
                </a:solidFill>
                <a:latin typeface="Calibri" pitchFamily="34" charset="0"/>
                <a:ea typeface="Times New Roman" pitchFamily="18" charset="0"/>
                <a:cs typeface="Times New Roman" pitchFamily="18" charset="0"/>
              </a:rPr>
              <a:t>: </a:t>
            </a:r>
            <a:r>
              <a:rPr lang="tr-TR" sz="4000" dirty="0" smtClean="0">
                <a:solidFill>
                  <a:srgbClr val="000000"/>
                </a:solidFill>
                <a:latin typeface="Calibri" pitchFamily="34" charset="0"/>
                <a:ea typeface="Times New Roman" pitchFamily="18" charset="0"/>
                <a:cs typeface="Times New Roman" pitchFamily="18" charset="0"/>
              </a:rPr>
              <a:t>Küçültme oranı kesirli sayılarla ifade edilen ve haritalarda en çok kullanılan ölçeklerdir. </a:t>
            </a:r>
            <a:r>
              <a:rPr lang="tr-TR" sz="4000" dirty="0" smtClean="0">
                <a:solidFill>
                  <a:srgbClr val="FF0000"/>
                </a:solidFill>
                <a:latin typeface="Calibri" pitchFamily="34" charset="0"/>
                <a:ea typeface="Times New Roman" pitchFamily="18" charset="0"/>
                <a:cs typeface="Times New Roman" pitchFamily="18" charset="0"/>
              </a:rPr>
              <a:t>1/500, 1/5.000, 1/50.000, 1/500.000 </a:t>
            </a:r>
            <a:r>
              <a:rPr lang="tr-TR" sz="4000" dirty="0" smtClean="0">
                <a:solidFill>
                  <a:srgbClr val="000000"/>
                </a:solidFill>
                <a:latin typeface="Calibri" pitchFamily="34" charset="0"/>
                <a:ea typeface="Times New Roman" pitchFamily="18" charset="0"/>
                <a:cs typeface="Times New Roman" pitchFamily="18" charset="0"/>
              </a:rPr>
              <a:t>gibi.</a:t>
            </a:r>
            <a:endParaRPr lang="tr-TR" sz="4000" dirty="0" smtClean="0">
              <a:latin typeface="Arial" pitchFamily="34" charset="0"/>
              <a:cs typeface="Arial" pitchFamily="34" charset="0"/>
            </a:endParaRPr>
          </a:p>
          <a:p>
            <a:pPr lvl="0" eaLnBrk="0" fontAlgn="base" hangingPunct="0">
              <a:spcBef>
                <a:spcPct val="0"/>
              </a:spcBef>
              <a:spcAft>
                <a:spcPct val="0"/>
              </a:spcAft>
            </a:pPr>
            <a:r>
              <a:rPr lang="tr-TR" sz="4000" dirty="0" smtClean="0">
                <a:solidFill>
                  <a:srgbClr val="000000"/>
                </a:solidFill>
                <a:latin typeface="Calibri" pitchFamily="34" charset="0"/>
                <a:ea typeface="Times New Roman" pitchFamily="18" charset="0"/>
                <a:cs typeface="Times New Roman" pitchFamily="18" charset="0"/>
              </a:rPr>
              <a:t>Kesir ölçeklerde pay her zaman </a:t>
            </a:r>
            <a:r>
              <a:rPr lang="tr-TR" sz="4000" dirty="0" smtClean="0">
                <a:solidFill>
                  <a:srgbClr val="FF0000"/>
                </a:solidFill>
                <a:latin typeface="Calibri" pitchFamily="34" charset="0"/>
                <a:ea typeface="Times New Roman" pitchFamily="18" charset="0"/>
                <a:cs typeface="Times New Roman" pitchFamily="18" charset="0"/>
              </a:rPr>
              <a:t>1</a:t>
            </a:r>
            <a:r>
              <a:rPr lang="tr-TR" sz="4000" dirty="0" smtClean="0">
                <a:solidFill>
                  <a:srgbClr val="000000"/>
                </a:solidFill>
                <a:latin typeface="Calibri" pitchFamily="34" charset="0"/>
                <a:ea typeface="Times New Roman" pitchFamily="18" charset="0"/>
                <a:cs typeface="Times New Roman" pitchFamily="18" charset="0"/>
              </a:rPr>
              <a:t> </a:t>
            </a:r>
            <a:r>
              <a:rPr lang="tr-TR" sz="4000" dirty="0" err="1" smtClean="0">
                <a:solidFill>
                  <a:srgbClr val="000000"/>
                </a:solidFill>
                <a:latin typeface="Calibri" pitchFamily="34" charset="0"/>
                <a:ea typeface="Times New Roman" pitchFamily="18" charset="0"/>
                <a:cs typeface="Times New Roman" pitchFamily="18" charset="0"/>
              </a:rPr>
              <a:t>dir</a:t>
            </a:r>
            <a:r>
              <a:rPr lang="tr-TR" sz="4000" dirty="0" smtClean="0">
                <a:solidFill>
                  <a:srgbClr val="000000"/>
                </a:solidFill>
                <a:latin typeface="Calibri" pitchFamily="34" charset="0"/>
                <a:ea typeface="Times New Roman" pitchFamily="18" charset="0"/>
                <a:cs typeface="Times New Roman" pitchFamily="18" charset="0"/>
              </a:rPr>
              <a:t>. Paydada yer alan sayı ise, haritası çizilen alanın kaç defa küçültüldüğünü gösterir.</a:t>
            </a:r>
            <a:endParaRPr lang="tr-TR" sz="4000" dirty="0" smtClean="0">
              <a:latin typeface="Arial" pitchFamily="34" charset="0"/>
              <a:cs typeface="Arial" pitchFamily="34" charset="0"/>
            </a:endParaRPr>
          </a:p>
        </p:txBody>
      </p:sp>
      <p:pic>
        <p:nvPicPr>
          <p:cNvPr id="3" name="Picture 3" descr="http://3.bp.blogspot.com/-OhAsLMylMTg/U3scApEEBiI/AAAAAAAAAS4/4lNGJrKoj20/s1600/kesir+%C3%B6l%C3%A7ek.gif">
            <a:hlinkClick r:id="rId2"/>
          </p:cNvPr>
          <p:cNvPicPr>
            <a:picLocks noChangeAspect="1" noChangeArrowheads="1"/>
          </p:cNvPicPr>
          <p:nvPr/>
        </p:nvPicPr>
        <p:blipFill>
          <a:blip r:embed="rId3" cstate="print"/>
          <a:srcRect/>
          <a:stretch>
            <a:fillRect/>
          </a:stretch>
        </p:blipFill>
        <p:spPr bwMode="auto">
          <a:xfrm>
            <a:off x="1979712" y="4869160"/>
            <a:ext cx="5040560" cy="165618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352928" cy="3477875"/>
          </a:xfrm>
          <a:prstGeom prst="rect">
            <a:avLst/>
          </a:prstGeom>
        </p:spPr>
        <p:txBody>
          <a:bodyPr wrap="square">
            <a:spAutoFit/>
          </a:bodyPr>
          <a:lstStyle/>
          <a:p>
            <a:pPr lvl="0" fontAlgn="base">
              <a:spcBef>
                <a:spcPct val="0"/>
              </a:spcBef>
              <a:spcAft>
                <a:spcPct val="0"/>
              </a:spcAft>
            </a:pPr>
            <a:r>
              <a:rPr lang="tr-TR" sz="4400" b="1" dirty="0" smtClean="0">
                <a:solidFill>
                  <a:srgbClr val="FF0000"/>
                </a:solidFill>
                <a:latin typeface="Calibri" pitchFamily="34" charset="0"/>
                <a:ea typeface="Times New Roman" pitchFamily="18" charset="0"/>
                <a:cs typeface="Times New Roman" pitchFamily="18" charset="0"/>
              </a:rPr>
              <a:t>b. Çizik (Grafik) Ölçek</a:t>
            </a:r>
            <a:r>
              <a:rPr lang="tr-TR" sz="4400" dirty="0" smtClean="0">
                <a:solidFill>
                  <a:srgbClr val="FF0000"/>
                </a:solidFill>
                <a:latin typeface="Calibri" pitchFamily="34" charset="0"/>
                <a:ea typeface="Times New Roman" pitchFamily="18" charset="0"/>
                <a:cs typeface="Times New Roman" pitchFamily="18" charset="0"/>
              </a:rPr>
              <a:t>: </a:t>
            </a:r>
            <a:r>
              <a:rPr lang="tr-TR" sz="4400" dirty="0" smtClean="0">
                <a:solidFill>
                  <a:srgbClr val="000000"/>
                </a:solidFill>
                <a:latin typeface="Calibri" pitchFamily="34" charset="0"/>
                <a:ea typeface="Times New Roman" pitchFamily="18" charset="0"/>
                <a:cs typeface="Times New Roman" pitchFamily="18" charset="0"/>
              </a:rPr>
              <a:t>Eşit dilimlere ayrılmış bir çizgi üzerinde harita üzerindeki uzunlukların gerçek uzunluklara oranının gösterildiği ölçeklerdir.</a:t>
            </a:r>
            <a:endParaRPr lang="tr-TR" sz="4400" dirty="0" smtClean="0">
              <a:latin typeface="Arial" pitchFamily="34" charset="0"/>
              <a:cs typeface="Arial" pitchFamily="34" charset="0"/>
            </a:endParaRPr>
          </a:p>
        </p:txBody>
      </p:sp>
      <p:pic>
        <p:nvPicPr>
          <p:cNvPr id="3" name="Picture 3" descr="http://2.bp.blogspot.com/_xUy9RwzU8kA/SQh8G1_0UoI/AAAAAAAAAL4/r_PfNTZa1VI/s320/%C3%A7izik+%C3%B6l%C3%A7ek.JPG">
            <a:hlinkClick r:id="rId2"/>
          </p:cNvPr>
          <p:cNvPicPr>
            <a:picLocks noChangeAspect="1" noChangeArrowheads="1"/>
          </p:cNvPicPr>
          <p:nvPr/>
        </p:nvPicPr>
        <p:blipFill>
          <a:blip r:embed="rId3" cstate="print"/>
          <a:srcRect/>
          <a:stretch>
            <a:fillRect/>
          </a:stretch>
        </p:blipFill>
        <p:spPr bwMode="auto">
          <a:xfrm>
            <a:off x="539552" y="3717032"/>
            <a:ext cx="7992888" cy="288032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Ölçekleri Karşılaştıralım</a:t>
            </a:r>
            <a:endParaRPr lang="tr-TR" dirty="0">
              <a:solidFill>
                <a:srgbClr val="FF0000"/>
              </a:solidFill>
            </a:endParaRPr>
          </a:p>
        </p:txBody>
      </p:sp>
      <p:pic>
        <p:nvPicPr>
          <p:cNvPr id="106498" name="Picture 2" descr="http://www.bilgicik.com/wp-content/olceklerin_karsilastirilmasi.png"/>
          <p:cNvPicPr>
            <a:picLocks noChangeAspect="1" noChangeArrowheads="1"/>
          </p:cNvPicPr>
          <p:nvPr/>
        </p:nvPicPr>
        <p:blipFill>
          <a:blip r:embed="rId2" cstate="print"/>
          <a:srcRect/>
          <a:stretch>
            <a:fillRect/>
          </a:stretch>
        </p:blipFill>
        <p:spPr bwMode="auto">
          <a:xfrm>
            <a:off x="251520" y="1124744"/>
            <a:ext cx="8640960" cy="5472608"/>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FF0000"/>
                </a:solidFill>
              </a:rPr>
              <a:t>Harita Çeşitleri</a:t>
            </a:r>
            <a:endParaRPr lang="tr-TR" dirty="0">
              <a:solidFill>
                <a:srgbClr val="FF0000"/>
              </a:solidFill>
            </a:endParaRPr>
          </a:p>
        </p:txBody>
      </p:sp>
      <p:pic>
        <p:nvPicPr>
          <p:cNvPr id="1027" name="Picture 3"/>
          <p:cNvPicPr>
            <a:picLocks noChangeAspect="1" noChangeArrowheads="1"/>
          </p:cNvPicPr>
          <p:nvPr/>
        </p:nvPicPr>
        <p:blipFill>
          <a:blip r:embed="rId2" cstate="print"/>
          <a:srcRect/>
          <a:stretch>
            <a:fillRect/>
          </a:stretch>
        </p:blipFill>
        <p:spPr bwMode="auto">
          <a:xfrm>
            <a:off x="1115616" y="1124744"/>
            <a:ext cx="6984776" cy="554461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106498" name="Picture 2"/>
          <p:cNvPicPr>
            <a:picLocks noChangeAspect="1" noChangeArrowheads="1"/>
          </p:cNvPicPr>
          <p:nvPr/>
        </p:nvPicPr>
        <p:blipFill>
          <a:blip r:embed="rId2" cstate="print"/>
          <a:srcRect/>
          <a:stretch>
            <a:fillRect/>
          </a:stretch>
        </p:blipFill>
        <p:spPr bwMode="auto">
          <a:xfrm>
            <a:off x="827584" y="260648"/>
            <a:ext cx="7704856" cy="6408712"/>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116633"/>
            <a:ext cx="8640960" cy="646331"/>
          </a:xfrm>
          <a:prstGeom prst="rect">
            <a:avLst/>
          </a:prstGeom>
        </p:spPr>
        <p:txBody>
          <a:bodyPr wrap="square">
            <a:spAutoFit/>
          </a:bodyPr>
          <a:lstStyle/>
          <a:p>
            <a:pPr algn="ctr"/>
            <a:r>
              <a:rPr lang="tr-TR" sz="3600" b="1" dirty="0">
                <a:solidFill>
                  <a:schemeClr val="accent1"/>
                </a:solidFill>
              </a:rPr>
              <a:t>DÖRT </a:t>
            </a:r>
            <a:r>
              <a:rPr lang="tr-TR" sz="3600" b="1" dirty="0" smtClean="0">
                <a:solidFill>
                  <a:schemeClr val="accent1"/>
                </a:solidFill>
              </a:rPr>
              <a:t>MEVSİM </a:t>
            </a:r>
            <a:r>
              <a:rPr lang="tr-TR" sz="3600" b="1" dirty="0">
                <a:solidFill>
                  <a:schemeClr val="accent1"/>
                </a:solidFill>
              </a:rPr>
              <a:t>TÜRKIYE</a:t>
            </a:r>
            <a:endParaRPr lang="tr-TR" sz="3600" dirty="0">
              <a:solidFill>
                <a:schemeClr val="accent1"/>
              </a:solidFill>
            </a:endParaRPr>
          </a:p>
        </p:txBody>
      </p:sp>
      <p:pic>
        <p:nvPicPr>
          <p:cNvPr id="3" name="2 Resim" descr="Dort Mevsim Türkiye"/>
          <p:cNvPicPr/>
          <p:nvPr/>
        </p:nvPicPr>
        <p:blipFill>
          <a:blip r:embed="rId2" cstate="print"/>
          <a:srcRect/>
          <a:stretch>
            <a:fillRect/>
          </a:stretch>
        </p:blipFill>
        <p:spPr bwMode="auto">
          <a:xfrm>
            <a:off x="179512" y="692696"/>
            <a:ext cx="8784976" cy="5976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6555641"/>
          </a:xfrm>
          <a:prstGeom prst="rect">
            <a:avLst/>
          </a:prstGeom>
        </p:spPr>
        <p:txBody>
          <a:bodyPr wrap="square">
            <a:spAutoFit/>
          </a:bodyPr>
          <a:lstStyle/>
          <a:p>
            <a:r>
              <a:rPr lang="tr-TR" sz="6000" dirty="0"/>
              <a:t>Yeryüzü şekilleri ve konum iklim </a:t>
            </a:r>
            <a:r>
              <a:rPr lang="tr-TR" sz="6000" dirty="0" smtClean="0"/>
              <a:t>üzerinde</a:t>
            </a:r>
          </a:p>
          <a:p>
            <a:r>
              <a:rPr lang="tr-TR" sz="6000" dirty="0" smtClean="0"/>
              <a:t>etkilidir.Ülkemizde</a:t>
            </a:r>
            <a:r>
              <a:rPr lang="tr-TR" sz="6000" dirty="0"/>
              <a:t>, </a:t>
            </a:r>
            <a:r>
              <a:rPr lang="tr-TR" sz="6000" dirty="0">
                <a:solidFill>
                  <a:schemeClr val="accent3"/>
                </a:solidFill>
              </a:rPr>
              <a:t>Karadeniz </a:t>
            </a:r>
            <a:r>
              <a:rPr lang="tr-TR" sz="6000" dirty="0" smtClean="0">
                <a:solidFill>
                  <a:schemeClr val="accent3"/>
                </a:solidFill>
              </a:rPr>
              <a:t>iklimi </a:t>
            </a:r>
            <a:r>
              <a:rPr lang="tr-TR" sz="6000" dirty="0" smtClean="0"/>
              <a:t>,</a:t>
            </a:r>
            <a:r>
              <a:rPr lang="tr-TR" sz="6000" dirty="0">
                <a:solidFill>
                  <a:srgbClr val="FF0000"/>
                </a:solidFill>
              </a:rPr>
              <a:t>Akdeniz</a:t>
            </a:r>
            <a:r>
              <a:rPr lang="tr-TR" sz="6000" dirty="0"/>
              <a:t> </a:t>
            </a:r>
            <a:r>
              <a:rPr lang="tr-TR" sz="6000" dirty="0">
                <a:solidFill>
                  <a:srgbClr val="FF0000"/>
                </a:solidFill>
              </a:rPr>
              <a:t>iklimi</a:t>
            </a:r>
            <a:r>
              <a:rPr lang="tr-TR" sz="6000" dirty="0"/>
              <a:t> </a:t>
            </a:r>
            <a:r>
              <a:rPr lang="tr-TR" sz="6000" dirty="0" smtClean="0"/>
              <a:t> ve  </a:t>
            </a:r>
            <a:r>
              <a:rPr lang="tr-TR" sz="6000" dirty="0">
                <a:solidFill>
                  <a:schemeClr val="accent1"/>
                </a:solidFill>
              </a:rPr>
              <a:t>Karasal iklim </a:t>
            </a:r>
            <a:r>
              <a:rPr lang="tr-TR" sz="6000" dirty="0"/>
              <a:t>olmak üzere </a:t>
            </a:r>
            <a:r>
              <a:rPr lang="tr-TR" sz="6000" dirty="0">
                <a:solidFill>
                  <a:srgbClr val="FFFF00"/>
                </a:solidFill>
              </a:rPr>
              <a:t>üç</a:t>
            </a:r>
            <a:r>
              <a:rPr lang="tr-TR" sz="6000" dirty="0"/>
              <a:t> </a:t>
            </a:r>
            <a:r>
              <a:rPr lang="tr-TR" sz="6000" dirty="0" smtClean="0"/>
              <a:t>çeşit </a:t>
            </a:r>
            <a:r>
              <a:rPr lang="tr-TR" sz="6000" dirty="0"/>
              <a:t>İ</a:t>
            </a:r>
            <a:r>
              <a:rPr lang="tr-TR" sz="6000" dirty="0" smtClean="0"/>
              <a:t>klim </a:t>
            </a:r>
            <a:r>
              <a:rPr lang="tr-TR" sz="6000" dirty="0"/>
              <a:t>görülür.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Türkiyede Iklim Tipleri"/>
          <p:cNvPicPr/>
          <p:nvPr/>
        </p:nvPicPr>
        <p:blipFill>
          <a:blip r:embed="rId2" cstate="print"/>
          <a:srcRect/>
          <a:stretch>
            <a:fillRect/>
          </a:stretch>
        </p:blipFill>
        <p:spPr bwMode="auto">
          <a:xfrm>
            <a:off x="251520" y="260648"/>
            <a:ext cx="8640960" cy="6408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1"/>
            <a:ext cx="8856984" cy="5632311"/>
          </a:xfrm>
          <a:prstGeom prst="rect">
            <a:avLst/>
          </a:prstGeom>
        </p:spPr>
        <p:txBody>
          <a:bodyPr wrap="square">
            <a:spAutoFit/>
          </a:bodyPr>
          <a:lstStyle/>
          <a:p>
            <a:r>
              <a:rPr lang="tr-TR" sz="4000" b="1" dirty="0">
                <a:solidFill>
                  <a:schemeClr val="accent1"/>
                </a:solidFill>
              </a:rPr>
              <a:t>Karasal </a:t>
            </a:r>
            <a:r>
              <a:rPr lang="tr-TR" sz="4000" b="1" dirty="0" smtClean="0">
                <a:solidFill>
                  <a:schemeClr val="accent1"/>
                </a:solidFill>
              </a:rPr>
              <a:t>İklim</a:t>
            </a:r>
            <a:r>
              <a:rPr lang="tr-TR" sz="4000" dirty="0"/>
              <a:t/>
            </a:r>
            <a:br>
              <a:rPr lang="tr-TR" sz="4000" dirty="0"/>
            </a:br>
            <a:r>
              <a:rPr lang="tr-TR" sz="4000" dirty="0"/>
              <a:t>Ülkemizde görülen en yaygın iklim çeşididir. Bu iklimin en önemli özel-</a:t>
            </a:r>
            <a:br>
              <a:rPr lang="tr-TR" sz="4000" dirty="0"/>
            </a:br>
            <a:r>
              <a:rPr lang="tr-TR" sz="4000" dirty="0" err="1"/>
              <a:t>liği</a:t>
            </a:r>
            <a:r>
              <a:rPr lang="tr-TR" sz="4000" dirty="0"/>
              <a:t> havanın çabuk ısınıp soğumasıdır</a:t>
            </a:r>
            <a:r>
              <a:rPr lang="tr-TR" sz="4000" dirty="0" smtClean="0"/>
              <a:t>. </a:t>
            </a:r>
            <a:r>
              <a:rPr lang="tr-TR" sz="4000" dirty="0" smtClean="0">
                <a:solidFill>
                  <a:schemeClr val="accent1"/>
                </a:solidFill>
              </a:rPr>
              <a:t>Yazlar </a:t>
            </a:r>
            <a:r>
              <a:rPr lang="tr-TR" sz="4000" dirty="0">
                <a:solidFill>
                  <a:schemeClr val="accent1"/>
                </a:solidFill>
              </a:rPr>
              <a:t>sıcak ve kurak,kışlar soğuk ve kar yağışlıdır</a:t>
            </a:r>
            <a:r>
              <a:rPr lang="tr-TR" sz="4000" dirty="0" smtClean="0">
                <a:solidFill>
                  <a:schemeClr val="accent1"/>
                </a:solidFill>
              </a:rPr>
              <a:t>. </a:t>
            </a:r>
            <a:r>
              <a:rPr lang="tr-TR" sz="4000" dirty="0" smtClean="0">
                <a:solidFill>
                  <a:srgbClr val="FF0000"/>
                </a:solidFill>
              </a:rPr>
              <a:t>Eskişehir</a:t>
            </a:r>
            <a:r>
              <a:rPr lang="tr-TR" sz="4000" dirty="0" smtClean="0"/>
              <a:t>,karasal </a:t>
            </a:r>
            <a:r>
              <a:rPr lang="tr-TR" sz="4000" dirty="0"/>
              <a:t>iklim görülen illerimizdendir.Yazın ortalama sıcaklık 25 derece iken, kışın -3 dereceye düşer.En çok yağış </a:t>
            </a:r>
            <a:r>
              <a:rPr lang="tr-TR" sz="4000" dirty="0">
                <a:solidFill>
                  <a:schemeClr val="accent1"/>
                </a:solidFill>
              </a:rPr>
              <a:t>ilkbahar mevsiminde </a:t>
            </a:r>
            <a:r>
              <a:rPr lang="tr-TR" sz="4000" dirty="0"/>
              <a:t>görülür.</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620688"/>
            <a:ext cx="8712968" cy="2800767"/>
          </a:xfrm>
          <a:prstGeom prst="rect">
            <a:avLst/>
          </a:prstGeom>
        </p:spPr>
        <p:txBody>
          <a:bodyPr wrap="square">
            <a:spAutoFit/>
          </a:bodyPr>
          <a:lstStyle/>
          <a:p>
            <a:r>
              <a:rPr lang="tr-TR" sz="4400" dirty="0"/>
              <a:t/>
            </a:r>
            <a:br>
              <a:rPr lang="tr-TR" sz="4400" dirty="0"/>
            </a:br>
            <a:r>
              <a:rPr lang="tr-TR" sz="4400" dirty="0"/>
              <a:t/>
            </a:r>
            <a:br>
              <a:rPr lang="tr-TR" sz="4400" dirty="0"/>
            </a:br>
            <a:r>
              <a:rPr lang="tr-TR" sz="4400" dirty="0"/>
              <a:t/>
            </a:r>
            <a:br>
              <a:rPr lang="tr-TR" sz="4400" dirty="0"/>
            </a:br>
            <a:endParaRPr lang="tr-TR" sz="4400" dirty="0"/>
          </a:p>
        </p:txBody>
      </p:sp>
      <p:sp>
        <p:nvSpPr>
          <p:cNvPr id="3" name="2 Dikdörtgen"/>
          <p:cNvSpPr/>
          <p:nvPr/>
        </p:nvSpPr>
        <p:spPr>
          <a:xfrm>
            <a:off x="107504" y="188640"/>
            <a:ext cx="8928992" cy="6001643"/>
          </a:xfrm>
          <a:prstGeom prst="rect">
            <a:avLst/>
          </a:prstGeom>
        </p:spPr>
        <p:txBody>
          <a:bodyPr wrap="square">
            <a:spAutoFit/>
          </a:bodyPr>
          <a:lstStyle/>
          <a:p>
            <a:r>
              <a:rPr lang="tr-TR" sz="4800" dirty="0" smtClean="0"/>
              <a:t>Yaşadığımız şehir kasaba ya da köyde oturduğumuz evin, eğitim gördüğümüz okulun bir adresi vardır.Adres,birçok evin bulunduğu bir yerde evimizin yerini kolayca bulmamızı sağlar. </a:t>
            </a:r>
            <a:r>
              <a:rPr lang="tr-TR" sz="4800" dirty="0" smtClean="0">
                <a:solidFill>
                  <a:srgbClr val="FF0000"/>
                </a:solidFill>
              </a:rPr>
              <a:t>Bunun gibi yeryüzünde herhangi bir ülkenin veya şehrin de adresi vardır</a:t>
            </a:r>
            <a:r>
              <a:rPr lang="tr-TR" sz="4800" dirty="0" smtClean="0"/>
              <a:t>.</a:t>
            </a:r>
            <a:endParaRPr lang="tr-TR" sz="48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rmAutofit fontScale="90000"/>
          </a:bodyPr>
          <a:lstStyle/>
          <a:p>
            <a:r>
              <a:rPr lang="tr-TR" dirty="0" smtClean="0"/>
              <a:t>Karasal İklim bitki örtüsü </a:t>
            </a:r>
            <a:r>
              <a:rPr lang="tr-TR" dirty="0" smtClean="0">
                <a:solidFill>
                  <a:srgbClr val="FFC000"/>
                </a:solidFill>
              </a:rPr>
              <a:t>BOZKIR</a:t>
            </a:r>
            <a:endParaRPr lang="tr-TR" dirty="0"/>
          </a:p>
        </p:txBody>
      </p:sp>
      <p:pic>
        <p:nvPicPr>
          <p:cNvPr id="3" name="Picture 2" descr="http://t0.gstatic.com/images?q=tbn:ANd9GcS7ZC8dh3gMtWQbjdXF90DItceL-lEpmkO8NPxi7P-p2LmUCLxm0A">
            <a:hlinkClick r:id="rId2"/>
          </p:cNvPr>
          <p:cNvPicPr>
            <a:picLocks noChangeAspect="1" noChangeArrowheads="1"/>
          </p:cNvPicPr>
          <p:nvPr/>
        </p:nvPicPr>
        <p:blipFill>
          <a:blip r:embed="rId3" cstate="print"/>
          <a:srcRect/>
          <a:stretch>
            <a:fillRect/>
          </a:stretch>
        </p:blipFill>
        <p:spPr bwMode="auto">
          <a:xfrm>
            <a:off x="611560" y="980728"/>
            <a:ext cx="8208912" cy="5400600"/>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9"/>
            <a:ext cx="8640960" cy="6247864"/>
          </a:xfrm>
          <a:prstGeom prst="rect">
            <a:avLst/>
          </a:prstGeom>
        </p:spPr>
        <p:txBody>
          <a:bodyPr wrap="square">
            <a:spAutoFit/>
          </a:bodyPr>
          <a:lstStyle/>
          <a:p>
            <a:r>
              <a:rPr lang="tr-TR" sz="4000" b="1" dirty="0">
                <a:solidFill>
                  <a:schemeClr val="accent3"/>
                </a:solidFill>
              </a:rPr>
              <a:t>Karadeniz </a:t>
            </a:r>
            <a:r>
              <a:rPr lang="tr-TR" sz="4000" b="1" dirty="0" err="1">
                <a:solidFill>
                  <a:schemeClr val="accent3"/>
                </a:solidFill>
              </a:rPr>
              <a:t>Iklimi</a:t>
            </a:r>
            <a:r>
              <a:rPr lang="tr-TR" sz="4000" dirty="0"/>
              <a:t/>
            </a:r>
            <a:br>
              <a:rPr lang="tr-TR" sz="4000" dirty="0"/>
            </a:br>
            <a:r>
              <a:rPr lang="tr-TR" sz="4000" dirty="0"/>
              <a:t>Karadeniz kıyı şeridi boyunca görülen bu iklim çeşidinde her mevsim yağışlıdır.Mevsimler arasında karasal iklimdeki gibi büyük sıcaklık farklılıkları yoktur</a:t>
            </a:r>
            <a:r>
              <a:rPr lang="tr-TR" sz="4000" dirty="0" smtClean="0"/>
              <a:t>. </a:t>
            </a:r>
            <a:r>
              <a:rPr lang="tr-TR" sz="4000" dirty="0" smtClean="0">
                <a:solidFill>
                  <a:schemeClr val="accent3"/>
                </a:solidFill>
              </a:rPr>
              <a:t>Yazlar </a:t>
            </a:r>
            <a:r>
              <a:rPr lang="tr-TR" sz="4000" dirty="0">
                <a:solidFill>
                  <a:schemeClr val="accent3"/>
                </a:solidFill>
              </a:rPr>
              <a:t>serin,kışlar ise ılıktır</a:t>
            </a:r>
            <a:r>
              <a:rPr lang="tr-TR" sz="4000" dirty="0" smtClean="0">
                <a:solidFill>
                  <a:schemeClr val="accent3"/>
                </a:solidFill>
              </a:rPr>
              <a:t>. </a:t>
            </a:r>
            <a:r>
              <a:rPr lang="tr-TR" sz="4000" dirty="0" smtClean="0"/>
              <a:t>Rize,Karadeniz </a:t>
            </a:r>
            <a:r>
              <a:rPr lang="tr-TR" sz="4000" dirty="0"/>
              <a:t>iklimi iyi yansıtan illerimizdendir.Her mevsim yağış alır ama en fazla yağış </a:t>
            </a:r>
            <a:r>
              <a:rPr lang="tr-TR" sz="4000" dirty="0">
                <a:solidFill>
                  <a:schemeClr val="accent3"/>
                </a:solidFill>
              </a:rPr>
              <a:t>sonbaharda</a:t>
            </a:r>
            <a:r>
              <a:rPr lang="tr-TR" sz="4000" dirty="0"/>
              <a:t> görülür ve ortalama 800 </a:t>
            </a:r>
            <a:r>
              <a:rPr lang="tr-TR" sz="4000" dirty="0" err="1"/>
              <a:t>mm'dir</a:t>
            </a:r>
            <a:r>
              <a:rPr lang="tr-TR" sz="4000" dirty="0"/>
              <a: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rmAutofit fontScale="90000"/>
          </a:bodyPr>
          <a:lstStyle/>
          <a:p>
            <a:r>
              <a:rPr lang="tr-TR" dirty="0" smtClean="0"/>
              <a:t>Karadeniz iklimi  bitki örtüsü</a:t>
            </a:r>
            <a:r>
              <a:rPr lang="tr-TR" dirty="0" smtClean="0">
                <a:solidFill>
                  <a:schemeClr val="accent3"/>
                </a:solidFill>
              </a:rPr>
              <a:t> ORMAN</a:t>
            </a:r>
            <a:endParaRPr lang="tr-TR" dirty="0">
              <a:solidFill>
                <a:schemeClr val="accent3"/>
              </a:solidFill>
            </a:endParaRPr>
          </a:p>
        </p:txBody>
      </p:sp>
      <p:pic>
        <p:nvPicPr>
          <p:cNvPr id="40964" name="Picture 4" descr="https://encrypted-tbn0.gstatic.com/images?q=tbn:ANd9GcRPi1yMZiDS5uzKI0TDUw9_LZQd3y7RevnkUIv1tgNz3-8jLnGR">
            <a:hlinkClick r:id="rId2"/>
          </p:cNvPr>
          <p:cNvPicPr>
            <a:picLocks noChangeAspect="1" noChangeArrowheads="1"/>
          </p:cNvPicPr>
          <p:nvPr/>
        </p:nvPicPr>
        <p:blipFill>
          <a:blip r:embed="rId3" cstate="print"/>
          <a:srcRect/>
          <a:stretch>
            <a:fillRect/>
          </a:stretch>
        </p:blipFill>
        <p:spPr bwMode="auto">
          <a:xfrm>
            <a:off x="611560" y="980728"/>
            <a:ext cx="8136904" cy="5688632"/>
          </a:xfrm>
          <a:prstGeom prst="rect">
            <a:avLst/>
          </a:prstGeom>
          <a:noFill/>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856984" cy="6186309"/>
          </a:xfrm>
          <a:prstGeom prst="rect">
            <a:avLst/>
          </a:prstGeom>
        </p:spPr>
        <p:txBody>
          <a:bodyPr wrap="square">
            <a:spAutoFit/>
          </a:bodyPr>
          <a:lstStyle/>
          <a:p>
            <a:r>
              <a:rPr lang="tr-TR" sz="4400" b="1" dirty="0">
                <a:solidFill>
                  <a:srgbClr val="FF0000"/>
                </a:solidFill>
              </a:rPr>
              <a:t>Akdeniz </a:t>
            </a:r>
            <a:r>
              <a:rPr lang="tr-TR" sz="4400" b="1" dirty="0" err="1">
                <a:solidFill>
                  <a:srgbClr val="FF0000"/>
                </a:solidFill>
              </a:rPr>
              <a:t>Iklimi</a:t>
            </a:r>
            <a:r>
              <a:rPr lang="tr-TR" sz="4400" dirty="0"/>
              <a:t/>
            </a:r>
            <a:br>
              <a:rPr lang="tr-TR" sz="4400" dirty="0"/>
            </a:br>
            <a:r>
              <a:rPr lang="tr-TR" sz="4400" dirty="0"/>
              <a:t>Akdeniz ve Ege Bölgesi kıyıları ile Marmara Denizi çevresinde görülen </a:t>
            </a:r>
            <a:r>
              <a:rPr lang="tr-TR" sz="4400" dirty="0">
                <a:solidFill>
                  <a:srgbClr val="FF0000"/>
                </a:solidFill>
              </a:rPr>
              <a:t>Akdeniz </a:t>
            </a:r>
            <a:r>
              <a:rPr lang="tr-TR" sz="4400" dirty="0" smtClean="0">
                <a:solidFill>
                  <a:srgbClr val="FF0000"/>
                </a:solidFill>
              </a:rPr>
              <a:t>ikliminde sıcak </a:t>
            </a:r>
            <a:r>
              <a:rPr lang="tr-TR" sz="4400" dirty="0">
                <a:solidFill>
                  <a:srgbClr val="FF0000"/>
                </a:solidFill>
              </a:rPr>
              <a:t>ve kurak yazlar yaşanır.Kışlar,ılık ve </a:t>
            </a:r>
            <a:r>
              <a:rPr lang="tr-TR" sz="4400" dirty="0" smtClean="0">
                <a:solidFill>
                  <a:srgbClr val="FF0000"/>
                </a:solidFill>
              </a:rPr>
              <a:t>yağışlıdır. </a:t>
            </a:r>
            <a:r>
              <a:rPr lang="tr-TR" sz="4400" dirty="0" smtClean="0"/>
              <a:t>Özellikle </a:t>
            </a:r>
            <a:r>
              <a:rPr lang="tr-TR" sz="4400" dirty="0"/>
              <a:t>Akdeniz kıyılarında kar yağışı ve don olayları nadir görülür.Bu durum,bölgede seracılığın gelişmesini sağlamıştır</a:t>
            </a:r>
            <a:r>
              <a:rPr lang="tr-TR" sz="4400" dirty="0" smtClean="0"/>
              <a:t>. </a:t>
            </a:r>
            <a:endParaRPr lang="tr-TR" sz="44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Akdeniz bölgesi bitki örtüsü </a:t>
            </a:r>
            <a:r>
              <a:rPr lang="tr-TR" dirty="0" smtClean="0">
                <a:solidFill>
                  <a:srgbClr val="FF0000"/>
                </a:solidFill>
              </a:rPr>
              <a:t>MAKİ</a:t>
            </a:r>
            <a:endParaRPr lang="tr-TR" dirty="0">
              <a:solidFill>
                <a:srgbClr val="FF0000"/>
              </a:solidFill>
            </a:endParaRPr>
          </a:p>
        </p:txBody>
      </p:sp>
      <p:pic>
        <p:nvPicPr>
          <p:cNvPr id="43010" name="Picture 2" descr="https://encrypted-tbn0.gstatic.com/images?q=tbn:ANd9GcS_oPXn9IZ1BqPyIpkCeEi8lcwEjUxQBEIb_RWTp362iIFdI9ph">
            <a:hlinkClick r:id="rId2"/>
          </p:cNvPr>
          <p:cNvPicPr>
            <a:picLocks noChangeAspect="1" noChangeArrowheads="1"/>
          </p:cNvPicPr>
          <p:nvPr/>
        </p:nvPicPr>
        <p:blipFill>
          <a:blip r:embed="rId3" cstate="print"/>
          <a:srcRect/>
          <a:stretch>
            <a:fillRect/>
          </a:stretch>
        </p:blipFill>
        <p:spPr bwMode="auto">
          <a:xfrm>
            <a:off x="395536" y="1196752"/>
            <a:ext cx="8352928" cy="5328592"/>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404664"/>
            <a:ext cx="8784976" cy="5262979"/>
          </a:xfrm>
          <a:prstGeom prst="rect">
            <a:avLst/>
          </a:prstGeom>
        </p:spPr>
        <p:txBody>
          <a:bodyPr wrap="square">
            <a:spAutoFit/>
          </a:bodyPr>
          <a:lstStyle/>
          <a:p>
            <a:r>
              <a:rPr lang="tr-TR" sz="4800" dirty="0" smtClean="0"/>
              <a:t>Antalya,Akdeniz ikliminin görüldüğü illerimizdendir. </a:t>
            </a:r>
            <a:r>
              <a:rPr lang="tr-TR" sz="4800" dirty="0" smtClean="0">
                <a:solidFill>
                  <a:srgbClr val="FF0000"/>
                </a:solidFill>
              </a:rPr>
              <a:t>En fazla yağış kış aylarında görülür ve ortalama 700 </a:t>
            </a:r>
            <a:r>
              <a:rPr lang="tr-TR" sz="4800" dirty="0" err="1" smtClean="0">
                <a:solidFill>
                  <a:srgbClr val="FF0000"/>
                </a:solidFill>
              </a:rPr>
              <a:t>mm'dir</a:t>
            </a:r>
            <a:r>
              <a:rPr lang="tr-TR" sz="4800" dirty="0" smtClean="0">
                <a:solidFill>
                  <a:srgbClr val="FF0000"/>
                </a:solidFill>
              </a:rPr>
              <a:t>. </a:t>
            </a:r>
            <a:r>
              <a:rPr lang="tr-TR" sz="4800" dirty="0" smtClean="0"/>
              <a:t>Yağış, Akdeniz üzerinde farklı sıcaklıktaki hava kütlelerinin karşılaşmasına bağlı olarak meydana gelir.</a:t>
            </a:r>
            <a:endParaRPr lang="tr-TR" sz="48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5509200"/>
          </a:xfrm>
          <a:prstGeom prst="rect">
            <a:avLst/>
          </a:prstGeom>
        </p:spPr>
        <p:txBody>
          <a:bodyPr wrap="square">
            <a:spAutoFit/>
          </a:bodyPr>
          <a:lstStyle/>
          <a:p>
            <a:r>
              <a:rPr lang="tr-TR" sz="4400" b="1" dirty="0" smtClean="0">
                <a:solidFill>
                  <a:srgbClr val="FF0000"/>
                </a:solidFill>
              </a:rPr>
              <a:t>DEĞİŞİK </a:t>
            </a:r>
            <a:r>
              <a:rPr lang="tr-TR" sz="4400" b="1" dirty="0">
                <a:solidFill>
                  <a:srgbClr val="FF0000"/>
                </a:solidFill>
              </a:rPr>
              <a:t>YERLER, FARKLI YAŞAMLAR</a:t>
            </a:r>
            <a:r>
              <a:rPr lang="tr-TR" sz="4400" dirty="0"/>
              <a:t/>
            </a:r>
            <a:br>
              <a:rPr lang="tr-TR" sz="4400" dirty="0"/>
            </a:br>
            <a:r>
              <a:rPr lang="tr-TR" sz="4400" dirty="0"/>
              <a:t>Yerkürenin yaklaşık</a:t>
            </a:r>
            <a:r>
              <a:rPr lang="tr-TR" sz="4400" dirty="0">
                <a:solidFill>
                  <a:srgbClr val="FF0000"/>
                </a:solidFill>
              </a:rPr>
              <a:t> %30'u </a:t>
            </a:r>
            <a:r>
              <a:rPr lang="tr-TR" sz="4400" dirty="0"/>
              <a:t>karalarla kaplıdır ve bu alanların sadece </a:t>
            </a:r>
            <a:r>
              <a:rPr lang="tr-TR" sz="4400" dirty="0">
                <a:solidFill>
                  <a:srgbClr val="FF0000"/>
                </a:solidFill>
              </a:rPr>
              <a:t>%</a:t>
            </a:r>
            <a:r>
              <a:rPr lang="tr-TR" sz="4400" dirty="0" smtClean="0">
                <a:solidFill>
                  <a:srgbClr val="FF0000"/>
                </a:solidFill>
              </a:rPr>
              <a:t>12‘</a:t>
            </a:r>
            <a:r>
              <a:rPr lang="tr-TR" sz="4400" dirty="0" smtClean="0"/>
              <a:t>si </a:t>
            </a:r>
            <a:r>
              <a:rPr lang="tr-TR" sz="4400" dirty="0"/>
              <a:t>yaşamaya elverişlidir.Geri kalanı çok soğuk,çok sıcak,çok engebeli,bataklık ya da sık ormanlarla kaplıdır.Yerleşim yeri insanların yaşamak ve yerleşik düzen kurmak için seçtikleri yerdir</a:t>
            </a:r>
            <a:r>
              <a:rPr lang="tr-TR" sz="4400" dirty="0" smtClean="0"/>
              <a:t>. </a:t>
            </a:r>
            <a:endParaRPr lang="tr-TR" sz="4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Eskimo </a:t>
            </a:r>
            <a:endParaRPr lang="tr-TR" dirty="0"/>
          </a:p>
        </p:txBody>
      </p:sp>
      <p:sp>
        <p:nvSpPr>
          <p:cNvPr id="3" name="2 İçerik Yer Tutucusu"/>
          <p:cNvSpPr>
            <a:spLocks noGrp="1"/>
          </p:cNvSpPr>
          <p:nvPr>
            <p:ph sz="half" idx="1"/>
          </p:nvPr>
        </p:nvSpPr>
        <p:spPr/>
        <p:txBody>
          <a:bodyPr/>
          <a:lstStyle/>
          <a:p>
            <a:endParaRPr lang="tr-TR" dirty="0"/>
          </a:p>
        </p:txBody>
      </p:sp>
      <p:sp>
        <p:nvSpPr>
          <p:cNvPr id="4" name="3 İçerik Yer Tutucusu"/>
          <p:cNvSpPr>
            <a:spLocks noGrp="1"/>
          </p:cNvSpPr>
          <p:nvPr>
            <p:ph sz="half" idx="2"/>
          </p:nvPr>
        </p:nvSpPr>
        <p:spPr/>
        <p:txBody>
          <a:bodyPr/>
          <a:lstStyle/>
          <a:p>
            <a:endParaRPr lang="tr-TR" dirty="0"/>
          </a:p>
        </p:txBody>
      </p:sp>
      <p:pic>
        <p:nvPicPr>
          <p:cNvPr id="44034" name="Picture 2" descr="http://www.bilgiustam.com/resimler/2013/01/3290_eskimolar-intihar-ediyor.jpg">
            <a:hlinkClick r:id="rId2"/>
          </p:cNvPr>
          <p:cNvPicPr>
            <a:picLocks noChangeAspect="1" noChangeArrowheads="1"/>
          </p:cNvPicPr>
          <p:nvPr/>
        </p:nvPicPr>
        <p:blipFill>
          <a:blip r:embed="rId3" cstate="print"/>
          <a:srcRect/>
          <a:stretch>
            <a:fillRect/>
          </a:stretch>
        </p:blipFill>
        <p:spPr bwMode="auto">
          <a:xfrm>
            <a:off x="467544" y="1628800"/>
            <a:ext cx="4032448" cy="4536504"/>
          </a:xfrm>
          <a:prstGeom prst="rect">
            <a:avLst/>
          </a:prstGeom>
          <a:noFill/>
        </p:spPr>
      </p:pic>
      <p:pic>
        <p:nvPicPr>
          <p:cNvPr id="44036" name="Picture 4" descr="https://encrypted-tbn2.gstatic.com/images?q=tbn:ANd9GcR_fyUVCad3kNvJTeStNOKf85Drh9pnjMmTswe7edTRbIKEP7EqaxtLTt8v">
            <a:hlinkClick r:id="rId4"/>
          </p:cNvPr>
          <p:cNvPicPr>
            <a:picLocks noChangeAspect="1" noChangeArrowheads="1"/>
          </p:cNvPicPr>
          <p:nvPr/>
        </p:nvPicPr>
        <p:blipFill>
          <a:blip r:embed="rId5" cstate="print"/>
          <a:srcRect/>
          <a:stretch>
            <a:fillRect/>
          </a:stretch>
        </p:blipFill>
        <p:spPr bwMode="auto">
          <a:xfrm>
            <a:off x="4644008" y="1628800"/>
            <a:ext cx="4104456" cy="4536504"/>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12968" cy="5078313"/>
          </a:xfrm>
          <a:prstGeom prst="rect">
            <a:avLst/>
          </a:prstGeom>
        </p:spPr>
        <p:txBody>
          <a:bodyPr wrap="square">
            <a:spAutoFit/>
          </a:bodyPr>
          <a:lstStyle/>
          <a:p>
            <a:r>
              <a:rPr lang="tr-TR" sz="5400" dirty="0" smtClean="0"/>
              <a:t>Dünyanın değişik yerlerinde insanlar birbirinden farklı özellikleri olan yerleşim alanı seçmelerinde belirleyici rol oynayan birçok neden vardır ve en önemlisi de </a:t>
            </a:r>
            <a:r>
              <a:rPr lang="tr-TR" sz="5400" dirty="0" smtClean="0">
                <a:solidFill>
                  <a:srgbClr val="FF0000"/>
                </a:solidFill>
              </a:rPr>
              <a:t>iklimdir</a:t>
            </a:r>
            <a:r>
              <a:rPr lang="tr-TR" sz="5400" dirty="0" smtClean="0"/>
              <a:t>.</a:t>
            </a:r>
            <a:endParaRPr lang="tr-TR" sz="5400"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188640"/>
            <a:ext cx="8568952" cy="6186309"/>
          </a:xfrm>
          <a:prstGeom prst="rect">
            <a:avLst/>
          </a:prstGeom>
        </p:spPr>
        <p:txBody>
          <a:bodyPr wrap="square">
            <a:spAutoFit/>
          </a:bodyPr>
          <a:lstStyle/>
          <a:p>
            <a:pPr algn="ctr"/>
            <a:r>
              <a:rPr lang="tr-TR" sz="3600" b="1" dirty="0">
                <a:solidFill>
                  <a:srgbClr val="FF0000"/>
                </a:solidFill>
              </a:rPr>
              <a:t>ÇÖL </a:t>
            </a:r>
            <a:r>
              <a:rPr lang="tr-TR" sz="3600" b="1" dirty="0" smtClean="0">
                <a:solidFill>
                  <a:srgbClr val="FF0000"/>
                </a:solidFill>
              </a:rPr>
              <a:t>İKLİMİ</a:t>
            </a:r>
            <a:r>
              <a:rPr lang="tr-TR" sz="3600" b="1" dirty="0"/>
              <a:t/>
            </a:r>
            <a:br>
              <a:rPr lang="tr-TR" sz="3600" b="1" dirty="0"/>
            </a:br>
            <a:r>
              <a:rPr lang="tr-TR" sz="3600" dirty="0"/>
              <a:t>(</a:t>
            </a:r>
            <a:r>
              <a:rPr lang="tr-TR" sz="3600" dirty="0" err="1"/>
              <a:t>Tatombo</a:t>
            </a:r>
            <a:r>
              <a:rPr lang="tr-TR" sz="3600" dirty="0"/>
              <a:t> Anlatıyor)</a:t>
            </a:r>
            <a:br>
              <a:rPr lang="tr-TR" sz="3600" dirty="0"/>
            </a:br>
            <a:r>
              <a:rPr lang="tr-TR" sz="3600" dirty="0"/>
              <a:t>Ben </a:t>
            </a:r>
            <a:r>
              <a:rPr lang="tr-TR" sz="3600" dirty="0" err="1">
                <a:solidFill>
                  <a:srgbClr val="FF0000"/>
                </a:solidFill>
              </a:rPr>
              <a:t>Avusturalya</a:t>
            </a:r>
            <a:r>
              <a:rPr lang="tr-TR" sz="3600" dirty="0"/>
              <a:t> çöllerindeki </a:t>
            </a:r>
            <a:r>
              <a:rPr lang="tr-TR" sz="3600" dirty="0" err="1"/>
              <a:t>Adelhayt</a:t>
            </a:r>
            <a:r>
              <a:rPr lang="tr-TR" sz="3600" dirty="0"/>
              <a:t> kasabasında yaşıyorum. Kasabamız uçsuz bucaksız kum tepelerinin ortasına kurulmuş.Avcılıkla geçiniyoruz.Ava gitmek için havanın serinlediği akşam saatlerini bekleriz</a:t>
            </a:r>
            <a:r>
              <a:rPr lang="tr-TR" sz="3600" dirty="0" smtClean="0"/>
              <a:t>. </a:t>
            </a:r>
            <a:r>
              <a:rPr lang="tr-TR" sz="3600" dirty="0" smtClean="0">
                <a:solidFill>
                  <a:srgbClr val="FF0000"/>
                </a:solidFill>
              </a:rPr>
              <a:t>Gündüz </a:t>
            </a:r>
            <a:r>
              <a:rPr lang="tr-TR" sz="3600" dirty="0">
                <a:solidFill>
                  <a:srgbClr val="FF0000"/>
                </a:solidFill>
              </a:rPr>
              <a:t>hava çok sıcak olur.Gecelerin dondurucu soğuğundan </a:t>
            </a:r>
            <a:r>
              <a:rPr lang="tr-TR" sz="3600" dirty="0"/>
              <a:t>ve vahşi hayvanlardan korunmak için hava kararmadan eve dönmemiz gerekir.</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5909310"/>
          </a:xfrm>
          <a:prstGeom prst="rect">
            <a:avLst/>
          </a:prstGeom>
        </p:spPr>
        <p:txBody>
          <a:bodyPr wrap="square">
            <a:spAutoFit/>
          </a:bodyPr>
          <a:lstStyle/>
          <a:p>
            <a:r>
              <a:rPr lang="tr-TR" sz="5400" dirty="0" smtClean="0"/>
              <a:t>Bu adreslerden birisi de o yerin paralel ve meridyen değerleriyle belirtilmesidir. Öyleyse meridyen ve paralel nedir? </a:t>
            </a:r>
            <a:r>
              <a:rPr lang="tr-TR" sz="5400" dirty="0" smtClean="0">
                <a:solidFill>
                  <a:srgbClr val="FF0000"/>
                </a:solidFill>
              </a:rPr>
              <a:t>Yerküreyi kuzey ve güney olmak üzere iki eşit parçaya bölen daire </a:t>
            </a:r>
            <a:r>
              <a:rPr lang="tr-TR" sz="5400" b="1" dirty="0" smtClean="0">
                <a:solidFill>
                  <a:schemeClr val="accent1"/>
                </a:solidFill>
              </a:rPr>
              <a:t>ekvator</a:t>
            </a:r>
            <a:r>
              <a:rPr lang="tr-TR" sz="5400" dirty="0" smtClean="0">
                <a:solidFill>
                  <a:srgbClr val="FF0000"/>
                </a:solidFill>
              </a:rPr>
              <a:t>dur</a:t>
            </a:r>
            <a:r>
              <a:rPr lang="tr-TR" sz="5400" dirty="0" smtClean="0"/>
              <a:t>. </a:t>
            </a:r>
            <a:endParaRPr lang="tr-TR" sz="54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Çöl İklimi</a:t>
            </a:r>
            <a:endParaRPr lang="tr-TR" dirty="0"/>
          </a:p>
        </p:txBody>
      </p:sp>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p:txBody>
          <a:bodyPr/>
          <a:lstStyle/>
          <a:p>
            <a:endParaRPr lang="tr-TR"/>
          </a:p>
        </p:txBody>
      </p:sp>
      <p:sp>
        <p:nvSpPr>
          <p:cNvPr id="5" name="4 Metin Yer Tutucusu"/>
          <p:cNvSpPr>
            <a:spLocks noGrp="1"/>
          </p:cNvSpPr>
          <p:nvPr>
            <p:ph type="body" sz="quarter" idx="3"/>
          </p:nvPr>
        </p:nvSpPr>
        <p:spPr/>
        <p:txBody>
          <a:bodyPr/>
          <a:lstStyle/>
          <a:p>
            <a:endParaRPr lang="tr-TR"/>
          </a:p>
        </p:txBody>
      </p:sp>
      <p:sp>
        <p:nvSpPr>
          <p:cNvPr id="6" name="5 İçerik Yer Tutucusu"/>
          <p:cNvSpPr>
            <a:spLocks noGrp="1"/>
          </p:cNvSpPr>
          <p:nvPr>
            <p:ph sz="quarter" idx="4"/>
          </p:nvPr>
        </p:nvSpPr>
        <p:spPr/>
        <p:txBody>
          <a:bodyPr/>
          <a:lstStyle/>
          <a:p>
            <a:endParaRPr lang="tr-TR"/>
          </a:p>
        </p:txBody>
      </p:sp>
      <p:pic>
        <p:nvPicPr>
          <p:cNvPr id="45058" name="Picture 2" descr="https://encrypted-tbn0.gstatic.com/images?q=tbn:ANd9GcSMMqt4CwrpJwhJ-YWrRy8d9Ayr4S51jAOvKqBQds-TId8SH2zT">
            <a:hlinkClick r:id="rId2"/>
          </p:cNvPr>
          <p:cNvPicPr>
            <a:picLocks noChangeAspect="1" noChangeArrowheads="1"/>
          </p:cNvPicPr>
          <p:nvPr/>
        </p:nvPicPr>
        <p:blipFill>
          <a:blip r:embed="rId3" cstate="print"/>
          <a:srcRect/>
          <a:stretch>
            <a:fillRect/>
          </a:stretch>
        </p:blipFill>
        <p:spPr bwMode="auto">
          <a:xfrm>
            <a:off x="467544" y="1628800"/>
            <a:ext cx="3960440" cy="4494263"/>
          </a:xfrm>
          <a:prstGeom prst="rect">
            <a:avLst/>
          </a:prstGeom>
          <a:noFill/>
        </p:spPr>
      </p:pic>
      <p:pic>
        <p:nvPicPr>
          <p:cNvPr id="45060" name="Picture 4" descr="http://3.bp.blogspot.com/-CPmFHIk34cs/T6_NjqygCqI/AAAAAAAAABY/FQDS9jp5GSs/s1600/tundra5sl.jpg">
            <a:hlinkClick r:id="rId4"/>
          </p:cNvPr>
          <p:cNvPicPr>
            <a:picLocks noChangeAspect="1" noChangeArrowheads="1"/>
          </p:cNvPicPr>
          <p:nvPr/>
        </p:nvPicPr>
        <p:blipFill>
          <a:blip r:embed="rId5" cstate="print"/>
          <a:srcRect/>
          <a:stretch>
            <a:fillRect/>
          </a:stretch>
        </p:blipFill>
        <p:spPr bwMode="auto">
          <a:xfrm>
            <a:off x="4644008" y="1556792"/>
            <a:ext cx="4042420" cy="4625702"/>
          </a:xfrm>
          <a:prstGeom prst="rect">
            <a:avLst/>
          </a:prstGeom>
          <a:noFill/>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çlıktan ne kadar kaçılır ki?"/>
          <p:cNvPicPr>
            <a:picLocks noChangeAspect="1" noChangeArrowheads="1"/>
          </p:cNvPicPr>
          <p:nvPr/>
        </p:nvPicPr>
        <p:blipFill>
          <a:blip r:embed="rId2" cstate="print"/>
          <a:srcRect/>
          <a:stretch>
            <a:fillRect/>
          </a:stretch>
        </p:blipFill>
        <p:spPr bwMode="auto">
          <a:xfrm>
            <a:off x="179512" y="188640"/>
            <a:ext cx="8712968" cy="6482283"/>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0"/>
            <a:ext cx="8928992" cy="6524863"/>
          </a:xfrm>
          <a:prstGeom prst="rect">
            <a:avLst/>
          </a:prstGeom>
        </p:spPr>
        <p:txBody>
          <a:bodyPr wrap="square">
            <a:spAutoFit/>
          </a:bodyPr>
          <a:lstStyle/>
          <a:p>
            <a:r>
              <a:rPr lang="tr-TR" dirty="0">
                <a:solidFill>
                  <a:schemeClr val="accent1"/>
                </a:solidFill>
              </a:rPr>
              <a:t/>
            </a:r>
            <a:br>
              <a:rPr lang="tr-TR" dirty="0">
                <a:solidFill>
                  <a:schemeClr val="accent1"/>
                </a:solidFill>
              </a:rPr>
            </a:br>
            <a:r>
              <a:rPr lang="tr-TR" sz="4000" b="1" dirty="0">
                <a:solidFill>
                  <a:schemeClr val="accent1"/>
                </a:solidFill>
              </a:rPr>
              <a:t>KUTUP </a:t>
            </a:r>
            <a:r>
              <a:rPr lang="tr-TR" sz="4000" b="1" dirty="0" smtClean="0">
                <a:solidFill>
                  <a:schemeClr val="accent1"/>
                </a:solidFill>
              </a:rPr>
              <a:t>İKLİMİ</a:t>
            </a:r>
            <a:r>
              <a:rPr lang="tr-TR" sz="4000" dirty="0" smtClean="0">
                <a:solidFill>
                  <a:schemeClr val="accent1"/>
                </a:solidFill>
              </a:rPr>
              <a:t> </a:t>
            </a:r>
            <a:r>
              <a:rPr lang="tr-TR" sz="4000" dirty="0" smtClean="0"/>
              <a:t>(</a:t>
            </a:r>
            <a:r>
              <a:rPr lang="tr-TR" sz="4000" dirty="0" err="1" smtClean="0">
                <a:solidFill>
                  <a:schemeClr val="accent6">
                    <a:lumMod val="75000"/>
                  </a:schemeClr>
                </a:solidFill>
              </a:rPr>
              <a:t>Tulukak</a:t>
            </a:r>
            <a:r>
              <a:rPr lang="tr-TR" sz="4000" dirty="0" smtClean="0">
                <a:solidFill>
                  <a:schemeClr val="accent6">
                    <a:lumMod val="75000"/>
                  </a:schemeClr>
                </a:solidFill>
              </a:rPr>
              <a:t> </a:t>
            </a:r>
            <a:r>
              <a:rPr lang="tr-TR" sz="4000" dirty="0">
                <a:solidFill>
                  <a:schemeClr val="accent6">
                    <a:lumMod val="75000"/>
                  </a:schemeClr>
                </a:solidFill>
              </a:rPr>
              <a:t>anlatıyor</a:t>
            </a:r>
            <a:r>
              <a:rPr lang="tr-TR" sz="4000" dirty="0"/>
              <a:t>)</a:t>
            </a:r>
            <a:br>
              <a:rPr lang="tr-TR" sz="4000" dirty="0"/>
            </a:br>
            <a:r>
              <a:rPr lang="tr-TR" sz="4000" dirty="0"/>
              <a:t>Ben Kuzey Kutbunda dünyanın en büyük adasında buzdan bir evde yaşıyorum. Günlük yaşamımın nasıl olduğunu merak ediyor musunuz? Köpeklerin çektiği kızakları ulaşım aracı olarak kullanıyoruz</a:t>
            </a:r>
            <a:r>
              <a:rPr lang="tr-TR" sz="4000" dirty="0" smtClean="0"/>
              <a:t>. </a:t>
            </a:r>
            <a:r>
              <a:rPr lang="tr-TR" sz="4000" dirty="0" smtClean="0">
                <a:solidFill>
                  <a:schemeClr val="accent6">
                    <a:lumMod val="75000"/>
                  </a:schemeClr>
                </a:solidFill>
              </a:rPr>
              <a:t>Aydınlatma </a:t>
            </a:r>
            <a:r>
              <a:rPr lang="tr-TR" sz="4000" dirty="0">
                <a:solidFill>
                  <a:schemeClr val="accent6">
                    <a:lumMod val="75000"/>
                  </a:schemeClr>
                </a:solidFill>
              </a:rPr>
              <a:t>aracı olarak ayı balığı yağı kullandığımız lambalarımız var.Hava her zaman çok soğuk olduğundan sürekli çok kalın giysiler giyiyoruz.</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Metin Yer Tutucusu"/>
          <p:cNvSpPr>
            <a:spLocks noGrp="1"/>
          </p:cNvSpPr>
          <p:nvPr>
            <p:ph type="body" idx="1"/>
          </p:nvPr>
        </p:nvSpPr>
        <p:spPr/>
        <p:txBody>
          <a:bodyPr/>
          <a:lstStyle/>
          <a:p>
            <a:endParaRPr lang="tr-TR"/>
          </a:p>
        </p:txBody>
      </p:sp>
      <p:sp>
        <p:nvSpPr>
          <p:cNvPr id="4" name="3 İçerik Yer Tutucusu"/>
          <p:cNvSpPr>
            <a:spLocks noGrp="1"/>
          </p:cNvSpPr>
          <p:nvPr>
            <p:ph sz="half" idx="2"/>
          </p:nvPr>
        </p:nvSpPr>
        <p:spPr/>
        <p:txBody>
          <a:bodyPr/>
          <a:lstStyle/>
          <a:p>
            <a:endParaRPr lang="tr-TR"/>
          </a:p>
        </p:txBody>
      </p:sp>
      <p:sp>
        <p:nvSpPr>
          <p:cNvPr id="5" name="4 Metin Yer Tutucusu"/>
          <p:cNvSpPr>
            <a:spLocks noGrp="1"/>
          </p:cNvSpPr>
          <p:nvPr>
            <p:ph type="body" sz="quarter" idx="3"/>
          </p:nvPr>
        </p:nvSpPr>
        <p:spPr/>
        <p:txBody>
          <a:bodyPr/>
          <a:lstStyle/>
          <a:p>
            <a:endParaRPr lang="tr-TR"/>
          </a:p>
        </p:txBody>
      </p:sp>
      <p:sp>
        <p:nvSpPr>
          <p:cNvPr id="6" name="5 İçerik Yer Tutucusu"/>
          <p:cNvSpPr>
            <a:spLocks noGrp="1"/>
          </p:cNvSpPr>
          <p:nvPr>
            <p:ph sz="quarter" idx="4"/>
          </p:nvPr>
        </p:nvSpPr>
        <p:spPr/>
        <p:txBody>
          <a:bodyPr/>
          <a:lstStyle/>
          <a:p>
            <a:endParaRPr lang="tr-TR"/>
          </a:p>
        </p:txBody>
      </p:sp>
      <p:sp>
        <p:nvSpPr>
          <p:cNvPr id="46082" name="AutoShape 2" descr="data:image/jpeg;base64,/9j/4AAQSkZJRgABAQAAAQABAAD/2wCEAAkGBxQTEhQSExQVFhUXFxgXFxgYGCEcGBgYFBcXGBUYHBgaHSggGBolHBwYITEhJSkrLi4uGB8zODMsNygtLisBCgoKDQ0OFQ8PFCscFB0sKyssLCwsLCwsLCwrLCwsKzAsLCwsLCwrLCsrLDcrKys3LCssKysrKysrKysrKysrK//AABEIAJsAzwMBIgACEQEDEQH/xAAbAAADAQEBAQEAAAAAAAAAAAADBAUCAQYAB//EAD4QAAECBAMGAwcCBAYCAwAAAAECEQADITEEEkEFUWFxgZEiobETMkLB0eHwBlIjYnLxFBVTgpKiM0OTssL/xAAYAQEBAQEBAAAAAAAAAAAAAAABAAIDBP/EAB4RAQEBAQACAgMAAAAAAAAAAAABEQIDEiExE0Fh/9oADAMBAAIRAxEAPwC0mcIIgiBKnKO6BpdzbvHoec44eNKVGZIDVVBWRR3MBcRHFzDaGUTUigSe0LT0/wBV90BKK3x8gPG67o2EnhEnwlwSVSOob9x7QVQQfiMBxkKq7nygS5h0Pn+VgygkWJMfICdExLCRIVUq8jBEpSwrDi1A/DC8xQFcoiWF0LSKRlWI/aA2sH9oTcAfnKPlu1BEADPejGBzJx3KjS5Sjcev1jBcUt0+8IL+0O4wMO/umGCkx8qUr8MQKF392BrSTXLDM2WfwwtMknQ+sSY9iL17xkqFqxtYazmALWXsO8CamHjHAsc4Cuaem+PpM190QU5ayIOMQrcIT/xv8rQaVih+3zjWozKxCtWhoTyfiaAy543j1aDDEIvmDcomoKhZIoWjQSo6+UAl45B1eDzpyWqknr9IC+KP5ozmTqsdx9Y4PYtmyAnjGRipWmHHb7QERE2X+4f8n9IIJqdC/n8o5Kxe6Segjf8AmKtJRESFSl65S0FOEVcJhFeKmuWYfm+PjiJ37oDp4YZQulhHRhFE+8kQiFziKqLRk4eYag04xJROzmFFmF1SGusD1hZOHmaLAjE3CP70xHO/ziA04Ieq68x9Yz7AM5JMDGFSkUmV4I+bwKZMXYqJ/wBtIQ+UU6NGFLR8Qfk8AK+vSBTEjRz5RAYmWNCfznAFz5f7D1gS0teWRzJj4TQzZEdUv5mIMzsRLAfKk8z9oVVjBomX5n0gkzghA/2wuoqOp6UiRTETZpJABHKXTzgWadpn/wDjH1gyqlgpSjuF47KknRMwte9ObwJqXOR+AwcYsaE9jDwKv9JfcRs4dVCZVC91Wbe1o1iIjEg6GGsPO3Ky+ZMMS8O1ShA5mGEyVq8KQgOaM9eHHlAgpctzTNXfT1g0vDkuQlSqPfvRo9Ds3YyAAqcFLW1gfAODCp79IuScVKFEZU8BQ04M8ZvTpOHhzKnJGb2By7/eHdNIzmWv4Ehr1YjmHePbHaMpBJE1AJuyhU8hWFlKws5VU+L9yEkX30bvB7H0eZzTUj/xCtKV71jcqdPFkt+cotYjBZfEMxFgr6iOyZCNHf8A2ivOsa1eqQqdN1IEdlzJuik9R+PFmUhAf3nN6hXrDMwLKRlOUHffyg1YhTJOIDF/+Ip6xxOCnq+MAmrENHoMNh0hTglRIqSdPlGcRITcEAcflFqx584WeAXmlIgKcD/O56xbJf8A9hJ4QIy1mxDby8WrEaZstR/uYGdmzBq3UxbQVaBT6+Gh65o7MStqN1H3hGPOzdmrDM5fcRHZOAWFAmjalVR0EWSk634BujPAphUzPp+axLCwlqAdS+wPqYWmYdBurNDeQjU/8vOATUNdRPDNflCyCJQb3Xa1KHygCsPucfnGCFeYtX86tHVYZRD1PEfR4gm4uUs/FMpVgKvvoK2gKZSqKebV979YdmrSk+IrDcDA1TJeqldosAKZWKNDMl6/Cr6wdMiebzpdtEE0b+qCe0FCcwFq870q1PvD2FwaVB3BYO4Vp0rCimB2dOmqCfbprvlsGHM/lI9rs/ZqJCQAc6/iWoAEvdhZI4QlhMIJaWYEq97pYfm+BDEEKOW26pHNjGb8ukmLJMJY8JmMgjMAQovw90dw/SElY5e8doQk4pZUsvTNTsH51eDGtW0pYUYDcI6nEZKv4fi5anpfoYjnFK3wGbMzKRmJIdiPhOZ2cal2ixa9ZLxKUl8yWOri2vSMz1e1D4aYkKHvBsybb9Dw14R5+VhUioSH5eUUcBivZKf4VUPP4VcN3UQFkqW7Lnh/5UDXreHsNhszFS1kPwB9Kw/Mw2Y5wsoGrJBrvrCa9n4hVpw6hj6RaMML2eHo7WqfomEl4ZiwkrpQF0kHiLR2ZhMSiqpqSLhkKV6QtOxcw3xRT/TJHzVEhp65tB7Lq4oOkLy0LJP8E0vWF5soq9/HTW0ZAB61MJq2Ugqc4qaocLj/AK0iCmuQdaV1NQOEBnexTdfc/UxG21siTLlTJkszZqwHSlSikKOlcoYG3B3jGxtlYechC1oKFqTmKM53A5XzGodidaRavlSm7Qw4+L/t9oUnbVw4FVHkPq0NL/TGHIog/wDJRvbWMDYshBCky05hUUt3JeK9Ypza0iUggKAUxD1DeUb9gjRxy+8KTFKOpFamMScWQ46Cz/3jl711nEFxMgs4JJ3GhPI/KI8zFqS5XKXS9Q/MgViv/jEmoYEeguRxjeIlJmJdgSkOHrTUevaNc+T9Vjvxz7jzh2sG/wDGW3EGvcQMYtv/AEivB4ozVcUKrbRhyF+sYBS59ztv46x2cCUiZMckzGarlI+RizsYHOZkxYyoF8rOdHO4CvaPNYXa04mkmY53y1N/9avHtQShCRqwfnrp+NE1DZxySl0qBfcYVEwQrNSFXHeE8dJDIAcEkuyjYacosOqcyawJOgc9IDJSyR3PM1MT5koKDGo3Oa+cGSrWFabIgGIHhURcBxwKawCcCSkuoVsDQ0sRu5NaPlIBv+b6RBdlzgQDYECMrxCC6SQXFRehppEMSxug0heV2urL3dgeMZxrXq9kbUOTIsEkUfe1ieMGm/qJAonJ1UxhPD4/2SWTQ0rx3wX/ADfKkjKki9WqT94zjbh/UabmZKB4LctHJn6ol6zZfQ7r1J5RJnzypWcpS4t4Aw6RcwmJSoBQkoqNECrXDt+PEPlPm/qNJtPl6bh6l47L/VCB8cv/AJmvlFFeKV+xuSfKFpk9TsxAYjg/byiAeI2zJnIMo2UG5E2IfcWMeLTtVUgIKEGYVryFSQ5TmUwVVwMrEs1XAcNHq9rY0olLUbAEDfXSPz/ZeAn4mcRKH8Jv4j0Ffnw1rGerI1HvsDizMcBncFTAZUsA7Usalt5Mbxk0O3CvL6xrAYISJWR3LOpWpP5aFMUrxGtgw61p5xxt2u0mQJShUUJ1ozPT86whMNS19dxd/oI3OU789IWnzbjjAEvaePMnEyTldC/CsirPQKbhRyNHewj0UiexSUl3Gm4GPOY2aFFKtz01JsBHcDNylknXdvPlYxDVrF4MZzdjUerPWnSBJwwNm6EH0P40GnoKkhScu4v3DU4mADDr/l7GPVzdjzdzKR2UUmaL0L1dqAteLc/EgqYG1K0d9z3to8RNnTFFdX170irno2+Ngd4TxKnWP5U+p+0Cnqyqo4YC1t9ukYC6kvUivS1NIjpkCOiAiYYEqcsH4cvI5n55mbpEDhNo+MKieSRRmNdxpTkIIZhNqecREeNy1gF4UFVpdRv3pDRmNR23xIz7cuH4n0jpmOQHhRcwZh/SfWNyF+NPX0MBev2fLGRm0rxeF9kOn2qGfKqno/ZoNh56ZaCtaglNKk8LcTwESZeNzrWuW4BN2vx6/KOHPWX5ejrn6xcWtYJ8I0gKSssKAcb8uMT5W0CHJBcAM+8mgb1Jhpc8HiXsPzhFe/4J4/6nfqPZ8yfkR7RCUCpYVL8O/eKGAwyZMtMtFEjueJ3mALmupCeI8qmGlBy/QescrddJJEzaGMCVMzZhStHFhEzE4tw4Icfd4obYkulmT1EePVJmylKU4MssyfiB4bx5wLqqyJ353iZtjEZQCGc07xuViQRfRmiZtzCrXLUUu7U7acYcc9FK2QoE1ozbrU4xzDzSmvFuuvT6x53YWNKyJaj4kpLve5Hl849NhZZbdGsGvS4EhUspNWD9rt0eBoSm2U9x6xzZi2Iex/DAJkkgqD1BbSwseojr47+nPyT6qRhVqSczoAtUlw9gQ9+UU14wAOXYXZyK9Im4aSAX8N6nLp8oczpNSAeFBSmpT846xyBnYgFVCNPysblzIMQSXTLBA0v9+0bGDof4X/cegi+SF7WBTplYaGxVU8J6LH0jav08trngAQ5/7RHCSJg1ghniC/5MRUon3/LPG5eEDEZVjT3t1rB78YtWFPbVTSygem/lxhhc8EO4u9xDUvZibBKtxYm3VLWpyEE/wiAGyJJILVd7nQCj8TBtOJXt/Ek7gfUQxJnjMli9dOUWJOx0mvsZaQWbPWurD6xQGAlt41JJ0YM3Cr/KLVI8j+sZyhMkzpWeagoCVIYuhSQA6AzeL1Te0UtlbQSlIzKCTfxKGo53j0K9npUmrEAUqPmIjz8JLTUIUTqKV+YjF4dPeipxQXUKDOLHcxfu1OBjkrEMX3vyYu9esT5+z5VLjexqOPzpARgxoZgvd68vzWMfjp/KuyZvid6ikUpc4O3Ax5EbPVrm3s5tygkqdPAAQy8trv1IgvjrU8sW8Ymz2fs0TsdKSEqWa5Q7cN8L/wCdEDLNQUnnQmB4fGJJ8RBcEVNKi27vGfXGr1Hj8RtMInZQzFVH190k8Gcd4uFVNLU5H7ekIbZwaZuVSEtNTVOgJoS5sz1eKWFwqRlM5WZTVSmiX4NU841zxrl11I8Z+oMIpGKRNlMKAqOhYkHy+Ueo2LjRNQHGVbVBvFXF4WRNSEqQ1WBTQg6Vb1cQrI2XKlKzpXpQKa9LnXWN3hmdqaVZAIWxazNIWgsfdNWdqg86+kQ9vbQnqJTKSGbgfnSE9gDES82exL1bXlGeZlPVliwjIHZZJqWyvz4iKeExABf+JUXCD+ViHInqddbGj2D6l1fI2h9OOUoB1ACxTmSK6P06vHocVqTPUxos/wBST9TWMrnK1LFq+E35EV3axORMNKcL1pQeEVAdw8FlqWDVKRwPid6G4FbHX5RE2lZcpC60IZmblxbdGkLVQBQrvAHlGVpWosQP5QATvZ/ODYeStTMgUD1BAIvd6/eAtSsYQlivfR7gNujqcSkeJydQ7qp3r0MH9islPhAJJFPhc+VBQcIxLcAHKpIdmPGlgA5tStoiKjFH/UIGmVIZxpep1oYKcQk0zrVVj4Wre51asLSpRCqh95U3a4YVOmhgq5YSTleoZktSmkRMy1JU7pUprHT1b+8fAJCsxSwNCkDyYisBRPoKP2PI0Fd1uMElJVcjpv4FzARFJSp/CosGZgP/AM0+8BTg5RDuRahVfyFYbLAWIIYVS6RffrAVLLgOS5r4IkCiQkXCmqR4SbGjkqAg7JFSXIrUDzf66xkzbOzvVwPn8o+TMDuXSGcKpfmAAO8SAbMCKAmoUEuHHD7xpVaZSC1Xl30u3B6PFCRtKVYMrnq9/L0gK8ZKfwqyGoAYGo515fOBEFbLKz7mlQw38jWFl/p53caXyUHYRSlz/hM2p3DfSlbR0TAkUWri7C9awioidiJQarNN6eNrR8uTLqCoONQ3oQa1ivMKdSWbU0c0ZhCGJWl/CsDpfk4vxiZoKMiUukdFOwIdyWqYDNk6+z6g0ZnPLuY0rEt8ZccN1d0AdRoCa7kH6wgv/haFkpD61Hm94z7Ctk6ahuXvR9OkKZle05BBp3LQEJDN42u2Ub9wgCXJSh3SC9Q5XmY0PiDWc06xQw2FOQkBgVPv1obU+oh3CoFPaFiwsLl9QbU0hlJTok1LiiizNRxaNYS0nDroXANi6b6uzhur3inhZatCHrQAG1rVMKYjEP4ipaagAlB7VNOfKNS8cl2zLLbmApR2Y146teJKQkqSWzFPTMNNdI3OlukOZiize7QDR7mJ0vEoIAyrraoYnlFHC4wJcKdNmCqOOp4eURBCAwBCqsHch97AU7RpElG87wC7jm/WkVl5FZUukhjo4Y2saboUntLcoQg0/b21gJRKksPEG78wGNDzgiZKX8M0twAfn7pf5RxE9w6ghAcWvXVnLmBYiY7AHLms6atwp5RIaWVj4zWpFa6UD2hiXLIdRUthaoBq+9x5RMm4ZqKmrKnag0fjaKcjByUh1Z1H+r9vEDj5RmmOiYkDxHixX6ACMZZALupXLQHjBkpw3+m/+4nrBEy5IFAaUvZ7OVAseESLy5chVMiuj68hwENplSWcoelyfV+naBzZCB4SuYnVqAvHycKkAWIILZzfhpAWcqCrwykktUgh+BprxgU/EKLOQlrZmPSOUAbKl3OpP3NOMCWgD3kht+lbu8IfYjFTCXDNyAHr+UgapqvLUmsfLmklmBSNONzAhN/dpv8Ap3hDK5hNSEhuBPGBJxTVCS3BH5SGRPTUEAk/tFHvzfjGVzDlsKXbfz0hZqfNmE3Stg9WYOKisCXi8qgVGoIopQfsz/KGZ8kqzFQNt5qB1DwnNwskpJAW53kPXpURBibtRJD5iTYEG5NGG8jcIVG0ABq5c9NOMfTcGn/1pU71enyp3gWIlFJzZVjQ1+txypEjxxalJdKhxvmrdmFLawkvETZh/hO/7ql+DPS94HIQApJFylT1vaLWBS6q/tT6xpJnsCfCpTsf2vyuaxawqVMPEAw3cNxFBBp6AFpAAArpyhnBac/UPAY+wstSnzKsRZP9uEVU4ZGVNQsajVzrW1dIkTppZR1dIduEAxKvCO0RW1rSPdUpKqs2Vg/MPSEJmJmnNlH9RASzmzMO7945hpQKkpNQUuQ/EQZchKA6Qxb8vAQZOGXM8SlDkS7Oznw0FQqGJuBWVJShZURUPYAFxD0hZrpypv3Q+gMnNq19bGDTifI2YLrmkkB2PXeYBiMEc/gVQ1qRXewguMmEIVXfHn8POUo1JLW4ViVVMbJSge+omuoDGMYSaFKDgtzqK8hE7EzlPc3A6EGDyKgE1JAJPEvEFqbKSo0dRAqKW3OINLkBAfKARqfsecIYUeF9f7Rlc1QSGJt9YC0pICiyhXzeOZAQPFuJ4+VIHInKzrD0r6tCmJnF/sIsWs42ay8gKiN9GPF3hdQIBoS92IihiC0sEXY1j6f7qf6gO94WSQkIJzJcHcdQNWpBFrAq7g1ZxXhAsUo5Fl65m6MIwu3n5Qiur8STpd7HoTutC/tJaQQQxbcOPCsCxU9VaxJ2nMJUQTSp6sIg+2htlvdYm2rDmLPHcNtFw+QKLWagGnWEMKkEgEOHt1EOyJKSWIsktp8RGkCf/9k=">
            <a:hlinkClick r:id="rId2"/>
          </p:cNvPr>
          <p:cNvSpPr>
            <a:spLocks noChangeAspect="1" noChangeArrowheads="1"/>
          </p:cNvSpPr>
          <p:nvPr/>
        </p:nvSpPr>
        <p:spPr bwMode="auto">
          <a:xfrm>
            <a:off x="38100"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6084" name="AutoShape 4" descr="data:image/jpeg;base64,/9j/4AAQSkZJRgABAQAAAQABAAD/2wCEAAkGBxQTEhQSExQVFhUXFxgXFxgYGCEcGBgYFBcXGBUYHBgaHSggGBolHBwYITEhJSkrLi4uGB8zODMsNygtLisBCgoKDQ0OFQ8PFCscFB0sKyssLCwsLCwsLCwrLCwsKzAsLCwsLCwrLCsrLDcrKys3LCssKysrKysrKysrKysrK//AABEIAJsAzwMBIgACEQEDEQH/xAAbAAADAQEBAQEAAAAAAAAAAAADBAUCAQYAB//EAD4QAAECBAMGAwcCBAYCAwAAAAECEQADITEEEkEFUWFxgZEiobETMkLB0eHwBlIjYnLxFBVTgpKiM0OTssL/xAAYAQEBAQEBAAAAAAAAAAAAAAABAAIDBP/EAB4RAQEBAQACAgMAAAAAAAAAAAABEQIDEiExE0Fh/9oADAMBAAIRAxEAPwC0mcIIgiBKnKO6BpdzbvHoec44eNKVGZIDVVBWRR3MBcRHFzDaGUTUigSe0LT0/wBV90BKK3x8gPG67o2EnhEnwlwSVSOob9x7QVQQfiMBxkKq7nygS5h0Pn+VgygkWJMfICdExLCRIVUq8jBEpSwrDi1A/DC8xQFcoiWF0LSKRlWI/aA2sH9oTcAfnKPlu1BEADPejGBzJx3KjS5Sjcev1jBcUt0+8IL+0O4wMO/umGCkx8qUr8MQKF392BrSTXLDM2WfwwtMknQ+sSY9iL17xkqFqxtYazmALWXsO8CamHjHAsc4Cuaem+PpM190QU5ayIOMQrcIT/xv8rQaVih+3zjWozKxCtWhoTyfiaAy543j1aDDEIvmDcomoKhZIoWjQSo6+UAl45B1eDzpyWqknr9IC+KP5ozmTqsdx9Y4PYtmyAnjGRipWmHHb7QERE2X+4f8n9IIJqdC/n8o5Kxe6Segjf8AmKtJRESFSl65S0FOEVcJhFeKmuWYfm+PjiJ37oDp4YZQulhHRhFE+8kQiFziKqLRk4eYag04xJROzmFFmF1SGusD1hZOHmaLAjE3CP70xHO/ziA04Ieq68x9Yz7AM5JMDGFSkUmV4I+bwKZMXYqJ/wBtIQ+UU6NGFLR8Qfk8AK+vSBTEjRz5RAYmWNCfznAFz5f7D1gS0teWRzJj4TQzZEdUv5mIMzsRLAfKk8z9oVVjBomX5n0gkzghA/2wuoqOp6UiRTETZpJABHKXTzgWadpn/wDjH1gyqlgpSjuF47KknRMwte9ObwJqXOR+AwcYsaE9jDwKv9JfcRs4dVCZVC91Wbe1o1iIjEg6GGsPO3Ky+ZMMS8O1ShA5mGEyVq8KQgOaM9eHHlAgpctzTNXfT1g0vDkuQlSqPfvRo9Ds3YyAAqcFLW1gfAODCp79IuScVKFEZU8BQ04M8ZvTpOHhzKnJGb2By7/eHdNIzmWv4Ehr1YjmHePbHaMpBJE1AJuyhU8hWFlKws5VU+L9yEkX30bvB7H0eZzTUj/xCtKV71jcqdPFkt+cotYjBZfEMxFgr6iOyZCNHf8A2ivOsa1eqQqdN1IEdlzJuik9R+PFmUhAf3nN6hXrDMwLKRlOUHffyg1YhTJOIDF/+Ip6xxOCnq+MAmrENHoMNh0hTglRIqSdPlGcRITcEAcflFqx584WeAXmlIgKcD/O56xbJf8A9hJ4QIy1mxDby8WrEaZstR/uYGdmzBq3UxbQVaBT6+Gh65o7MStqN1H3hGPOzdmrDM5fcRHZOAWFAmjalVR0EWSk634BujPAphUzPp+axLCwlqAdS+wPqYWmYdBurNDeQjU/8vOATUNdRPDNflCyCJQb3Xa1KHygCsPucfnGCFeYtX86tHVYZRD1PEfR4gm4uUs/FMpVgKvvoK2gKZSqKebV979YdmrSk+IrDcDA1TJeqldosAKZWKNDMl6/Cr6wdMiebzpdtEE0b+qCe0FCcwFq870q1PvD2FwaVB3BYO4Vp0rCimB2dOmqCfbprvlsGHM/lI9rs/ZqJCQAc6/iWoAEvdhZI4QlhMIJaWYEq97pYfm+BDEEKOW26pHNjGb8ukmLJMJY8JmMgjMAQovw90dw/SElY5e8doQk4pZUsvTNTsH51eDGtW0pYUYDcI6nEZKv4fi5anpfoYjnFK3wGbMzKRmJIdiPhOZ2cal2ixa9ZLxKUl8yWOri2vSMz1e1D4aYkKHvBsybb9Dw14R5+VhUioSH5eUUcBivZKf4VUPP4VcN3UQFkqW7Lnh/5UDXreHsNhszFS1kPwB9Kw/Mw2Y5wsoGrJBrvrCa9n4hVpw6hj6RaMML2eHo7WqfomEl4ZiwkrpQF0kHiLR2ZhMSiqpqSLhkKV6QtOxcw3xRT/TJHzVEhp65tB7Lq4oOkLy0LJP8E0vWF5soq9/HTW0ZAB61MJq2Ugqc4qaocLj/AK0iCmuQdaV1NQOEBnexTdfc/UxG21siTLlTJkszZqwHSlSikKOlcoYG3B3jGxtlYechC1oKFqTmKM53A5XzGodidaRavlSm7Qw4+L/t9oUnbVw4FVHkPq0NL/TGHIog/wDJRvbWMDYshBCky05hUUt3JeK9Ypza0iUggKAUxD1DeUb9gjRxy+8KTFKOpFamMScWQ46Cz/3jl711nEFxMgs4JJ3GhPI/KI8zFqS5XKXS9Q/MgViv/jEmoYEeguRxjeIlJmJdgSkOHrTUevaNc+T9Vjvxz7jzh2sG/wDGW3EGvcQMYtv/AEivB4ozVcUKrbRhyF+sYBS59ztv46x2cCUiZMckzGarlI+RizsYHOZkxYyoF8rOdHO4CvaPNYXa04mkmY53y1N/9avHtQShCRqwfnrp+NE1DZxySl0qBfcYVEwQrNSFXHeE8dJDIAcEkuyjYacosOqcyawJOgc9IDJSyR3PM1MT5koKDGo3Oa+cGSrWFabIgGIHhURcBxwKawCcCSkuoVsDQ0sRu5NaPlIBv+b6RBdlzgQDYECMrxCC6SQXFRehppEMSxug0heV2urL3dgeMZxrXq9kbUOTIsEkUfe1ieMGm/qJAonJ1UxhPD4/2SWTQ0rx3wX/ADfKkjKki9WqT94zjbh/UabmZKB4LctHJn6ol6zZfQ7r1J5RJnzypWcpS4t4Aw6RcwmJSoBQkoqNECrXDt+PEPlPm/qNJtPl6bh6l47L/VCB8cv/AJmvlFFeKV+xuSfKFpk9TsxAYjg/byiAeI2zJnIMo2UG5E2IfcWMeLTtVUgIKEGYVryFSQ5TmUwVVwMrEs1XAcNHq9rY0olLUbAEDfXSPz/ZeAn4mcRKH8Jv4j0Ffnw1rGerI1HvsDizMcBncFTAZUsA7Usalt5Mbxk0O3CvL6xrAYISJWR3LOpWpP5aFMUrxGtgw61p5xxt2u0mQJShUUJ1ozPT86whMNS19dxd/oI3OU789IWnzbjjAEvaePMnEyTldC/CsirPQKbhRyNHewj0UiexSUl3Gm4GPOY2aFFKtz01JsBHcDNylknXdvPlYxDVrF4MZzdjUerPWnSBJwwNm6EH0P40GnoKkhScu4v3DU4mADDr/l7GPVzdjzdzKR2UUmaL0L1dqAteLc/EgqYG1K0d9z3to8RNnTFFdX170irno2+Ngd4TxKnWP5U+p+0Cnqyqo4YC1t9ukYC6kvUivS1NIjpkCOiAiYYEqcsH4cvI5n55mbpEDhNo+MKieSRRmNdxpTkIIZhNqecREeNy1gF4UFVpdRv3pDRmNR23xIz7cuH4n0jpmOQHhRcwZh/SfWNyF+NPX0MBev2fLGRm0rxeF9kOn2qGfKqno/ZoNh56ZaCtaglNKk8LcTwESZeNzrWuW4BN2vx6/KOHPWX5ejrn6xcWtYJ8I0gKSssKAcb8uMT5W0CHJBcAM+8mgb1Jhpc8HiXsPzhFe/4J4/6nfqPZ8yfkR7RCUCpYVL8O/eKGAwyZMtMtFEjueJ3mALmupCeI8qmGlBy/QescrddJJEzaGMCVMzZhStHFhEzE4tw4Icfd4obYkulmT1EePVJmylKU4MssyfiB4bx5wLqqyJ353iZtjEZQCGc07xuViQRfRmiZtzCrXLUUu7U7acYcc9FK2QoE1ozbrU4xzDzSmvFuuvT6x53YWNKyJaj4kpLve5Hl849NhZZbdGsGvS4EhUspNWD9rt0eBoSm2U9x6xzZi2Iex/DAJkkgqD1BbSwseojr47+nPyT6qRhVqSczoAtUlw9gQ9+UU14wAOXYXZyK9Im4aSAX8N6nLp8oczpNSAeFBSmpT846xyBnYgFVCNPysblzIMQSXTLBA0v9+0bGDof4X/cegi+SF7WBTplYaGxVU8J6LH0jav08trngAQ5/7RHCSJg1ghniC/5MRUon3/LPG5eEDEZVjT3t1rB78YtWFPbVTSygem/lxhhc8EO4u9xDUvZibBKtxYm3VLWpyEE/wiAGyJJILVd7nQCj8TBtOJXt/Ek7gfUQxJnjMli9dOUWJOx0mvsZaQWbPWurD6xQGAlt41JJ0YM3Cr/KLVI8j+sZyhMkzpWeagoCVIYuhSQA6AzeL1Te0UtlbQSlIzKCTfxKGo53j0K9npUmrEAUqPmIjz8JLTUIUTqKV+YjF4dPeipxQXUKDOLHcxfu1OBjkrEMX3vyYu9esT5+z5VLjexqOPzpARgxoZgvd68vzWMfjp/KuyZvid6ikUpc4O3Ax5EbPVrm3s5tygkqdPAAQy8trv1IgvjrU8sW8Ymz2fs0TsdKSEqWa5Q7cN8L/wCdEDLNQUnnQmB4fGJJ8RBcEVNKi27vGfXGr1Hj8RtMInZQzFVH190k8Gcd4uFVNLU5H7ekIbZwaZuVSEtNTVOgJoS5sz1eKWFwqRlM5WZTVSmiX4NU841zxrl11I8Z+oMIpGKRNlMKAqOhYkHy+Ueo2LjRNQHGVbVBvFXF4WRNSEqQ1WBTQg6Vb1cQrI2XKlKzpXpQKa9LnXWN3hmdqaVZAIWxazNIWgsfdNWdqg86+kQ9vbQnqJTKSGbgfnSE9gDES82exL1bXlGeZlPVliwjIHZZJqWyvz4iKeExABf+JUXCD+ViHInqddbGj2D6l1fI2h9OOUoB1ACxTmSK6P06vHocVqTPUxos/wBST9TWMrnK1LFq+E35EV3axORMNKcL1pQeEVAdw8FlqWDVKRwPid6G4FbHX5RE2lZcpC60IZmblxbdGkLVQBQrvAHlGVpWosQP5QATvZ/ODYeStTMgUD1BAIvd6/eAtSsYQlivfR7gNujqcSkeJydQ7qp3r0MH9islPhAJJFPhc+VBQcIxLcAHKpIdmPGlgA5tStoiKjFH/UIGmVIZxpep1oYKcQk0zrVVj4Wre51asLSpRCqh95U3a4YVOmhgq5YSTleoZktSmkRMy1JU7pUprHT1b+8fAJCsxSwNCkDyYisBRPoKP2PI0Fd1uMElJVcjpv4FzARFJSp/CosGZgP/AM0+8BTg5RDuRahVfyFYbLAWIIYVS6RffrAVLLgOS5r4IkCiQkXCmqR4SbGjkqAg7JFSXIrUDzf66xkzbOzvVwPn8o+TMDuXSGcKpfmAAO8SAbMCKAmoUEuHHD7xpVaZSC1Xl30u3B6PFCRtKVYMrnq9/L0gK8ZKfwqyGoAYGo515fOBEFbLKz7mlQw38jWFl/p53caXyUHYRSlz/hM2p3DfSlbR0TAkUWri7C9awioidiJQarNN6eNrR8uTLqCoONQ3oQa1ivMKdSWbU0c0ZhCGJWl/CsDpfk4vxiZoKMiUukdFOwIdyWqYDNk6+z6g0ZnPLuY0rEt8ZccN1d0AdRoCa7kH6wgv/haFkpD61Hm94z7Ctk6ahuXvR9OkKZle05BBp3LQEJDN42u2Ub9wgCXJSh3SC9Q5XmY0PiDWc06xQw2FOQkBgVPv1obU+oh3CoFPaFiwsLl9QbU0hlJTok1LiiizNRxaNYS0nDroXANi6b6uzhur3inhZatCHrQAG1rVMKYjEP4ipaagAlB7VNOfKNS8cl2zLLbmApR2Y146teJKQkqSWzFPTMNNdI3OlukOZiize7QDR7mJ0vEoIAyrraoYnlFHC4wJcKdNmCqOOp4eURBCAwBCqsHch97AU7RpElG87wC7jm/WkVl5FZUukhjo4Y2saboUntLcoQg0/b21gJRKksPEG78wGNDzgiZKX8M0twAfn7pf5RxE9w6ghAcWvXVnLmBYiY7AHLms6atwp5RIaWVj4zWpFa6UD2hiXLIdRUthaoBq+9x5RMm4ZqKmrKnag0fjaKcjByUh1Z1H+r9vEDj5RmmOiYkDxHixX6ACMZZALupXLQHjBkpw3+m/+4nrBEy5IFAaUvZ7OVAseESLy5chVMiuj68hwENplSWcoelyfV+naBzZCB4SuYnVqAvHycKkAWIILZzfhpAWcqCrwykktUgh+BprxgU/EKLOQlrZmPSOUAbKl3OpP3NOMCWgD3kht+lbu8IfYjFTCXDNyAHr+UgapqvLUmsfLmklmBSNONzAhN/dpv8Ap3hDK5hNSEhuBPGBJxTVCS3BH5SGRPTUEAk/tFHvzfjGVzDlsKXbfz0hZqfNmE3Stg9WYOKisCXi8qgVGoIopQfsz/KGZ8kqzFQNt5qB1DwnNwskpJAW53kPXpURBibtRJD5iTYEG5NGG8jcIVG0ABq5c9NOMfTcGn/1pU71enyp3gWIlFJzZVjQ1+txypEjxxalJdKhxvmrdmFLawkvETZh/hO/7ql+DPS94HIQApJFylT1vaLWBS6q/tT6xpJnsCfCpTsf2vyuaxawqVMPEAw3cNxFBBp6AFpAAArpyhnBac/UPAY+wstSnzKsRZP9uEVU4ZGVNQsajVzrW1dIkTppZR1dIduEAxKvCO0RW1rSPdUpKqs2Vg/MPSEJmJmnNlH9RASzmzMO7945hpQKkpNQUuQ/EQZchKA6Qxb8vAQZOGXM8SlDkS7Oznw0FQqGJuBWVJShZURUPYAFxD0hZrpypv3Q+gMnNq19bGDTifI2YLrmkkB2PXeYBiMEc/gVQ1qRXewguMmEIVXfHn8POUo1JLW4ViVVMbJSge+omuoDGMYSaFKDgtzqK8hE7EzlPc3A6EGDyKgE1JAJPEvEFqbKSo0dRAqKW3OINLkBAfKARqfsecIYUeF9f7Rlc1QSGJt9YC0pICiyhXzeOZAQPFuJ4+VIHInKzrD0r6tCmJnF/sIsWs42ay8gKiN9GPF3hdQIBoS92IihiC0sEXY1j6f7qf6gO94WSQkIJzJcHcdQNWpBFrAq7g1ZxXhAsUo5Fl65m6MIwu3n5Qiur8STpd7HoTutC/tJaQQQxbcOPCsCxU9VaxJ2nMJUQTSp6sIg+2htlvdYm2rDmLPHcNtFw+QKLWagGnWEMKkEgEOHt1EOyJKSWIsktp8RGkCf/9k=">
            <a:hlinkClick r:id="rId2"/>
          </p:cNvPr>
          <p:cNvSpPr>
            <a:spLocks noChangeAspect="1" noChangeArrowheads="1"/>
          </p:cNvSpPr>
          <p:nvPr/>
        </p:nvSpPr>
        <p:spPr bwMode="auto">
          <a:xfrm>
            <a:off x="38100"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46086" name="AutoShape 6" descr="data:image/jpeg;base64,/9j/4AAQSkZJRgABAQAAAQABAAD/2wCEAAkGBxQTEhQUExQWFhUXFxcXFxcXGRQYFBgXFRQXGBccFxgYHCggGBwlHBUXITEhJSkrLi4uFx8zODMsNygtLisBCgoKDg0OGhAQGywkHCQsLCwsLCwsLCwsLCwsLCwsLCwsLCwsLCwsLCwsLCwsLCwsLCwsLCwsLCwsLCwvLCwsK//AABEIAMIBAwMBIgACEQEDEQH/xAAbAAACAwEBAQAAAAAAAAAAAAACAwABBAUGB//EAEgQAAEEAAQDBQQHAgwEBwAAAAEAAgMRBBIhMQVBURNhcYGRBiIyoRQjUrHB0fBCkhUzU2JygqKy0tPh8UNkk8IWJDREVGOj/8QAGQEBAQEBAQEAAAAAAAAAAAAAAAECAwQF/8QAJxEBAAIBAwMDBQEBAAAAAAAAAAERAgMSIRNRYSIxQQQUQlJi8DL/2gAMAwEAAhEDEQA/AMEbe5ao29xS4mjoVrjjHQr6ky8cQKMDoU9oCqOPxT2RLNtRCNaEYaEQiTGxFZtqgBqMMRiMoxGe9TctFZFAzuTwwo8p6Kblpmyq6WjKeivIenyTcUzok8M/VIgz9Um4pmvuV5lpDP1or7PwU3QUy5lebuWrsvBTsk3QtMtqWtYhCv6P4JvgpkzFVnK2/RULsN4JvhKZQ8q+0TuwVdgU3QUV2ncoHpnYlTsSrcFF5gpaPsj0VGMpcAb71FMirKiKIS3BMIQm0CtVavVREcpkJ/VJzYz+gFrjA6/Ip4rmVz6k9nXpwxNZ3n0CMM7z6f6reyuv3fmtDSAOaz1J7Lsx7uY2PxRtjPet/bN7/QprMQz7J9FOrl2XZj3c5sB6FN+iu7/Va3Y9g3seRRR8TYdgT5E/gpOpn2Xbh3ZBhXdCjGEd0K2DHt+yb6ZXX9yb9Mr9hw/qn8lOpn2NuHdgbgndFwfaPjIwk2HY/KGSCV8jiTbWRMBGUDdznENA1sr1R4m3p+uvgvI+03ATjJ5XvrJ9F7KEiyWTdr2naUBYALWjTlam7UJjFs4ZjnnshiGiGTEOf2EXvGTIxuY9rWjXZdSNKsDdZeLe08MLYy0OlzzmCmtl0LHVIbDDmy9B8VGtiqxOGxzpcHPkiMscEkby8uDWySZQZWgC32G/DpvV81mwXAsTFHw4NayR2Hkmkna5+XM+XNTgQNcud3LXRN2aVi7p4tAGzuLyBh2sdLbZRkErM7NC3U1Wg1Gx1WfiPtHhoHOZJIQ5rWvc0Mlc4MeLDiGtNCtzysXuFyMd7O4yX6XHUXY4jFNme8ucJHQtcyowKoENZvZuqrWxkjgxOKdxIwxxtjxMxgdM5xMjI4GiN2VjQc4LbrUa2m7M9L2PGZOxws2I+JrInSD3tHe5bdR109V53AcU+jmGOWo4WYFuImLi55D5XhrGBxJcTZdpqSux7VYJ2IwRwsILQ7smWcwqNjml1GtTlbXmuNxf2fmfi34xmXOybDOw7CfcMULC17XaEAnMSDRIrSrUvNfS1cS449kuJIcyOGHCRSEytkts2IfUWdrffAqrZV2VuxXtNhYCY8RKBLH2bZsrZMrXPa05tjlYS4ak6XV2uXxDgskr8Q4hv/mMZhnvsPv6LhwMo+DV1j4e/dKxvBXyRYtjw0uxWNZLJ8djDMe0tbeWy4Bu23vbp6k4d0+0mGfFiXRS+9BGXkvZJ2dEHI4aAyMJG7LsbbhdfAQExRl7reWNLi1pa0kgE5Q42B46ryPGOATYk40hpy4g4SNlB4y4eEh0mzdyb0C9p9IFaNdXKmuI+QT1Fwr6KOp+SE4Yd/y/JQ4wdHfuus+GmqqbFtb8Wh6EOB+YV9Rwv6OOv69FRgHX5lB9OZ1HnY+8KfTo/ts9dVfUcGZB3+qrKO/1H5Jf0uP7TfVWMQw7Ob+8EqTgRYO/5IDGO/0RteDsQfMKnurfTzb+avKcF9k39BA6BqdVi9+/Q/ihLT3q3KcEfR29VE3Ieh9FFblOHDlipus2vQs0PXXXXyV4TByn4nhretX6ClIOHPY2xKO8NbmN93NUzGYofsn5fda6Uy3t4fJymvpbTSbHHNoO167sOUeZWFkuMdoQ6naXYFeY1AVNhxRNe+L/AJ/5u0WaV0ThJXA5pYz467eaWzhLRq6dnhpXpmWJ2CkcD2hOn9IgDbl+C2YfGYZjQwsa/vokk+J/XgoW1iFrRbZP3Qz8Sqlnr/3B/djPyr5rP/CUAIAhjH9Jor15nVNZxCJwIEMJGmlBp/tAKUtnB7SSTJIf6jR6UBqiijYdu083Zf7xr0VCVn/xoqPfHsOe+q1x8QIGjYW/1vwApQZMwFX2gHXtG162mOdFuZcvjKb86et9ymjoRz/VJE8wPxiN1fbqwfEoWxPfhwRcxPUZ5HDypPLohrmAHfnHhu1SYsaLLYr0/ZZqDzFtQw4qI3WTNyAZESfRqKOLFRXl7RlnbVxB/X5K+1j11Yf6WWvmSfkqdM5wtgc0CtSBv4ZPuWaXASyH6x4rwBAPgQKThHThxTeZirn7w+6lZxMYNh7ADzzMv0IXO/8ADrecgH9UfmiHs5DzkN/1R8tU4VsdxSNo/jGX4ss14GhvzpKfxSJ3xvaO7Mw+lWEDeA4ZpAc6zexc30paZeG4QaljBt/olwlFHicMYGUtN/Zc2/OyFlm9oGftMJvkHMIrvyn5JjsPgrotAJ20k/AUmO4ZhToG9/7acFOUOLYb+Q+TEQ43CKqN2nSh+K6MmCwbRqG1197TzCV/BeHd8Dq/rXfratwM7ePxfZfXeGfmmR8cgO7SB/RB+4p+H4D7wJdmb0Aq/O06XgrL933etgOHlZS4GQ42A606q/k316pf07CnSyP310xh5W6Nc3QDXLRqqrmAi+gAj3mMLrJPu7+ag5wnw9aOZ3WRv57JTsRBzdH/AGfwK6rME0fCxre8NAJ81HcPY43TSRsSANfJLRzocSzX3ovQD8VqbCHH3ox1vQjySZsA+ybjdvoAAT01yrHKcTegdqeRjI2/nEH0HJapm3SGGZzDfQKLmNxOIr+IJ780Yv8AtKJRYRMRo4u8mSf9pTHSARuLnSMYwAkhrsxJIADcxBJJPUc10uyJr3gPn96w+0QrCye8DrHtX21cecogy4iZcd2PwxILn4p1VoRFWndnW53tDh/+YHg2H/EudhcFHJAwhga4ulDn3I4hsETJHFrMwBcQXCttkUPs+1xb9a4B7oWs+rs3Oxzm5wH+5WUg6nkV6NulE824btSfamuHj0Lf2sR5sh+fvox7SR1Wefu+ri0//RcyHgzSYwZHe9HHI4hrMjO1e1jAXPlaDZPLU6UCTQviXCBHA2S9WkxuoE5niedmZ1n3G5YqB5nTqVdmjdcpv1aOxHE4JP4x+IcOgjiB9e0KXhsdBH8Jk8TDGX/vGbTyATTwNjxFlcWEswucFpLbxDsmYOLtTm1y0BXPdY4OEjIHyPcwGJ0p+rsNyyPjANvBtxa2qBsvArmm3S8m7VdODjmHBt3bv5+9HCf+9apvabDO3jefGOI77/8AEXK/gYPdoSz6uMj4S0vOEEzgS54dZpxpodV3QAVDhLA2RoJfIBhv2aymd8ejRm985ZOdflNuj5WMtWG6b2iiINZwSKswxu08DMkt41CT9YZXDo2KJhvxEpWaHhLRMxmYOa+CWQFxY0AtZMBmcx7m6Ojuw4j5pcnBaE9ucDEJqtrGh/YMDn0DJn56U0ii0mrpNmim7VdSHjuGG/0h3TM2E1/aT/8AxHhP5OYeAjH3PXOl4E2Mvtxfk7dhBaWe+zCvmYWnMcw0HTUcwVhfwsNklY55yxRtkc5rbcQ5sZprS4a3KBqQNCUjDRnus56sPTN9rsMP2JvSP/GrPthhv5OX92P/ABriYngjWjKXfAcQ572tJc5kTIHNAYXAX9adLFWbOiLGcBBmIYcrc+SspNZcHHOSbdzLjpy+SmzR8rv1W/Ge0GDk+KKW+tMH3SBc9+NwZ0AxA8A2/K5SPkhxXCmZGgODZBE+RzQ2y8Mw7Zb/AI0lupy6taSc5qgFmHDMr5mEglkDZBYcKL2xO2DtCO0qzY02Wow0q4tJz1DvpWGBtr8SP6sV+okC2u41hqb/AOotvVsZvxHafrvWVnBGl0kYcS5ssUJc5hFOfK5jslPpzdNyNe7dKwnDWdvhRmMkcrhu0sNCV0bhQcdLaaN7HkmzSnv/ALk36rrO9o8OQNJgRs5rWB3qJdq5K5vaeF1X22n81v8Am16rmYfg7MocXktd2JssLZBnxBidTc9D4Tqb0OwKmL4SzsZXsJqKWZuo+scGdi1oyh1Boc91u6a1qAs7NG65N2q6TPaPDDYT+bYSPQuVw+00Ddmy5rJvs4Rvy0kC5Z4cxs2JzgdnC4NprXuPvStYMre0B63bufM0mw8CjErGSSG3vnbUbNB2BeCczncy0UKJ3vqrt0vP+5Iy1PDrH2vh5Cb9yL/HogHtfH/9n/Tj/wA1cOPhzTGDoAYhL2ha+wDiuxogPLQa12PMa7p8HBRnDfjDpYY2uIsFswkPaN7KUgt+r6+hTZo+Tfqy6OI9qmOFB0zfCOI/fIih9qoQKPbHvyMv1MpXn8HwrtInSh9BmfPpq2mAx89c7jl5URzXRg9n25ntz5iPpEXvjs2tliizBwOY2wE7mtttUyw0YSMtWeXTPtbAf2Zv3Y/8xWPa7D/Zm/dj/wAxcdnA2OyMD5A92IkhsxgN+ra03Wexv53sK1yDhQEXaOeR9VFIGhluJmfKxrfiHOK76O201Rp6Pld+q9fw3jcM5LYw8OAzU9rRYBANFrjtey1OxBG5FeI/NeK9mwRJJRynspNa1B05aLbjeIPZYDQRuHULOnNctXTjHKoddPOcsbl6d2Jo7H5fmovHDH4g6horl9WTp4g0oue1vcB3tcSf4ltcrJPyqkyLij8THNHlGamOYxt2Qx/v5RzIBBocgei5rfZXFfyY/fZ/iUwnD2MeWz5w5p/YLa6j3vxFLcVE3DMxcVI48PiG1lbM3KSW0JBRIAJFbGgNRrontkxQa5oE4zuD3u+u7RxDC2i+7Ladseg6Lr4PisLbb7wHe57yfOyV1IcZE7Zw8yQfmV0n6i/fGHONHtk8dFFiW6tE7TlDbb2oOUbNBGze7ZU6DEEEFs5B0IIlIIzF+vX3iXeJvde3bLDe48nH86WjMzex6k6J9zP6wnQj9ngjHiSGtInytILW/W5WkCgWjYEDYjZGHYuybxVkUTc9kWTRN7WTp3r1XEQX0Wh7QDuLAPjYWKJz2m82b+lblrrTP4wzOER+UvPsZiQCG/SACACB2wBDW5QDW4AFAcgh7DEanLNZy2als5KyX1y0K6UK2Xaxkj36F+XuZbCfMG0mN0kWrTI69D7xd/e2V6s/rDO2O8uZJFiHHM4TudRbmPal2U3Ys60cztO8q3MxJDmn6RlcKcPrqcMuWnDYjKKo8hS6EOLxEMgkt0keuaNx2vv/ACXo+GcehmOUMLXfZdpt0N0VMtWYj/mKMccZmt0xLyGOfipXlz2zWcwAAlDWh4pwaP2QRoQN0pkWIDs4E4f9oCUP2r4hrsAPAL6KZIxvQ8XD81w+NiMkdnJpzDXuu+uhpZx1/jbDplpVzueWjixLSCBOCC4gjtQQX1nN726hZ3NaogzFDNX0gZqzUZhmoUM3WgANei6Zww+1J/1JP8Sr6IPtyf8AUk/Nb6viHPbHeWfE4zFvDRlkZlILcjZmkEMyCjZyDLpTMo12WF2HnJJLZiXCnEiQlw0FOJ1I90aHoF6PDyOYAGkuA6l178yd12cPKMgcaLjpQJoddaFrPW2+2MNRhGXzLxeKlxT3BxbMMoYBlEwA7P4TqSbBJN3ubWduGnGUhswLfh0ktupPu/Z1JOnMr3Rc1w0Po4/nqtcWHL2n3aA0BJOug1u73tT7ivxhro38vnkkWIcSXCdxOUEntSSGG2g3uAdQORVvjxJJJGIJN2T2pJzANdZ52GtB6gAcl9Hfg/dqr1F6m6vXW+lrmcR4S5rw+HMTqNXSEa88ubL51akfU/zCzoV8y8XHHiWuL2icPN24dqHm9TbhqULMPiAWkNmBbZaQJLaSbJb0JOpIXr5+EzytLS/JdagPv+9uuphuFRMAygu03e57ie85jorP1PiEjQv5l8/DMVVf+Yq81fXVmLsxNdcwu+uqsfSg4uvE5nVmdc2Y5drO5rl0X0N2Bj+wPmoMKwbNCn3P8w10P6fOo4Z2xvjET8shYXe4+z2ZJaPCzfkFJYsS74hiHe6W69qaa4U5ovZpGhGxX0KfAxv3b6OcPm0hQ4GKqyfN333afc/zCfb+Xz7Jif8AmPiDv+N8TRQd4gAUeVBU6PEk2RiCdDZ7Ym2kubqehc4joSSvbycKgdsH+Usw+QclYjg0bgR9Y0nmySQEV0skfJX7j+YOh5eSwkMkbZ5Htewdk9uZwcCZJCA0AnVziST10JXFjxkrdpHAeJpe0xXsmx4ae2lsXq859+g0pcTE+yc4JyZXgc7DT6OP4rGWpGU3LeOG2KhxPpkn2vkFF0D7N4r+S/tR/wCJWpcLUvX4nijaPvX3Ns/Pb5rjOex5JIHmBaXxP2WkdKPo5yscLdbiGtN8tyQegXQ4f7JNaAZnOefEtb8jf3KRMRCTjlMs8WGYTpS6uF4W4/s13u0+W66GGjYz4GBvgNfM7la2yrM5tRh3Jg4W0fEb8NFvjY1uwASO2ViZY5biIhpzLnY9sbtCNTzbV+ZT89ogxoSJomLceXgo3a4nu/1QDhL+QPqPzXomNvw/XmntCvUlmdLF5B/CJTtfqCkv4U5o/wBgvX4wGrB1/XJcrF8cEQPag0NzHTxXUt+MehWozmWJ08YeWm4fe5J/Xcs0fC8Q4nsfeA/o6ebtL87Xr4eMQSgFkkb+73b9DqE4vFU1hF/YsJOZGDx0eCxQ+KI31DbPq2wmswk1+8X+Yoei9dhOHP3dI6uQIZY8w1bBhDycU6i9O3kmaIw0HcD5L0WIwzzp7rv6X5rmu4c8dPJajOHPLTmBcJiZmu6rkvQseCvP4fCa7mx00XVhcdOS5Z8y66fEU2Pj6IAU2ORZMS1zbILddrJ/ALMOgnPSJMQGnUrHipn5dvE8h5rAZSV0xxtzy1KdZ2NaOvoUP04dD6LlCz1TGYYn/Va2Qx1Mp9obzjx0Py/NAcd3H5JLeGnmVoZw9qlYtROchGLH2T6C/vRduCOY8k4YZo5IgwLPDcbimVytDdJ5YgLFFZnzG9x6lROMYVoclOcAOipuIWVoJNUfQ16rRhm1rtXXT71qmbk4S8gNT96Y0Ud0OcHxQ2o0OV7RuPOlnbM0k1sK1TmvKpzAb5eCIES6haYmkrNhYHA2S3uHP5rdGf8AdZlYPLw3cpPbOcfd0Cur6fehrv8ARFKdC+9SPG0bMMK96vVNawDXXz/JLbiRz1+5PcXh8PGywxrBZs5WgWe+hqtDWjfTzWftRypU6Tz+YSjhrY8I32sMWIzHbbqTy7kbu0uh8O9k6g/iFKW2toQyRtdvSVG3eyShdV7EnqlEq7IDQH8UyOLqiaen6+SmbX89/RAWfk0fksr4rNuIWpyEDqkDM2ADbXxVOgB3aCtTvJKLh+gVUmIKbABsERYm5VSFF0qIRkKlVLKhVkKiEQBUpXSlIF0rRZFEGMTHklujJoudddNLRMBPTyTuwPVVmrVVa7cgoSqkcBub8tEBnbVkpAexw5oHygXXJcqfiYJplnv5Lfh5AG0BmPMkG/IKzFJGUT7OdieIOcfd0C6XDJnvNEaVvrXzQs4Yw66tHTT5CltikawZWg14GymUxXCYxldy1uiA3ICkbwRpqs2S9S2zz2ulbWO6U0bACgsOjXtqVklew6ADxR6n8ExsZJ/VIEMiHTTuATCwc9AixMtaDfmVkc/qqjWx7Rsj+la0BrVLnMZJJ/FgAbZnfgBqVsweBEe5sncqTBE2fWlmh4/klPxV7JzsNmNkk/crGGa0WpcKT2x+yfRHG++RHkl4eZsgthDh1H4dVi4rjDG2mkBx68u+imUxEcrHPs3yQNuzv11H3FNa3paQSDrvdEHXxTe0PL1RBXQ5DuO/3pckzUL4c13t+uaHsq+FoHU9fHmVQ0G0ZSyVMxrRFEaSpRyuu5W1tK81IhIB56oXSAc1bDmN8kTWi9hWt/rxVADXVHaXK5o8ELZO7RA0qJHbhRBmIKF56Cys8b3OPunxOtD8yt7AeqrMckSQX3HuSWcObeoJ7yT9wXQ2Qkpcm2BwYZgGjQPJPDAs0cmtLYCALKy1FA7EkpzIgN9Us4kJjHg80U1qqXZQIZJBSAMoFbepVvxPIX5KowN+qIsOlaBEZ24e9yfxWhsDegvvtFI0gbpLI3bk36oNMd1rWnTZWlOe4DQWfEBIfNJ9kN7ybPoAg1ueRqNe7RZ3++CHag6EXpR32SgxxOrgfI2tUYA/1QSOMAe60CtBpVeHRcXj8YzXpZAvy6ruPnHPVc7jDAY9ORvyXHWjdi3hNSyYHibQ1rDplAHUUNAuiziUXN1+RXlCgNrljqZRFOk4RL2jMew/CbUdjAvHseRzXpYI48jSdy0E770u2nnu93PPGvYTJ7dXLdPJrmlRRMOouq8v90bWArqwhmCTLMDSZlG1H0K4WP4W8OJjBIOuh28lrGLZymYi3oGuB0VOXO4Wwsb7+YnpvS2uffI/L8VJipWJuCp8OHG7pLylordOIJ2v5JbhW5RWftR9j+6oqc4qIliYbTg1BE5MtCAomNV5wrEqKZFCBsE95SGu7letfrVQWxoB2TAGnxWZub9qgPHVW2PoVQ8lw8P1uhjzONVp380tsJJ946dOX5rUw1sAoGFnejpZy4n9fgEWHebA10680DiOqqRx5KnboCgH6QebT6FWJL5eoKY1BWqCq/m+iJre4ogFT3crQWGgBJxMrA05tBRv0ScU92gb80tzHEU5rCO82PuUmOFiXAwjWl+taXp1Wv6ICfhoeP5FOnwrW6loHeDolPcABRuyBoepWMdKIjlqc2BuXOQDYDqPj018V6JmHaaJaCRsei5P8Gsu6PkXV6LpQitlcMdqZTbcRfXyKW49Gm/L77VscUa2yjX6oe1adnDp5oHCkqTDMfrQvrsfUaoGloVrHPAR8BI8fe/1+aWDLdEAjqD94KtJboJD2XzSpZ8ospYxzTzSixmMfr/dRKOMb1UVoDHIrY0u32SogtbCiDbEEbY0OcdVZm6aqKJsPVG51ab96UJCeSc0CtUVV86RC1csgorJHO4gGxrzQbg0nwRZepSWPJUeSORUDWDvPyTozzWaMHnontPJBRFqlTnHrXgqjbSBgcqLlVoHHzRTQ/QoFGSWCa5/gPzVEogJOvRWw2FCqj089vJArENsKRM90I5Cgwst2K0B0QFkVhqIqrQWAoVLUtBTxokNcnkpZFa+qBbowevqfwTgUlxUidZ5qipYwd1jxOCDgGjQDu/VLbIUl5VSWH+Dm9FFptRLlKhja9yezvPkszdU1lN8VZRpy33DyTO1A2WTtLRhKGpjr5hSRpN6+CTC1NlkrQLKsbYZHaZtNeWvqt0MGUAKmucBYpV2uurj4Bv49FZkhqZPSB822qESdFGxAmyNVlo/DmyTyr8U3Ms752tG4VdqboClUPe6rUBSq6lMARV+Cpt2oHXsiDCgIIXFG0KFwCgAXSBxCt0iEv8A0VaEkIpSMEBRtdFUk1boDKFQOtWgjkGdW5yFxSgWZU4oFLQDK3ohbJR1RlyRIiHyJTiqZLaqQgboFEqKuyvUFRXhmmCNKlPvK1FuPcaMOVoarUUkNi39FHblRRZ+VGN0wBRRRQvCNmyiiAImjOdOS1c1SipCc/RR5/Xooooo8L8P66J6iiCpdkkHRRRQJO6YFFFQQWXGcvFRREkbdgiaVaiKtiEqKIBchUUQRAVFESSDuiadAooqiM2UUURH/9k=">
            <a:hlinkClick r:id="rId3"/>
          </p:cNvPr>
          <p:cNvSpPr>
            <a:spLocks noChangeAspect="1" noChangeArrowheads="1"/>
          </p:cNvSpPr>
          <p:nvPr/>
        </p:nvSpPr>
        <p:spPr bwMode="auto">
          <a:xfrm>
            <a:off x="38100" y="-2376488"/>
            <a:ext cx="6600825" cy="49530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46088" name="Picture 8" descr="Slayt47-9.SINIF KUTUP İKLİMİ BİTKİ ÖRTÜSÜ">
            <a:hlinkClick r:id="rId4" tooltip="Slayt47-9.SINIF KUTUP İKLİMİ BİTKİ ÖRTÜSÜ"/>
          </p:cNvPr>
          <p:cNvPicPr>
            <a:picLocks noChangeAspect="1" noChangeArrowheads="1"/>
          </p:cNvPicPr>
          <p:nvPr/>
        </p:nvPicPr>
        <p:blipFill>
          <a:blip r:embed="rId5" cstate="print"/>
          <a:srcRect/>
          <a:stretch>
            <a:fillRect/>
          </a:stretch>
        </p:blipFill>
        <p:spPr bwMode="auto">
          <a:xfrm>
            <a:off x="467544" y="260648"/>
            <a:ext cx="8352928" cy="5940525"/>
          </a:xfrm>
          <a:prstGeom prst="rect">
            <a:avLst/>
          </a:prstGeom>
          <a:noFill/>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AutoShape 2" descr="data:image/jpeg;base64,/9j/4AAQSkZJRgABAQAAAQABAAD/2wCEAAkGBxQTEhUUEhQWFhUSFxQVFxQUFxQUFRUUFRQWFhUUFBQYHCggGBolHBQUITEhJSkrLi4uFx8zODMsNygtLisBCgoKDg0OGxAQGiwkHCQsLCwsLCwsLSwsLCwsLCwsLCwsLCwsLCwsLCwsLCwsLCwsLCwsLCwsLCwsLCwsLDc3K//AABEIALgBEgMBIgACEQEDEQH/xAAbAAACAwEBAQAAAAAAAAAAAAACAwABBAUGB//EAD0QAAEDAQYDBAkDAQgDAAAAAAEAAhEDBBIhMUFRBWGRE3GBsQYiMkJSkqHB0RTh8DMHFSNTYnKCshai0v/EABoBAAMBAQEBAAAAAAAAAAAAAAABAgMEBQb/xAAnEQACAgICAgIBBAMAAAAAAAAAAQIRAxIhMQRRE0EFFIGhsRUyM//aAAwDAQACEQMRAD8A+Shg2CMMGw+isBGAvoowXo5G2U2mNh0CIUxsOgRAJgatlBeiHIAUxsOgRdmNh0COFYC0UY+ibYIpjYdArFMbDojhXdV6x9BswBTGw6BX2Q2HQJkK4SUY+idmK7MbDoFfZjYdAmQrhPSPoNmLFIbDoFfZjYdAmAKIUI+g2YvshsOirsxsOgTYVQq1j6DZi+yGw6K+zGw6BMhXCesfQtmJ7IbDoFXZjYdAnQqhGsfQ9mK7IbDoFYpjYdAmQpCNI+kGzF9mNh0ChpjYdAmQqIS0j6DZiuzGw6BV2Y2HQJpCqEtY+h2xZpjYdAh7IbDonQqKWsfQWxJpDYdEJpjYdAnFqhChxivoq2ILBsEDqY2HQJ7glkKHFeh7MSWDYfRAWDYJzggIWbivQ7YrswojhRRovRWzGtCMBU0JjQtYkMjQjaFYCIBakMoBFCuEQQhWVCuFYCsKhFAK7quFYQIpSEUK4VABCuESkKgBhS6jAURYC4VwihQBAgSFUIyFRCLGDCkIlITACFUI4UhAC4UhMQwkACiKFIU2MCEJCYVUKWNMU4ICE4oHBQx2IIQOCcWoHBKikLURwolSLDaE1oVNCMBKJm2WAiAVgKwFoQ2QBXCsBEAhCKhXCsLbwnhdS0VBTptJxbedEhjSQC53ISlKSirYGEhdKxcCr1YuU3QcicB9V77h/obZ6JaXTVf/AKoDWwcwNZ5r1Nnc0H2QAPd2wjBeVm/KJf8ANWarH7Pm9n9B3XP8V92pOTRfaG7HEYp9b0QoA4VagECRdbnqc19AfZ6Zzc4z3fZIfZ6c4CR4Lk/yGRu22W4I+d/+EVHOPZVaZboXS13SMeq1D+zqsB61Rodj6rQXCNPWwXs3WJhOAI5g/ZabO27h2kjYyPqE5fkc30xKEfR84regdqBwukb4jzXLt3o7aKWL6RjdvreS+um1VGmGmQNTBCP+8tH05G4H2KuP5TMu0mP44s+FubBxwhSF9d4zwmhaWmKOOjm4PHMQII5L55xv0eqWfH22fEBF3YOGnkvU8bz4ZeHwzGcK6OIQpCOFCF3ogXCkIyFITQAQqITCFUIAXChCOFUJBYEKoTC1VdUjFwqITIVEKWAshLKdCEhSNMSQgcE4hAWpUUmJgq0y6olQ7CaExoVNCYApiSyAIgFAEQCuySgEQCsBOstnc9zWMEucQAOZSbpWwG8L4c+vUFNgxOZ0a3VzuS+pcJ4ayzU7lLEnEuObnbnly0SuAejxoU7rQJPtVHYXjyB0Gi6hpNYP6l52wGE95Xg+Z5byvVdL+TeEKNFWkMI0aOsklZ69UN1TTVa5pc8wYEMZqrpPpDJmO5JJXCi3RlFackIc+cAuh+tYPcagPEm/5f1/ZUr+kLgVYg5xcHZxIw2zCl1MfxcAYU47zOHLBMus9otMuxicPNJ2u0VSZmy1Ch/nNPbUa32WCdzjn3pFS1kGS1pG0ISb6QqQhzwDnE5xn3pdS86WvAPePaB15grpWW1U3ODWsul2RMEYYwr4nVa1zb+GF0ugHHTBNSadVyOuDxXGPRRj8aQ7JwByxY7XEZgyvF2uyPpuLHgtcNDtuDqOa+zdm0xde13dp3hcv0m9HhXokXYqMksdG/uk7HLovS8T8jKElGfX9GUsd8o+TXVRCc9hBg4EYEbHmhIX0UWnyc4EKoTIUhJgKhSEwhVCQC4VQmQqhSwFkKoTYQkJALLUMJsIYUMYohLc1PIQOCQ0xN0qI4UUFWP/AEzhpPcqAXQpvT4ac1hHJQ2jlAIgF0f0jTlglPsLhlj5rVZERTMsL13oFw4l5rnJvqt7z7R+3iV5yw2N1So2mM3GO4anwEr6nw2ytpU2sbk0ADnzK4vPz6Q0XbLxr7Nb3E5knvkpLx3+SIvSszGWW+q8WKNSq4ddbJgEkxphgBzVGp9E+3tuvDZwDQceax1Kg5LWPINBmskPq66clL45IS4H9lsooQVUerIyI813rc2KbD3acgMVwHPdABGWG2C9FaBNEd32WOXtFIxNKldgAndZw/BKfVTUORA9pBB1aQehXV40y8yRk4Bw81xajgdV1uFVb9E03ZtJjuOIHmnkjVSGvRwwSMlsocRMXXHH3XH3TpO4WeswtcWnAgpb8RotXGMuyejzXpPw03nV2gAO9trfddkTGxifFeeur6Q2zktLTk8OBHICPIheH4nwx9B914zALTo5uhnovW8HyU18bfK6Mpx+znwqupsKXV6FmYq6qLU26qhJsBRCq6htlYsMXSTrmIClO0sORHcTB6LCPlYpPVPkrSXdFwqIRtcDkQe4yrIWtpokUWobqZCqFDYCiEtwTiEJClsYmFaO6qUgbGlOYVmY9PY5chqaGo2lICNpTEep9E7FJNXD4G+bj9vFeup1CMo6Arn8EsfZ0WCMQJPecT9VveYE8l4uee8zRcA13EjE/bTktZtUNDWgTAknGBGix1ssNYV3xedGn2gHyKjWxpmoVAT6zQTESRKbTFMj+mJGywOMYohWjEZ96WnAbG0sp/B5JdV9Jonsz4QiBkSNVkeC4kDLKcoSigsfQ7Go67ccJBIOh6Fa3x2d0YRgJz+i4lhDmV2B267VVsOPenkWr4KTtGA2ABslxJ2Aj6oGWakRhJjQkfZbCspphplVGTf2Sw+zpjJnVKNSD6oDe5U9yzvMrRRsRqthJu1GsDpkEkAwQVno2hxkgCTjkPoncNebtQYYQY5HPySaH3KXXA30XZK10y4SDOOoOo8j4LLxnhTHhrXYseAWu+BxzI2xK2PC10KYdSLTneN2cjIkgnoo3cXshrng+UWyzOpvcx3tMJB+xHhB8UiF7D0q4SXva6mJIbdfpiPZIOuBjwXnn8Kqj3OhBX0ODyVOCbfJzyg0zBC08LpNdWph5AaXCScOfnCU6mQYIgjQoCFeR7wcU+0JcD/Sbgzu2aJxqSAZkczO2a8PxhwvkNmBhJzJGZK+6W/hnacPYciWtfMYgETHIYr4VxSzw8wQRiJE4kZ5r47xZSU3CT6PUetXEHhNUtqtukgEgEDUdy9aV4ilULXBzTBGRC7dl4/kKje9w84X0Hh+RGC1kzlzY3LlHaIQkIvI6ql6TkcgBCWU0hLck2AEKK4UUbDKaUxrkDWpjWrFFjGvW7hNI1K1Nm7hPcMT9AsAavR+hVF3bGoAIaCMdzspyyqDY12fQ6dnJEAftOKXWb7pIB/+c0y3Wh7KDnNwcbsuGBAJ0XFoPxEky7fHDuXiY4NrY1lSOr/dziALwgZJJMVXz9O4Ley0ANAPLl1XOrm9Vlo9oNOGWUfZVFv7JNKzuBGKNlWcpTadBzsYw5qrrsKF0bUQInLKdEttYtOGRzC6FLh0YnprKTU4SSZIgbBJTgFMz1qwMHVpB5hd2qzVcwcJjWMZxIXVcZbgPYN3vG4WWRp9GkEZXhJeAm1HgGHEDlmegUs1wuwN6chBHmknQOJz60JZaF2bRQAGIHMhwz8VjqWGn8R6FaLKS40YGNm9AzY4dMVcQQN2tPUBdFnD25B+MEDPUQs1usDwGXfWLRdJHKN01NMNeBZW/hQkO2aQerSsdmsdQuIc3IScRGOWMrRZrPUY4kj1YIJkRywUSrocVTFW2njkuTaKQXVtAnUhY6zVvik0DMFo4MypZnvDW9oXBoeRiBLcB1Xz/wBK6daz17oZhU9aXSQIN0wAcAvtHBbOHWctOrnR3giD1AXyziVodWqF9Uy44HCAANANAsceLyZZ3OEuPTZo3FQpoZ6M+nNe4+y2hrHEBzabsQ5rWgYH4hGIXguJ0YpmTLm1HgkZXZvCdjJx8F6j9E0Pa/EOYZBBjPA/TBc70mrtYz1boNTMEDGMJPPAdET8aeKezXYRyJ8I8eqKtUQtTQ22DiLqWGbTm38HRekstYVG3mY78jsV45dHgNYtqiMnYO7tPqurB5Dg9X0Y5MafJ6U0zslupnZapS3L0tjmozXD/IVpsqKbCjOHpzHIG0XbFaW2RxEjpqPBZKSGPsFmdVe1jSAXanlj4r3vALA2kC0dxORJAxK4Ho1RDWXoEuOewGk7L1VgeGiTJJmGjMzyGS5PJm2qGgeNB0tl2BA9Ue7u4jmhszzHq4AQNPFLqm890+9EjblKJrCcWw2BAnUfnmsoqo0Mc/P1k+zWtzIG0xI6JbnTjuB5KhGvgpaTXIGr+8HAEgATsAF0alf/AAy50nIxz0XDqmF26oBoOPILDJFcFxYmhaahHtYeXiqDDMklBQGAwC0LNibJEq2n6bKByp1UNzzjIZoSsdiXGcTmUtjoqMPOOshSRk4keSzOqes3WHN8wtlElM2WExT9bRzs8yTCYHJNWmGkCccdOeKtrlk1ZTkN7TI7EJznZ9yx1HYLRU9l3+0pOIkyU6mBI3aZ8CFtaZpu5YrlUX6aEYeC6dneA0zrI+ilqmWpHNrUTustVsLaTgsdoW8GI7/o+IpN5ud5r5DxFhbVeCMnuHRxX1/gn9Fvj/2XzD0ion9RV9U3e0eA6DBMzgfFb+PlUJuyssbijmUGN94kcgD5rzXphUZda3N4MzqGmfVP0K9xwmwte9rXDPedBOcrw3pnwoCvUfTAa29BBMQQAIGGOUpeR5sJyWP9xYcb/wBjk+j/AAWraqtyiwvLRedBAgaS44D9l3OJeiHYj/EqtB+FgLu+XnM+C7n9lr2UKFprl7TUeWU7k4tY2TePeTh/tXN4vbnVXk6T915k883mcY9I6a4OBS4QycS49+HkF1KNmY0YACPBZ6riMlgtFYvzOAyGi2g23bZLVnpmkXR53vtohqNaP2gryTHFpJaSCMfVJA7ivcUuEVS0OLMCAc27TuvYxeTFqmcs8bRg9Xn0UT/0R2KpbfMjOmE0EABsRhhl9FsoUifawGwxPdOiXTdsOiexy51Y6OjQqRAbgBkNv3XTstd0eqSCcJBIPNcSk/crXSrweXfCHEDtU3CTBE+WGq0tdpquJQtgacAMVtFqBgjDAjdZuDCzoNM+GHdyQ0qgdImYJWKlWIccYv44b7pzLRGAA+k8/FJxYWaquS6dkqg0bs5tI8ZXGNoBGBx2WN9tIwnU5KHhc0UmelpzAH1RmRC85Tt7870TpKFvEXDU48yofjyFZ6gHA4fusbZmXZn6rh1LaTBvHxJU/vF4ycrXjySCzp1yTiSBpjh3ALO9pLmjIkgfVc20W2+BeJwywhT9c/fKMcJw5rVYpIR6a3UXNIvGfa9adyYQMdzH0XmnWx7sC4nx+yB1chR+mdcjs9TcLgbokjQFMo21haQTdcBBDsDK8oy2uBwJHcYQutBOeM+an9NfYJnonWtoyz0O37K/1+fPovOiuUZtBQ8CHZ2altMYH+c0l1unMR9VzA/moXjdUscQs9Xwji1NlO68xjguo+tSqtzY7X1ocB4brwV6U+y1YOBC5MuFdo1WQ9k2z0jBDKc6FoaIheG9PeCU/aNJriRhLi0GNJ3XcZxEACP2SjxmZDgHN2InzwXnz8eUna7RpDJFdny+y2RhpvNFtw3g2o3GARiIdqCg7AAL6Nds75lgE5wAP+oC51o4LRf/AE8Opn8LRYpXyN5EeArDbuxWSpYMD64k6NEx4r3Vq4BTZzG4GA6rI7gbcSBkJwIGHguvHjXsiWQ+fWOm4mPtjzXoad4jDTfD6Suo7h5n1XnlJIWarY3ySRjqQJ6ruxKMebM5z2MnaHc9T+VE39MeX0UW20SKOjSe08oTw8b9FxWVVop1CkmTZ0+1RdpusTJRkFXYmbnVBojpWgjLoue0lGHItCs6364xpgiFrP8ANVzA9HfT4CzebR/AgqVFla9F2ifAzYyooXYrNTqnZFfRQGoPKhfmkBysvSAK9uoH8krDX65ob4T2AdjKLxWfte5W16VsB5O0qF+Kz3yp2qVAaalTYKhWhZS/n4Kr/ehxGanV0Dq5OWCzlyl9TVdAamViMyo61nSOqy9oqU6L7HZqNoJ1HVAKrtXmFmc081QEapaoLNgtJ0PX9lHWg5zB/maxl4AQGsNFDxpgbH2p2EwY3xQdvH7YLGap5BIdW0kIeJBZuq1RmM9cVkfXEz/D4pBrb5FJNVLRAbcOX/qrXPL1EtBmBlROpWghZAnMKuLJOhStfJOFec1ga5Ma9abCN4M45BRpO6yNKaxypUwNIKIOSBURgptehGgPVtfGZlZw8bpgcmA+/OiIEpQKl9NoY8O70PaSlgoZ/mqaQDXPQOxQ3lcosBjCraTCWHKApANBVOelFysORQBF6hfulgqzU2+qNbAK8FT38ksuQJ6gNa88lHP5oJVF6igCKEd6AuOqsu7kmmBdR0fyUoPOo6InuS+0QrSGTtAfwUp1XHL9kRdukujZS3YUE9w8Ul+vkjFUA5JNep604LNWMuRsFFm7UKkUwMjaw3HUJraw3HUKKKVI10Q4Vm7t6hMbXb8Q6hRRPYXxoY20t3HUJotTT7zR/wAgootExaIa20N+JvzD8onWhpwvNj/c1RRNzaFoGys34m/M38oxa2fE35gqUQpsWiGG0N+JvzNVttLfib8zVFE9x6InbtPvt+YK3Vm/G35h+VFELIw+NA/qGf5jfmb+VYtTPjaf+Tfyoor3YaIIWpnxs+YflWbSz4m/MFSiWwaIE2lnxN+YKG0t+JvzD8qKJbhoiG0N+NvzN/KhtDfjb8zVFEKYaIH9Qz4m/M38ohaG/E35mqKJ7i0QBtDZ9tvzNQfqG/G35mqKI2Hoiv1Dfjb8zVTq7fib8wUUUObDRC3V2j3m4/6m/lLNZvxN+YK1EObHogH2hu7eo/KWbQPiHzBRRS5AoIVUrj4h1CU6o06jqFFFm5MrRAX2/EOoUUUS2DRH/9k=">
            <a:hlinkClick r:id="rId2"/>
          </p:cNvPr>
          <p:cNvSpPr>
            <a:spLocks noChangeAspect="1" noChangeArrowheads="1"/>
          </p:cNvSpPr>
          <p:nvPr/>
        </p:nvSpPr>
        <p:spPr bwMode="auto">
          <a:xfrm>
            <a:off x="38100" y="-1371600"/>
            <a:ext cx="4267200" cy="2867025"/>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8548" name="Picture 4" descr="kutuplarda-hayat.jpg">
            <a:hlinkClick r:id="rId3" tooltip="kutuplarda-hayat.jpg"/>
          </p:cNvPr>
          <p:cNvPicPr>
            <a:picLocks noChangeAspect="1" noChangeArrowheads="1"/>
          </p:cNvPicPr>
          <p:nvPr/>
        </p:nvPicPr>
        <p:blipFill>
          <a:blip r:embed="rId4" cstate="print"/>
          <a:srcRect/>
          <a:stretch>
            <a:fillRect/>
          </a:stretch>
        </p:blipFill>
        <p:spPr bwMode="auto">
          <a:xfrm>
            <a:off x="107504" y="188640"/>
            <a:ext cx="4752528" cy="6480720"/>
          </a:xfrm>
          <a:prstGeom prst="rect">
            <a:avLst/>
          </a:prstGeom>
          <a:noFill/>
        </p:spPr>
      </p:pic>
      <p:sp>
        <p:nvSpPr>
          <p:cNvPr id="108550" name="AutoShape 6" descr="data:image/jpeg;base64,/9j/4AAQSkZJRgABAQAAAQABAAD/2wCEAAkGBhQSERUTExQWFBUWFhoXGBcYFxcaGhcVFxcXFRUaFhQYHCYeFxojGhUXHy8gIycpLCwsFx4xNTAqNSYsLCkBCQoKDgwOGA8PGikcHBwsKSksKSkpKSwpKSkpKSkpKSkpKSkpLCkpKSkpKSksKSkpKSksKSwpKSwsLCkyNikpKf/AABEIARIAuAMBIgACEQEDEQH/xAAcAAAABwEBAAAAAAAAAAAAAAAAAQIDBAUGBwj/xAA9EAABAwIEBAQDBwQBAwUBAAABAAIRAyEEEjFBBQZRYRMicYEykaEHFCNCscHwUmLR4fEVcsIkJYKSohb/xAAZAQADAQEBAAAAAAAAAAAAAAAAAQIDBAX/xAAiEQACAgMBAQADAAMAAAAAAAAAAQIRAyExEkEiMlETQmH/2gAMAwEAAhEDEQA/ALhBBBdpxgCMopRoANBAFAFACkAilGEAKCq+K8x0qAMubItE9e381UTmzjZoUgGfG/Q9I1XM8biSTJMu1JJWc51ouEPR0Klz9SL8pMCBcgje9/SFo8HjG1WhzSCCuK0gX6j+BW/L3MNTCVA15Jpk6dP9KY5PjKljrh1kpJSaFcPaHDQiQlErUxCQCIlBMBSBRI0ABEChKCBAQQQQAEaIIIAaalSnH4Ut2Q+7pWi6Y0gnxhSTEoHCGYF07CmMo0591ch93d0RYUxKCV4R6IZD0RYGF5xeXYgtiYYI953WSqcIdUe2m2xdM/KwJ2Wy5s8uKYf6mR7g2VViqradWm9sA5rzpcRp7rkydZ0Ylyykw/L9SlV1EshxE6g2haPmzgQosEi50tfuPmmsM8uxbGlzTL2yQLkNOaDcyLaq9+0TitKo0szAFrrXdMRcDYA9+qzg2zbLFR4SOR8U5+FaHEkttfsVoSs9yNg8mFaby7zX73WgXcuHA+hFEEEExCgUCkOqAamE9jKRpAOqDKDuUrQ6G0SAKEpiDQQCIlACggkOKCzlKmXGKaLClUJEFMuoOBMaBPNN7KSwKTYrix2ycbTIUk/ulFuh6oFRGaXDdOsDj0KOo2L90plkxjoYI00VXzHzBRwlHxKmpkMaNXGNukblSuJ8Wp0KTqtSzWi/UnYDqSVwvmbmGpi6hqP0/I3ZjZ0H7lS3RRYcV5jdianivY1mzQJMDqSTcqPxStnp/I23/nVN0gHMBTNaqG+wMjrtEeqx6xlpy9UDT4sAGA2ZnTUydJN4ULmHHGoTP0/VJwjhDm6ggVGemjh6gyEnEGWyTCS6D2ankXn6kwNw9duUaNqbdg4bDuuj+JTOkLzk8yV2nkTif3jBsMS6n+G/1boT6thbxZDRo8rCj8FiZ8HWQi8IKiBHEMAKmRjdXPb8purT7SaDTg2tm4LQq+m2LjVFWaXakkd7qHHdlJqqE0aLcrb7D9ECwTG6LwyNEbmGZH+1p6M6G67gwS4wEkVGkTKXUBcIdBE6EJxrSABAj0S9MdIzPHeMvpPAZBBHTdEtI4Sfgb7gI1LTZS0S6dzA2UhphN06tyn2nqqZSGajhB/l0sP8oHRJrt8vqiY2wHZADhbI9UVJ2nb9kpukKvr4rwmPcfyMc73aC79kAcz+0vmbx8QaDLU6RIP91TRxI7aD3WFqOTmKrFzi8nzEknuTcqMXLFsokhx2MJM9dUGj9kbL+qYE3A1QWwfySTGvhvGR8ehyu+ar6jzJBdmA7mD6JdCqabg7WNuoNiD2IJCGLoBsFt2Ou0/q09xp8jukAwOq6T9jeOc19dgNi1ro7glv/kuajRbH7LsXkxzRBh7HNMemYfUJoHw7Qa89EXitOrR7KOGkk7hGLbStKIsfFOnO4SMVhWj4XSksqDdBxB3ugNEV9aBfRHTqDUboqmH2RU8LAsFejPYYCMhFlI2QzjdIdjlMga39Uabsgigsks7pwvTNUD3SyAB7JFia7/8AHz1SqTjE9AmXMIsnGiExD/iwqPnbEf8Ao65FvwyP/sQP3VpUqKu5gwXjYWrTGrmED/uF2/UJUOzgjwmXFT2YJ73ZQ0l1/KASZGtkxVwZY4ipLCAYkXmLCO5tKwbNUnViqZ09Eb6fRHSal1DZMkiVCjbiCGuZEgkH0cNx7WSXi90kBAw1svsuw+bGT/RTcfnDf/JY0ldI+yLA3r1j0bTHv5j+jU10UuHRntymND2Qc6dfmjPeEnQa2WxiLNxsUouGwTcz8OqGa10DFAA9UThCb8WEoVigQYKJ10k9SEnxeiYCsqCLN8+qCAJLWhut+yjmoSRItMwOvfsg+pNinGMG9khsEkpb37aIm/QIqiBiC8IZwhkSGeiZJRcXFHCeNioh9QNaIFgQDJPqYn0WB53psy+IZ8Rzw1sfCQ0E1HC+hc9o9ltefKj/AAg1rAWGS4x8IaJ16QsZzlTaalKiXOyYeixs6nM4ZyOk6D2XO4VJyNlO0omVw9SyW58pw41jTDaLPVxLifeUr/qTN6FP2Lh+hU3/AML8r+kCopf/AE2oKYqFhDHaOIMGDFirDg9WjUr0mOotALwCczo9wTcLqtHjFBzXU/wwGDK1lvQDL0EKJTd8KUV9OHwu48h8L+74Km1zcr3S9wOsuNp75YXPeAYVreI0nupt8Kq52TdoJkAxs4OGnddgpmbbjX0XRDezCetDmSR/LKO9SA+1k3UYPQrQhjIKczA7JmCLJYHdMkS5qU0hJsUAEAOPdOqPwmxKazI21EBYkBEnjB9UEWFAY1GKfdHklGTCRdCsvdMVTG5KU6okFAmJpAwnDSRIOemIpOYOHVX0HsFSQRF2gGJB+ID9h6rmnHHudmc4XdVe4nSdgINxAG663xAZmkEWMD/9D+eyw/2isBq0xF8slYyTcjSLpHOKupRscE9jqGVys8JwFrsBVxJnM2sym29oIl8jfVqXllWqKelVIIIsQZB6EXCOtVLnFxJLiZJ9UtjNjqrTlbhbcRi6dJ4JYSc0WMBpJvtojyFoXy7jCGkHSk+nVb/aQ8B0eoP0XcKLxIOxCzQ5JwlMtDaVnEBwLnHMNgb9Y06LTC0AWAA9IVQVWRN3QsMhE7ony/Na36QmCzqtCQsnZMtbBjZSHR3UevMIExLh2hAGyNr5CMpiEuYg2laUpx3RMEygBZEIIExYoIGL8T3TTqnzRTIv/wAoZUhgn5owkl0IOf8A7TEKc/5JEyjyiJ2nT/aLLJ/VADVYfD/3N/Wf2XPecquauTPlEhp6xt+i6FiTGUn+qfk1xWAxlA1qtSQ4jNI0jeddCeoWMnTs0irVGWxPC61TzMYXN0kR72mVtOK8J/8AacPh6IzVM7XPaNZhznk+hIHsFBZwirQ8MtdLX6l5dGuoDbSAVqMdh3UqjBQY94cHZnGYADZm3UrJzl1Ua+YLRyurw54kFjgQf6TYrSfZ0KdPEufWc2mQzK3MYlziAY9v1VpSpYt7i7wWtJMu/Eb9W3vdLrYFrS9r2l9XO0yxzcvw9YMmREDUlUskv4TKEa6bHFYpviMbuSIPTX9YUwOuOizuCwZGKgkENbmbH/aBBHUZitE1aw3bZlIci/ZKI0SS8AJkYgm8W09CrJJdQabpl7wkU6t0ivU9E0gbGogvGk/86p0ABtv1UUYgknunhTtMfVNkodi3RMXDpI9041xA7Jcz6JDDc7MLGCggKMj1+iCAG838hL8I2+qOjSJk9Nf8pFzYIGEWAGxug1vX33T33YsmdRcoOoHaI6IsKGnOI/n8hOhpBgjTUd0ijiQ572NLS+m0OcP6WnQn1VVxTm6lhiWfETrBHUGJ9krGkTcbRzQOzjbs3/aznLeHDyybeadNdTf2UnC81srmGWOR4gxeQIAM6pzhTfCaM0AjSDoIgCSuTLJJ7OjFFvgrh1MVabqLr5SY9idPRSaOKfh2ZaozUwJDjItFx2KYo1WMeXh7b7SNTrv1uhzFi/Fwxc9xa1l4GjyZiSReOyyUk3SNHBxVvqKPCufVxLhRLgHuzFp0JgxMG1iVZ8e4O5jRWLWBzQJAHltoco6fRU/LuLrUy2pSZOYxORzzHtpe0n9ld/aBjXDDgAkOJl0XIBboBvBW67Rz/LIvKmMNWq9xMuDYJ6y6Z91qw4LlPKmPNPENcQWlwgi9xpJldIdjBC6YrRi2PYqvtKjMdKi1q0peGerolMkmsQJTL8UTqk16ijiomiGyWyrKsgSGi1joqnDNk3kR0Vwb+UkGNB09UpFxG9dNEmY902yM1rD169kGtIOojZIZPou+qCiSZMIKaLTH2udUnILAbbDqf8p4Ug2Ms+m9uqQ12XTp6fzb5IjUG1536afPUoGLqVrSbdu28KO1xJ/3og4Trsf9RCYx9QhhLPM7ITABEG9iOvf0QLpzznbiT6WOe6g9zS6m1roMbafIBZKri3kkkknclao8CqCuGYqaJqT5n2vJg66SqGnw3MytUDmxSI3u4uJAA66FYXZoQqWJc0Ah29/b/n6LQcNx1R4zF7gRuDrOkhZmk0ggkENJ3B+nVWfLWIJqhgiHSIdYdRKcv1BdNEwlp+J1++uyt+CvbULqVTM6mRcZvhOgcIFoJVSOGmlAAf1EOa5w1Jg3Do7H5Kx5bpZ676YkF9P83Uz07hc62bSOgvrfdsPFNvlbAd1y6F1htqe0rkvEfvDKzqzi54zWaXSBNwCJt2Wr5X4vWbTfTrOJLHOZJ18pAiDd1iPT3RcS4PSF/PB/JmOUEfDDT0Hy2ShafSpuLW0VQwwqgPMiL2V34tvZVtamQwxaBp3QwtbyNnoF6EDzZd0WAKcD4NlEDksFWSPvfJQYkOqSn8LE3TD6TGOAYZBvabaqT99LjoGjs0XjQmbpuq1pDembRLxVbUQBO4Gik04CoQDIB+n6JTKgGyj0ng6zp7HuSnGPtt6ooLFueOhQSdIlBIZMNGYJ9QI2UhlIEifKFXHEFrswk75Cfib/AG991JwHE2YknwvMG/EdI7R11XNLJ8OpQ+sb4y/IyWG9/dVuE4g9wAczwwTdx1IjvonOO4zwomL6KhxeIe7tae8fsqjKjOStm24xwzDYyifHYC5gIzTBblEm42IIPuuOcK4JTqF2e8OsA60HQGN1ssHxGo+WgkyMrmATmGUtmJ1hVGG4I+k7I1ppve6AHzd22XNrDROilJJlSfqKZUc4YljabaNMARrf4RB1VLwJjRVYWPB8w8jmwT1jZy0uP5HqgPNVxINzptr81T8tYal98bGYgE+nS5vI7JN3wla6aTE4rw3NJqQDLsrYB0i4GgMxMJ3lnigdjGvgkxBvJNzG2qRiHlz6zagb5hlzZR1zSyDba6Y4IwUK4LXlxEES2NzvKmtDvZsOIvbRqh9RrW+PEkatfo0GNSdM3Ud09xwNpszvNh9SqXjnHA8jMIOoI2jT0IN1WVK9bFQwONQg2kQBP7rOMHps0lNO0hwcZpumTGu2qVQqsNmkiOo/dV3F+FfdcrqgnOCLfld/Cq13EXBuhMXnRdMZnO4GqCcBWaw/MBY3zSSdAZ17laSlTcQCBqJ/ddCaZg00LBTjKxamXMI1BCKSrJJVTiBtOxsifxInW91Ee0xKUaJ6H5I0Fsf+/lAcRKj5EgtRQrZNdxJxQUXKiRSC2arG4Z802s1Fs1t+ytMBwNlCnDWw43cRqT1JU/A8KaSKjtYEdv8AaH3oudUY5hYG6E6OHUHT2Xkf7NntL9UZPmrAFwkGCII9dVjsLxDz1g/4nANbGnc9vRbLmji7c7abQXmPNGjBoCSVlcTw6HB7d9V0RjezknLbQnC4g0nhw1Cnce4hmyVGgh1OHN9T09bhV727q0whL3gNZnJaPRpABBcR66alaySZnFtaEfaDxBxw1MtkeIxpgalxAJsOl1A5N5XaKRqVLlwBF4NhJEai6u+bcD5KNPO4vjXQAdGtGg+qVwrCxSioNDDdjHX11+azhH+FzlvYxSwNN735hcG3yCq8bgf/AFpbTbDRQa4DrD7391c0awpYkNaC9j4BOuUhsjzb2lK4hQd96p1wPKQaJBiweM220j6pyWhR7RmMcIcf9LRcpkUsPUrkbG6peL4QgvAne3+losUzw+FgRFhO+pWbeiorbMpxLHGu5jT5olzr2zE+X3ACr8ZhTFwRotNwHlao+iahhs3A1Jk/wKS3gT30i2vlEOJZlBBgA2IOihSV0i3F1bOe8TYdfkt9ypUGIpU/NeMpMxA/uJsRZYzjAe6oKYaMrbNdeT1Wl5Dpmm9zHDUEgW97fsuuPDnfTTu4YATMC+wceo69kr/pQjywSdZFgD7zKlU3wJzex6DWf2UrykbEyCXAXj2vZVbDymUuK4ccrrC0fCLaxczr2T2GwuYDMGC3wmZnfVT312vkCAdjmmTtZ3v81ADXFsnVpgyRrrqU9kNJMKtwwD4Wzr309VWGmc9spna38Cs8Ni72m3z+qAYc87STbSI7qkyWkyv8AyAWDTv/AJQVo13wxExKCLDyjVcNrTTYew+iqOeeahhKIcG5i92X06kqRhOKUsNhgKjgMswJBJ3Huua82ceq1mCYHmlrXCLE3ILoBgwPdee9SPUVygFguK/ePxSMuYkAehsp2IrhrfMYUTl3hr3tLw2WgkMgW6OM73t7FTMRw94PnFj/AArf2jjeNlSA6pe7G/Uwb+y1/Bg1jabGjrMf3Na6T10Kozg/Jm0AMR7K14d4bXGqScwcWgSCMoETG29+yJvQ4LY/iDnxfUNZ/mLJ2tWcHEHt0mFXYfFZn1HaXbsZsLQR8Nwp3jM8vkm0fCZJ7X1t1VQdImW2IxFYNItm88n0IvcX0CqcXUNSpSDMzWurtOpdGUFxkxezfqrDEYJzmOc5nmAGUTESbZY0dO6rRSNOKhe6YkTBElpk2AixOo6ok6i6Ek/SLzmLh7coqhoyubf5W9UrE8MqHAta0Zvw2mN9J03UPE8TLsADmPwxGVpEZos8aW69Fo8LUr+FTc0UntIbu4HLHS4cfe65baVM6qTdlDy5zD5BSJDS2xBsQVn+c8W+rQLg803B5B1EhtoJC0XGOGNefENF1J97hzS1xFwDF7+ipMdwCpUBFMtGYtL2PLpztmHNLe1j1Sit2ipO1TMrwWk4Nguz99fkVpuA0/xXVIuBFwbT6KmwdN7azhUDQXXBaIbaxyj0VtwSufxSDEvIECZixXdBHDPTNNiuIVbDK3Ygt+XVNt8YtLP6rm407woRxEtIaKhuIJJEWuIFkllGrU0YfWDHzK0M7bFmk4HzPjsT/Nkqg0FxmoA0xN7/AFTtLgTol59goWOw5bDg22k3I/xKaknoTTW2h7FYfK7yVJHXfT+1Rxi3/wBR0/qKbbhnbA/T/KeZw517bDcf4VaJ2MmoepQUunwszBMel/1hGj0kHlmp4Nw1tQnOA4taC2QLHsBomOOFpaWOa2w0IBt2lT+AYiKkDcKJxihmxFQbCkTHcmAvPyfuelF/hoj8DpuZlYSMpHlFrduysuKYIeE4kaCR+6p+HOJYzv67f8KVzxxc0sNlHxOGvYC6U4JNNDxzuLTMLxjmhtFmQNzEnNM6bQl//wBeDTmjQDCTo4DTqCNSsPSY/EuLwLNkn9hG8qxwuDrOIJYWjbutjnZb4fnWrTqtztbkLogCACerv8rZ4bDm9R3mOz7ZQNYa0j+QuV8Vqw7I8FtvS/7rVcoc4huShWE3yscD1sMyuiUzdVGzTcdbQIHtYba6TuomKwTqlNuZrS2RfNYk+W5bp6ouOVo8Msc5l4MayO063JTNGo4MqOkkaixBJm0jbRHkHLdFZxLh/hUXMZADjlN3bm/xdlpuXi00GGmS3KMpI6i126FYzmfGlr7mGtFp6mZkdVovs9YTQc4g+YyJm+wI7Lnyx7R0YnTV/S1q4qpSqguGZjrOy+lvL/hM8QxNN4JDhPyP+Ujib3F2Qan6baKqxzhSpkFmdhdqfjDjrB12sphB1Y5zV0UnEXANc7oLfJWHLfCS3DscSfNLjDrSb3g2VVhnGviRSa3O0AktcQDa/wAUX907hcU/B1n025ntJnLEgT3OnouhSo5vJrcPhWNHwyDrMu7+50RVcQC4mTrMbEnUwqCrzmQcpp7yIdoYiwUYc1U5hwLT1291M260VGrNLj+JjKAN0VLEgUHMgZiJh0exM7LL18e5xGRpf+60nDcFWfSmsfMLmfy/0tBFzaFWNUTNtvQinXLWWLcsXiI6e26TQpjzEdtCSPYFIw7xSc5jhDX3BPYyD01lO06jcuou6fqtzIlgXP8APqgmWYtsnzD56+xKCVDtFxwJw8ZvW9tdfXZT6tGcTVGxpAfVVnBqZNZpE2OkjvfsIhOc1cwDCPc8iZa0aT+bSB2K48z/ACO7F+uyrwri3OIIDXETaDN4jaNVnuaOKvrPa0iw8tt9lY4TjgqOqgy05rQDexj6R8ll+P8AEPCuNdR6xZXdpGL02Yvxn0atTIS0ZiI+ik08bUeCS4y3eSk4TDGvUgmM517nVWOO5bqUBUpzJlkEb5tEJgylxnE3uEOObpN49CkYU6PnU/UXRca4S/D1MlTWJsmcJVJGTW8j91aexNHWeAc9uq0WsLGvc2zszZvsWnUWV7UxGfDPJaGmfy/60C53yKHNqvP5HFtz13iey3eJog0qjiXAQY80AkDfZa/DLdkfF4UVqgNVofBBBj01g+a3VXPCK8PIFrQPZZwcRokt8xZLQIcbSB/V0VjgXAVWmbyIuf3U5IpxY8cmpIk8TcRihNppzrbUbqHjq4IaM2YB4JEz1/yrbmLCDxGvNxlcP0KpuI0x4Wdoi8R3AudoHZZQa/xmuRNZGVeCoNp4g1QdS4z0CsW1vHILRMm9lE5ditWNPoYI9YK32O5VY+i5tP8ACc78zbGVjOXw0hBvZkMfycC9hZcnUeoWZ5q4UMKQJknULXV21sBhXZ3+IWEw46wuR8w8xPxDy5xlVBsUorhPwXMPhOBBJA0HRaPAfaCHk5nlpNr/AOQuaCsnMPhnVT5RJWsZu+GUoL+nW6uLNQBwIdFwZlKl7/Nczv1WJ4BSq0yJLgOnRbHDOaRDnOEaeWRHzG66oys5ZRpjkG4P6hBNhszGY+yCok3eFxQaWucQ2Ab9VU4rGMfinQ6YZ5TqJkEp/FcPFcOGhLcnSAbki9iqfDcsBtRjnVHw1oZEZS4D+o3Xn+X6s9O15pF1iagAiZnXS3uVkcTyz95r06Zs17ruF4AGi0LuCskkPJ6D/e/0Vvy5gAWvduHWPonPSIim2Zbj/wBlj2kfdyGsBG9x1PzWd5r5dr0WFxqZnFzDPTL8K7JiOI5W+YwDaehXBuYMXiX41zXOJYKhP9uWbfRRHbLyRSWinxnCsTiKpfU8x0zHolYrgRw9Wm5suBOnS11rsHVE5RtqixGHzlxPSB6HVdNI5fTI3BKTfCzXAL3HTYQLBXbsC80S95JaCQ2nO8fm9VH5dwLA1jSSAySTqHPJ6HoIV5inSwBjXGXC5iLX+dkX8Cit4XgGVaIzAF0RBvBBvbZGzluox4NOpAbeHXA6Reyfw7XsrOaAG+IMw7Eaqx+5WLqlQgDpf5obpDUbH+P4x4p0/HpAt6sdO0XabhU9fjFMsFFgO8Eg26yl8c5lpPAa4kOpuaTPTv0Rv4sx7RkpWIibT1WGJWqNsjpiOHupUKmeiLkhznSSe87R7Ld1OMhtI1NWgTbouf4Wg/OXNhoFsp7qTw7Fvoh1Kr8D5DTsJ27KMm2XilSM99ofM1Rzi1rvwzsuY1XyVsOZsEWlwOxWOeLqkSJV5y5WAeB3VIArbg5EraHTLJw3wb0UqhWaCLfS87RJTfDKYexv9UxdWoztaWOytAEt8vexze0Lps5aIba86tc7pew+SNWeHbLWO1mTEzEf7QU2V5LVzoADTJJ3O2moT1CsPzAuEjsRra+g7+ih1gGjM05hMgyNOnqPROVahdEZnG02JEbbWtaI6rOjexx9TLmINo6X7j/hW/LLh4Trzf8AVZmtUBME2/pnTaFN5c4w1td+HIjM0EdOkLLNH8TTFL8i2xrmVWupm2YEXXN+L8vVKb3E0XkRAIIiYgXm63nGsO4edpu3RMsxpq05OsXaeo7Lkg19OuTa4c2DKlIAFoaXGSdyd1YMccukk6DvspPHKRc+QN1O5Y4bLi95k7DYei6fVI4nH1If4bwstYwPbMAkn+511KcCC0flaSfciFegCFD4hRGWVKzpmrwNKzJ84cTdRZTqtg5XifQ6q84VjGVqQqMcMpAkT17FZ/nNodgn29FzXhnM9agwsY636LSM02zNxaR2SoMMHHOynmkgkgHMCIKYx2Nw2HpksGgsARIMW9VxrEccqvdJeVYcAxL6tSHuJAEpuSXBU306By9xc16zi8ZTYgLX4nCNIggR0XP+EYkZyWasN1r/APrtMtzZxpDrrknbZ0QaijM888Jy084C5a/VdP5m49TrUnU2TPXZc7rcLjQraEXWzOU1eiC0XV7wWmAeqoQIMLb8NwIFNruy2gZTejUcAqkNAixPS/zWiPmYRN9BIm236qi4ThczG3y95WgoYVwZlm1yHb37rZmEbK7hrCKha4usDAm0ncBBTscxzWseLkXdf2t1CJJ7GqWmCkPMPZSqx/Cd6D9Qggmy0Ra9MZZgfLsFTueRjcOQYmx9JCCCjJ+oY/2N5xP4R6hY3HVCKjYJF9igguGHTvy/CVXaPDFkjgx86CC0+M511F4Sm+KfAfRBBc66db4YHnF5+7OudFytBBbY/phkAFbcAdDzHRBBXLhnE0PLbj+N6qlFU53XOvVGgqw/sycvCW4pXEB5WoILo+nOjP4sfiD1C3jR+EP/AI/qjQSXWXPhp8GYj0H6K9cbD1H6oIJyJgKr3YZ6IIIKo8HI/9k=">
            <a:hlinkClick r:id="rId5"/>
          </p:cNvPr>
          <p:cNvSpPr>
            <a:spLocks noChangeAspect="1" noChangeArrowheads="1"/>
          </p:cNvSpPr>
          <p:nvPr/>
        </p:nvSpPr>
        <p:spPr bwMode="auto">
          <a:xfrm>
            <a:off x="38100" y="-2193925"/>
            <a:ext cx="3067050" cy="45720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8552" name="Picture 8" descr="http://www.rosssea.info/pix/big/Ant-Dog-Sledge.jpg"/>
          <p:cNvPicPr>
            <a:picLocks noChangeAspect="1" noChangeArrowheads="1"/>
          </p:cNvPicPr>
          <p:nvPr/>
        </p:nvPicPr>
        <p:blipFill>
          <a:blip r:embed="rId6" cstate="print"/>
          <a:srcRect/>
          <a:stretch>
            <a:fillRect/>
          </a:stretch>
        </p:blipFill>
        <p:spPr bwMode="auto">
          <a:xfrm>
            <a:off x="4860032" y="188640"/>
            <a:ext cx="4202088" cy="6480720"/>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404664"/>
            <a:ext cx="8712968" cy="6186309"/>
          </a:xfrm>
          <a:prstGeom prst="rect">
            <a:avLst/>
          </a:prstGeom>
        </p:spPr>
        <p:txBody>
          <a:bodyPr wrap="square">
            <a:spAutoFit/>
          </a:bodyPr>
          <a:lstStyle/>
          <a:p>
            <a:pPr algn="ctr"/>
            <a:r>
              <a:rPr lang="tr-TR" sz="4400" b="1" dirty="0">
                <a:solidFill>
                  <a:srgbClr val="FFFF00"/>
                </a:solidFill>
              </a:rPr>
              <a:t>MUSON </a:t>
            </a:r>
            <a:r>
              <a:rPr lang="tr-TR" sz="4400" b="1" dirty="0" smtClean="0">
                <a:solidFill>
                  <a:srgbClr val="FFFF00"/>
                </a:solidFill>
              </a:rPr>
              <a:t>İKLİMİ</a:t>
            </a:r>
          </a:p>
          <a:p>
            <a:r>
              <a:rPr lang="tr-TR" sz="4400" dirty="0" smtClean="0">
                <a:solidFill>
                  <a:srgbClr val="FFFF00"/>
                </a:solidFill>
              </a:rPr>
              <a:t> </a:t>
            </a:r>
            <a:r>
              <a:rPr lang="tr-TR" sz="4400" dirty="0" smtClean="0">
                <a:solidFill>
                  <a:schemeClr val="accent3"/>
                </a:solidFill>
              </a:rPr>
              <a:t>(Muhammed </a:t>
            </a:r>
            <a:r>
              <a:rPr lang="tr-TR" sz="4400" dirty="0">
                <a:solidFill>
                  <a:schemeClr val="accent3"/>
                </a:solidFill>
              </a:rPr>
              <a:t>Seyit anlatıyor)</a:t>
            </a:r>
            <a:r>
              <a:rPr lang="tr-TR" sz="4400" dirty="0"/>
              <a:t/>
            </a:r>
            <a:br>
              <a:rPr lang="tr-TR" sz="4400" dirty="0"/>
            </a:br>
            <a:r>
              <a:rPr lang="tr-TR" sz="4400" dirty="0"/>
              <a:t>Ben,Asya kıtasında küçük bir ülke olan </a:t>
            </a:r>
            <a:r>
              <a:rPr lang="tr-TR" sz="4400" dirty="0" err="1"/>
              <a:t>Bangladeşte</a:t>
            </a:r>
            <a:r>
              <a:rPr lang="tr-TR" sz="4400" dirty="0"/>
              <a:t> yaşıyorum.Pirinç çok sulu toprakta yetişirse verimi yüksek olduğundan yağmurun yağmasını dört gözle bekliyoruz</a:t>
            </a:r>
            <a:r>
              <a:rPr lang="tr-TR" sz="4400" dirty="0" smtClean="0"/>
              <a:t>. Ancak </a:t>
            </a:r>
            <a:r>
              <a:rPr lang="tr-TR" sz="4400" dirty="0"/>
              <a:t>bazen çok fazla yağış</a:t>
            </a:r>
            <a:r>
              <a:rPr lang="tr-TR" sz="4400" dirty="0" smtClean="0"/>
              <a:t>, hayatımızı  </a:t>
            </a:r>
            <a:r>
              <a:rPr lang="tr-TR" sz="4400" dirty="0"/>
              <a:t>olumsuz etkiliyor.</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0"/>
            <a:ext cx="9144000" cy="0"/>
          </a:xfrm>
          <a:prstGeom prst="rect">
            <a:avLst/>
          </a:prstGeom>
          <a:noFill/>
          <a:ln w="9525">
            <a:noFill/>
            <a:miter lim="800000"/>
            <a:headEnd/>
            <a:tailEnd/>
          </a:ln>
          <a:effectLst/>
        </p:spPr>
        <p:txBody>
          <a:bodyPr vert="horz" wrap="none" lIns="0" tIns="19044" rIns="0" bIns="19044"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600" b="0" i="0" u="none" strike="noStrike" cap="none" normalizeH="0" baseline="0" smtClean="0">
                <a:ln>
                  <a:noFill/>
                </a:ln>
                <a:solidFill>
                  <a:schemeClr val="tx1"/>
                </a:solidFill>
                <a:effectLst/>
                <a:latin typeface="Arial" pitchFamily="34" charset="0"/>
                <a:cs typeface="Arial" pitchFamily="34" charset="0"/>
              </a:rPr>
              <a:t>  </a:t>
            </a:r>
            <a:r>
              <a:rPr kumimoji="0" lang="tr-TR" sz="43200" b="0" i="0" u="none" strike="noStrike" cap="none" normalizeH="0" baseline="0" smtClean="0">
                <a:ln>
                  <a:noFill/>
                </a:ln>
                <a:solidFill>
                  <a:schemeClr val="tx1"/>
                </a:solidFill>
                <a:effectLst/>
                <a:latin typeface="Arial" pitchFamily="34" charset="0"/>
                <a:cs typeface="Arial" pitchFamily="34" charset="0"/>
              </a:rPr>
              <a:t> </a:t>
            </a:r>
            <a:r>
              <a:rPr kumimoji="0" lang="tr-TR" sz="600" b="0" i="0" u="none" strike="noStrike" cap="none" normalizeH="0" baseline="0" smtClean="0">
                <a:ln>
                  <a:noFill/>
                </a:ln>
                <a:solidFill>
                  <a:schemeClr val="tx1"/>
                </a:solidFill>
                <a:effectLst/>
                <a:latin typeface="Arial" pitchFamily="34" charset="0"/>
                <a:cs typeface="Arial" pitchFamily="34" charset="0"/>
              </a:rPr>
              <a:t>                                                                                                                                                                                                                                                                                                                                                                                                                                                          &lt;=""&gt;</a:t>
            </a:r>
          </a:p>
        </p:txBody>
      </p:sp>
      <p:pic>
        <p:nvPicPr>
          <p:cNvPr id="47106" name="Picture 2" descr="http://www.erguven.net/medya/www.erguven.net-iklimler_(43).JPG"/>
          <p:cNvPicPr>
            <a:picLocks noChangeAspect="1" noChangeArrowheads="1"/>
          </p:cNvPicPr>
          <p:nvPr/>
        </p:nvPicPr>
        <p:blipFill>
          <a:blip r:embed="rId2" cstate="print"/>
          <a:srcRect/>
          <a:stretch>
            <a:fillRect/>
          </a:stretch>
        </p:blipFill>
        <p:spPr bwMode="auto">
          <a:xfrm>
            <a:off x="179512" y="116632"/>
            <a:ext cx="8856984" cy="6552728"/>
          </a:xfrm>
          <a:prstGeom prst="rect">
            <a:avLst/>
          </a:prstGeom>
          <a:noFill/>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16739" name="Picture 3" descr="mağara+adamları"/>
          <p:cNvPicPr>
            <a:picLocks noChangeAspect="1" noChangeArrowheads="1"/>
          </p:cNvPicPr>
          <p:nvPr/>
        </p:nvPicPr>
        <p:blipFill>
          <a:blip r:embed="rId2" cstate="print"/>
          <a:srcRect/>
          <a:stretch>
            <a:fillRect/>
          </a:stretch>
        </p:blipFill>
        <p:spPr bwMode="auto">
          <a:xfrm>
            <a:off x="251520" y="260648"/>
            <a:ext cx="8712968" cy="6480720"/>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2" name="Picture 2" descr="Mağara Adamı Gibi Yaşayın"/>
          <p:cNvPicPr>
            <a:picLocks noChangeAspect="1" noChangeArrowheads="1"/>
          </p:cNvPicPr>
          <p:nvPr/>
        </p:nvPicPr>
        <p:blipFill>
          <a:blip r:embed="rId2" cstate="print"/>
          <a:srcRect/>
          <a:stretch>
            <a:fillRect/>
          </a:stretch>
        </p:blipFill>
        <p:spPr bwMode="auto">
          <a:xfrm>
            <a:off x="251520" y="188640"/>
            <a:ext cx="8712968" cy="6552728"/>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6" name="Picture 4" descr="tarihöncesidevirler1.jpg"/>
          <p:cNvPicPr>
            <a:picLocks noChangeAspect="1" noChangeArrowheads="1"/>
          </p:cNvPicPr>
          <p:nvPr/>
        </p:nvPicPr>
        <p:blipFill>
          <a:blip r:embed="rId2" cstate="print"/>
          <a:srcRect/>
          <a:stretch>
            <a:fillRect/>
          </a:stretch>
        </p:blipFill>
        <p:spPr bwMode="auto">
          <a:xfrm>
            <a:off x="179512" y="188640"/>
            <a:ext cx="8784976" cy="648072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260648"/>
            <a:ext cx="8784976" cy="6186309"/>
          </a:xfrm>
          <a:prstGeom prst="rect">
            <a:avLst/>
          </a:prstGeom>
        </p:spPr>
        <p:txBody>
          <a:bodyPr wrap="square">
            <a:spAutoFit/>
          </a:bodyPr>
          <a:lstStyle/>
          <a:p>
            <a:r>
              <a:rPr lang="tr-TR" sz="3600" dirty="0" smtClean="0"/>
              <a:t>Ekvatorun kuzeyine Kuzey Yarımküre, güneyine Güney Yarımküre denir. Ekvatora eşit aralıklarla yatay olarak çizilen dairelere paralel denir. Örneğin, Ankara 40 derece kuzey paralellinde yer alır. </a:t>
            </a:r>
            <a:r>
              <a:rPr lang="tr-TR" sz="3600" dirty="0" smtClean="0">
                <a:solidFill>
                  <a:srgbClr val="FF0000"/>
                </a:solidFill>
              </a:rPr>
              <a:t>Paralelleri dik kesen ve kutup noktalarında birleşen yaylar ise </a:t>
            </a:r>
            <a:r>
              <a:rPr lang="tr-TR" sz="3600" dirty="0" smtClean="0">
                <a:solidFill>
                  <a:schemeClr val="accent1"/>
                </a:solidFill>
              </a:rPr>
              <a:t>meridyen</a:t>
            </a:r>
            <a:r>
              <a:rPr lang="tr-TR" sz="3600" dirty="0" smtClean="0">
                <a:solidFill>
                  <a:srgbClr val="FF0000"/>
                </a:solidFill>
              </a:rPr>
              <a:t> denir. </a:t>
            </a:r>
            <a:r>
              <a:rPr lang="tr-TR" sz="3600" dirty="0" smtClean="0"/>
              <a:t>Ekvator, paralellerinin başlangıcı olduğu gibi meridyenlerin de bir başlangıcı vardır. Bu, </a:t>
            </a:r>
            <a:r>
              <a:rPr lang="tr-TR" sz="3600" dirty="0" err="1" smtClean="0"/>
              <a:t>Ingilterenin</a:t>
            </a:r>
            <a:r>
              <a:rPr lang="tr-TR" sz="3600" dirty="0" smtClean="0"/>
              <a:t> </a:t>
            </a:r>
            <a:r>
              <a:rPr lang="tr-TR" sz="3600" dirty="0" err="1" smtClean="0">
                <a:solidFill>
                  <a:srgbClr val="C00000"/>
                </a:solidFill>
              </a:rPr>
              <a:t>Greenwich</a:t>
            </a:r>
            <a:r>
              <a:rPr lang="tr-TR" sz="3600" dirty="0" smtClean="0"/>
              <a:t> gözlem evinden geçtiği varsayılan </a:t>
            </a:r>
            <a:r>
              <a:rPr lang="tr-TR" sz="3600" dirty="0" smtClean="0">
                <a:solidFill>
                  <a:srgbClr val="C00000"/>
                </a:solidFill>
              </a:rPr>
              <a:t>0 derece başlangıç meridyenidir. </a:t>
            </a:r>
            <a:endParaRPr lang="tr-TR" sz="3600" dirty="0">
              <a:solidFill>
                <a:srgbClr val="C0000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8" name="Picture 2" descr="http://bursasanatevi.com/wp-content/uploads/2010/04/tarihoncesi.jpg"/>
          <p:cNvPicPr>
            <a:picLocks noChangeAspect="1" noChangeArrowheads="1"/>
          </p:cNvPicPr>
          <p:nvPr/>
        </p:nvPicPr>
        <p:blipFill>
          <a:blip r:embed="rId2" cstate="print"/>
          <a:srcRect/>
          <a:stretch>
            <a:fillRect/>
          </a:stretch>
        </p:blipFill>
        <p:spPr bwMode="auto">
          <a:xfrm>
            <a:off x="251520" y="260648"/>
            <a:ext cx="8568952" cy="6264696"/>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2" name="Picture 2" descr="http://www.gundemturkiye.com/yaziresimleri/445_197_11520727838361199311.jpg">
            <a:hlinkClick r:id="rId2"/>
          </p:cNvPr>
          <p:cNvPicPr>
            <a:picLocks noChangeAspect="1" noChangeArrowheads="1"/>
          </p:cNvPicPr>
          <p:nvPr/>
        </p:nvPicPr>
        <p:blipFill>
          <a:blip r:embed="rId3" cstate="print"/>
          <a:srcRect/>
          <a:stretch>
            <a:fillRect/>
          </a:stretch>
        </p:blipFill>
        <p:spPr bwMode="auto">
          <a:xfrm>
            <a:off x="179512" y="188640"/>
            <a:ext cx="5112568" cy="6484937"/>
          </a:xfrm>
          <a:prstGeom prst="rect">
            <a:avLst/>
          </a:prstGeom>
          <a:noFill/>
        </p:spPr>
      </p:pic>
      <p:pic>
        <p:nvPicPr>
          <p:cNvPr id="112644" name="Picture 4" descr="http://arsiv.ntvmsnbc.com/news/300322.jpg">
            <a:hlinkClick r:id="rId4"/>
          </p:cNvPr>
          <p:cNvPicPr>
            <a:picLocks noChangeAspect="1" noChangeArrowheads="1"/>
          </p:cNvPicPr>
          <p:nvPr/>
        </p:nvPicPr>
        <p:blipFill>
          <a:blip r:embed="rId5" cstate="print"/>
          <a:srcRect/>
          <a:stretch>
            <a:fillRect/>
          </a:stretch>
        </p:blipFill>
        <p:spPr bwMode="auto">
          <a:xfrm>
            <a:off x="5364088" y="188640"/>
            <a:ext cx="3672408" cy="6482681"/>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solidFill>
                  <a:srgbClr val="00B0F0"/>
                </a:solidFill>
              </a:rPr>
              <a:t>Tarih  ve Çağ</a:t>
            </a:r>
            <a:endParaRPr lang="tr-TR" dirty="0">
              <a:solidFill>
                <a:srgbClr val="00B0F0"/>
              </a:solidFill>
            </a:endParaRPr>
          </a:p>
        </p:txBody>
      </p:sp>
      <p:sp>
        <p:nvSpPr>
          <p:cNvPr id="3" name="2 İçerik Yer Tutucusu"/>
          <p:cNvSpPr>
            <a:spLocks noGrp="1"/>
          </p:cNvSpPr>
          <p:nvPr>
            <p:ph sz="half" idx="1"/>
          </p:nvPr>
        </p:nvSpPr>
        <p:spPr/>
        <p:txBody>
          <a:bodyPr>
            <a:normAutofit/>
          </a:bodyPr>
          <a:lstStyle/>
          <a:p>
            <a:r>
              <a:rPr lang="tr-TR" sz="4000" b="1" dirty="0" smtClean="0"/>
              <a:t>Tarih</a:t>
            </a:r>
            <a:r>
              <a:rPr lang="tr-TR" sz="4000" dirty="0" smtClean="0">
                <a:solidFill>
                  <a:srgbClr val="FF0000"/>
                </a:solidFill>
              </a:rPr>
              <a:t> geçmişteki olaylara ait bilgilerin keşfi, toplanması, bir araya getirilmesi ve sunulması bilimidir.</a:t>
            </a:r>
            <a:endParaRPr lang="tr-TR" sz="4000" dirty="0">
              <a:solidFill>
                <a:srgbClr val="FF0000"/>
              </a:solidFill>
            </a:endParaRPr>
          </a:p>
        </p:txBody>
      </p:sp>
      <p:sp>
        <p:nvSpPr>
          <p:cNvPr id="4" name="3 İçerik Yer Tutucusu"/>
          <p:cNvSpPr>
            <a:spLocks noGrp="1"/>
          </p:cNvSpPr>
          <p:nvPr>
            <p:ph sz="half" idx="2"/>
          </p:nvPr>
        </p:nvSpPr>
        <p:spPr/>
        <p:txBody>
          <a:bodyPr>
            <a:normAutofit/>
          </a:bodyPr>
          <a:lstStyle/>
          <a:p>
            <a:r>
              <a:rPr lang="tr-TR" sz="4800" dirty="0" smtClean="0">
                <a:hlinkClick r:id="rId2" tooltip="Çağ (zaman)"/>
              </a:rPr>
              <a:t>Çağ</a:t>
            </a:r>
            <a:r>
              <a:rPr lang="tr-TR" sz="4800" dirty="0" smtClean="0"/>
              <a:t> - Kendine özgü bir özellik taşıyan zaman parçası, dönem, devir:</a:t>
            </a:r>
            <a:endParaRPr lang="tr-TR" sz="48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634082"/>
          </a:xfrm>
        </p:spPr>
        <p:txBody>
          <a:bodyPr>
            <a:normAutofit fontScale="90000"/>
          </a:bodyPr>
          <a:lstStyle/>
          <a:p>
            <a:r>
              <a:rPr lang="tr-TR" b="1" dirty="0" err="1" smtClean="0"/>
              <a:t>KiMLER</a:t>
            </a:r>
            <a:r>
              <a:rPr lang="tr-TR" b="1" dirty="0" smtClean="0"/>
              <a:t> </a:t>
            </a:r>
            <a:r>
              <a:rPr lang="tr-TR" b="1" dirty="0" err="1" smtClean="0"/>
              <a:t>GELDi</a:t>
            </a:r>
            <a:r>
              <a:rPr lang="tr-TR" b="1" dirty="0" smtClean="0"/>
              <a:t>, </a:t>
            </a:r>
            <a:r>
              <a:rPr lang="tr-TR" b="1" dirty="0" err="1" smtClean="0"/>
              <a:t>KiMLER</a:t>
            </a:r>
            <a:r>
              <a:rPr lang="tr-TR" b="1" dirty="0" smtClean="0"/>
              <a:t> </a:t>
            </a:r>
            <a:r>
              <a:rPr lang="tr-TR" b="1" dirty="0" err="1" smtClean="0"/>
              <a:t>GEÇTi</a:t>
            </a:r>
            <a:r>
              <a:rPr lang="tr-TR" b="1" dirty="0" smtClean="0"/>
              <a:t>?</a:t>
            </a:r>
            <a:endParaRPr lang="tr-TR" dirty="0"/>
          </a:p>
        </p:txBody>
      </p:sp>
      <p:pic>
        <p:nvPicPr>
          <p:cNvPr id="3" name="2 Resim" descr="Anadolu Uygarlıkları"/>
          <p:cNvPicPr/>
          <p:nvPr/>
        </p:nvPicPr>
        <p:blipFill>
          <a:blip r:embed="rId2" cstate="print"/>
          <a:srcRect/>
          <a:stretch>
            <a:fillRect/>
          </a:stretch>
        </p:blipFill>
        <p:spPr bwMode="auto">
          <a:xfrm>
            <a:off x="323528" y="836712"/>
            <a:ext cx="8640960" cy="58326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2" descr="https://encrypted-tbn0.gstatic.com/images?q=tbn:ANd9GcSko2IJ50e8zIoRK5LiYZmhoGewjxcnafMuvz_n1vVjD6_dwjfd">
            <a:hlinkClick r:id="rId2"/>
          </p:cNvPr>
          <p:cNvPicPr>
            <a:picLocks noChangeAspect="1" noChangeArrowheads="1"/>
          </p:cNvPicPr>
          <p:nvPr/>
        </p:nvPicPr>
        <p:blipFill>
          <a:blip r:embed="rId3" cstate="print"/>
          <a:srcRect/>
          <a:stretch>
            <a:fillRect/>
          </a:stretch>
        </p:blipFill>
        <p:spPr bwMode="auto">
          <a:xfrm>
            <a:off x="179512" y="188640"/>
            <a:ext cx="8856984" cy="648072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0"/>
            <a:ext cx="9036496" cy="7052057"/>
          </a:xfrm>
          <a:prstGeom prst="rect">
            <a:avLst/>
          </a:prstGeom>
        </p:spPr>
        <p:txBody>
          <a:bodyPr wrap="square">
            <a:spAutoFit/>
          </a:bodyPr>
          <a:lstStyle/>
          <a:p>
            <a:r>
              <a:rPr lang="tr-TR" sz="4000" dirty="0" smtClean="0"/>
              <a:t>Merhaba.  Ben ,Anadolu Medeniyetleri Müzesinde görevliyim.Ziyaretçilere müzemizde sergilenen eserleri ve buluntuları tanıtıyorum. </a:t>
            </a:r>
            <a:r>
              <a:rPr lang="tr-TR" sz="4000" dirty="0" smtClean="0">
                <a:solidFill>
                  <a:srgbClr val="FF0000"/>
                </a:solidFill>
              </a:rPr>
              <a:t>Mezopotamya ve Anadolu'da kurulmuş medeniyetleri tanıtacağım.MÖ 4000 tarihinden sonra Mezopotamya ve Anadolu tarih sahnesinde rol alan her uygarlığın en belirgin özelliklerini temsil eden kişilerle tanıştıracağım. </a:t>
            </a:r>
            <a:r>
              <a:rPr lang="tr-TR" sz="4000" dirty="0" smtClean="0">
                <a:solidFill>
                  <a:schemeClr val="accent1"/>
                </a:solidFill>
              </a:rPr>
              <a:t>Yıl MÖ 4000.Sümer uygarlığının şehir devleti </a:t>
            </a:r>
            <a:r>
              <a:rPr lang="tr-TR" sz="4000" dirty="0" err="1" smtClean="0">
                <a:solidFill>
                  <a:schemeClr val="accent2"/>
                </a:solidFill>
              </a:rPr>
              <a:t>Eridu</a:t>
            </a:r>
            <a:r>
              <a:rPr lang="tr-TR" sz="4000" dirty="0" err="1" smtClean="0">
                <a:solidFill>
                  <a:schemeClr val="accent1"/>
                </a:solidFill>
              </a:rPr>
              <a:t>'dayız</a:t>
            </a:r>
            <a:r>
              <a:rPr lang="tr-TR" sz="4000" dirty="0" smtClean="0">
                <a:solidFill>
                  <a:schemeClr val="accent1"/>
                </a:solidFill>
              </a:rPr>
              <a:t>.</a:t>
            </a:r>
            <a:endParaRPr lang="tr-TR" sz="4000" dirty="0">
              <a:solidFill>
                <a:schemeClr val="accent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img62.imageshack.us/img62/386/sumerler3.jpg">
            <a:hlinkClick r:id="rId2"/>
          </p:cNvPr>
          <p:cNvPicPr>
            <a:picLocks noChangeAspect="1" noChangeArrowheads="1"/>
          </p:cNvPicPr>
          <p:nvPr/>
        </p:nvPicPr>
        <p:blipFill>
          <a:blip r:embed="rId3" cstate="print"/>
          <a:srcRect/>
          <a:stretch>
            <a:fillRect/>
          </a:stretch>
        </p:blipFill>
        <p:spPr bwMode="auto">
          <a:xfrm>
            <a:off x="251520" y="332656"/>
            <a:ext cx="8640960" cy="6336704"/>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640959" cy="707886"/>
          </a:xfrm>
          <a:prstGeom prst="rect">
            <a:avLst/>
          </a:prstGeom>
        </p:spPr>
        <p:txBody>
          <a:bodyPr wrap="square">
            <a:spAutoFit/>
          </a:bodyPr>
          <a:lstStyle/>
          <a:p>
            <a:pPr algn="ctr"/>
            <a:r>
              <a:rPr lang="tr-TR" sz="4000" b="1" dirty="0" smtClean="0">
                <a:solidFill>
                  <a:schemeClr val="accent2"/>
                </a:solidFill>
              </a:rPr>
              <a:t>Mezopotamya'da ilk devleti kuranlar:</a:t>
            </a:r>
            <a:endParaRPr lang="tr-TR" sz="4000" dirty="0">
              <a:solidFill>
                <a:schemeClr val="accent2"/>
              </a:solidFill>
            </a:endParaRPr>
          </a:p>
        </p:txBody>
      </p:sp>
      <p:sp>
        <p:nvSpPr>
          <p:cNvPr id="3" name="2 Dikdörtgen"/>
          <p:cNvSpPr/>
          <p:nvPr/>
        </p:nvSpPr>
        <p:spPr>
          <a:xfrm>
            <a:off x="251520" y="836712"/>
            <a:ext cx="8640960" cy="5632311"/>
          </a:xfrm>
          <a:prstGeom prst="rect">
            <a:avLst/>
          </a:prstGeom>
        </p:spPr>
        <p:txBody>
          <a:bodyPr wrap="square">
            <a:spAutoFit/>
          </a:bodyPr>
          <a:lstStyle/>
          <a:p>
            <a:r>
              <a:rPr lang="tr-TR" sz="3600" b="1" dirty="0" smtClean="0">
                <a:solidFill>
                  <a:schemeClr val="accent2"/>
                </a:solidFill>
              </a:rPr>
              <a:t>SÜMERLER</a:t>
            </a:r>
            <a:r>
              <a:rPr lang="tr-TR" sz="3600" dirty="0" smtClean="0"/>
              <a:t/>
            </a:r>
            <a:br>
              <a:rPr lang="tr-TR" sz="3600" dirty="0" smtClean="0"/>
            </a:br>
            <a:r>
              <a:rPr lang="tr-TR" sz="3600" dirty="0" smtClean="0"/>
              <a:t>Uygarlık tarihindeki ilk icatların birçoğu benim ülkemin insanlarına ait.Tarladan kaldırdığımız ürünleri pazara götürmek çok yorucu oluyordu.Bunun kolay bir yolu olmalıydı ama nasıl?Bir gün düşünürken dağdan aşağı doğru yuvarlanan yuvarlak bir taş gördüm.Ben de tahtaları taş gibi yontarak yuvarlak hale getirirsem o da yuvarlanırdı. Böylece ilk   </a:t>
            </a:r>
            <a:r>
              <a:rPr lang="tr-TR" sz="3600" dirty="0" smtClean="0">
                <a:solidFill>
                  <a:schemeClr val="accent2"/>
                </a:solidFill>
              </a:rPr>
              <a:t>tekerleği</a:t>
            </a:r>
            <a:r>
              <a:rPr lang="tr-TR" sz="3600" dirty="0" smtClean="0"/>
              <a:t> yaptım.  </a:t>
            </a:r>
            <a:endParaRPr lang="tr-TR" sz="36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 name="AutoShape 2" descr="data:image/jpeg;base64,/9j/4AAQSkZJRgABAQAAAQABAAD/2wCEAAkGBhQSERUUEhMWEhUWFxoXFxgVGBcYGBkYGBgYGhsYGhscGyceGhwjGRgXIC8gIycpOC0sGB4xNTwrNSYrLCkBCQoKDgwOFw8PFCkcHBwsKSksKSwpKSkpKSkpKSksKSkpKSwsLCwsKSkpKSwpKSkpLCkpKSwpKSwpLCwpKSkpKf/AABEIAM8A8wMBIgACEQEDEQH/xAAcAAEAAgMBAQEAAAAAAAAAAAAABQYDBAcCAQj/xABEEAACAQIEBAQDBgMFBgYDAAABAhEAAwQSITEFIkFRBhNhcQcygRQjQlKRoTNisSRywdHwFTRDkvHyU2ODorLiFheC/8QAFwEBAQEBAAAAAAAAAAAAAAAAAAECA//EABwRAQEBAAMBAQEAAAAAAAAAAAABESExQQJREv/aAAwDAQACEQMRAD8A7jSlKBSlKBSlKBSlKBSlKBSlKBSlKBUdxjxDYwom/dVJ2GpY+yjWtvEYtE0Z1UkEiSBt7+4/WuL/ABA4oLd4+RcLXm1vXSsERC5UJbOgHZQvudgS3Fn4r8a7FnfD3TMxPKTA1iVqAHxnxV9ptYe3YtyP4oe45HUwGSPT+tc34dbMs91Wa4dBqNvzE6sT6aes1IywghnnrlfIYjTUTpMdP03oTbNXq5iscUtXsMLl5dS1u2jWytwEzcRnVramOg0IJEcxrStfEprOI8rEIcKdVe0yFDbJAIupGhVmClkH5WZJLRVi8L8Xv3LJT7KtvCqoWWeWZjsczkjQQZO5gTXJPEWKLY0qAEcXGU27yplBJ/EBNszoCQIYQZmWqM3h2Ph3ii2mGtXLl22HxDStsuoGVD5UzPMoyFgAIktvVzwPG7LKv3qkkTuf3JAg+hrnPiPDF+HYF7620IGXyblq5cGoJ3RnacqiD1302Fa4TxxrSxbe5ZAYvyXb0AdFCi2eX0I/qaLtd5t4pGMKyk+hBrLXKeBfFO7dZVZFAzc1y8c2UGAcq2bYyiNecg6611S2ZA2PttVV6pSlFKUpQKUpQKUpQKUpQKUpQKUpQKUpQKUpQKUqD4z4rt2YS39/fYwtq2QWnux2RQNSTQTlKqC8T4m/yWsMusa+cR/zaf0/bWt1bXEj813B2++W3ec/vcAoHjHG4i3Zc4bKrqhbOwWJ2ChnYImvVp9tyOC3cP5twG4zmfMvXriFwzZJLBJCicxyzqJMmQNeqeOLGMFkhsf92Oa6yWlQKswo0OY5jIHMPl9RXN/B2HtXcRda5iFVLVp3Ls4UHzfujA2gKztGsnKANZqVz+u3zitlbN62tpChILFWum//AAwpzBiq6MrEFCuht6aGvuCDM6y0Js3MqadlJIafbWsOMwCi7cezDI34h5gVmiWgsubfXUHfsAa6r4BwWFs4M4m46O6gh7zhiFAgwC+sCdlgSY3qtzrEnh+A3DglTD3jhMy6lib5EzqGYrqdzoNTXGPGvgrGWb6+cUvtcIyXlEG5JAyzpziRy9iIOldFxvjoW7w8/A3PKMILuIW4rsZMsLeVo1I0UAgCOwF1bAWL9gLdi7ZBV0djEdV1kEETGvQgdxRmyVy/xNce7geHswculuGzoDHl8jFtZD7GCvqYNVVxCmQSB2IntvB949K7r4j4Nh79pbV0FhsuVjmldIJ1Ztd99yT1rnPGPh9ibAFywpuIOaJyukHYLOo+gI2o3Lim8P4kbVwMC7IrySj3LVvQwjF4BVxLEeYntXffB/EGvYW27EtIMMQgJAYjUIcs6bqYOhETA4TZb7wXCFBtwxE5GZZlirHQkROU7mNxIHcvBdlBhw1tAgc5iFGUEn8WTZGIjMB1BonqfpSlFKUpQKUpQKUpQKUpQKUpQKUpQKUrzcuBQSSABqSdAAOpoPpNVvF+M1Z2tYS2cVcXcghbSztmc6fpv0qJvcUucUum3YJTBqYdxob8HUKdxb9dJq04DhtnCWoRQirroOp6+pPfc9aCNXgN69rjcQYP/BsE27fsW+d/2raxws8Pwty5atIgRZgQsnYS251PqTsATAqUsNmAYrB6TuBVc+I+GR8E5cnKhVyoOr5WHKIE5iSAvZipO1BteD7xu2Bfd2d7pJMiFSCQEQflHeTJJMkRU66AiCAR61X/AAbgVGCtLlgjV8sqGcEhtAZKzoAeijpFTmJz5fu8s92mB+m/T/WlCOb/ABFupfss9xHyIrOqfeIWABys1vTMxYcoeMi5m1kCuXcGwocsbiCAys7s0taWGYhT8qiAxZoLdojXu/jrBueG31V2LFOZhqzAQWUKNy0ZQo/N7zw/jWEKYa2iZsly0bsRDXCxAF65/fPMF3FvyhoWMRz+u9WfHcJw1i3YxlzLassyqtvnzkHN95IYjOIJKGRCkEzE9S4hfs28IhvMWRALgZIYnyB52YaQdLc6d4G9UrCcEXivC7eGdgl20qXLZJ+QQAucL1dQ7EalQ6nSQKy+EOGui3OG3WBvYNi9nMCEvYe7M6fkObKd8pjtFVrUxj1tsqtxJi5vFcuGDlbNoOeRSFIN65IOpDElWygBSRhueD/IVjhLyJgrrW7l1GzHKqsGY2mElg66Qx0mQelfOJeCWutaN6+1tLJXJmJNyBnAti6lxS0KTBK5obUsRW94S4suNw4XykTD5WCKCwIRXy2x0ykBNSD8w0iJMVr4rC8TvWrii9ZwVslyLnPfvMruzD8otKFYL1ICzpUb4a4HZW3dt32urecnB3wztdR7lxAy3FJEww5terRMATteIOFs2MLXL/3Ni0j2kIAWbjMCpcKxVh5Ojhc2VioIOpkeF4RTbNwrcv3De+0OQnlzcVPLVbaswACIEgMxnQ6mYJ65Jxrhn2cMCbjKrZFMaZ4JZGRjntmAx1kEL0kGupfCXGE4IWmQobbFZ/MvKQT2OVlHqII9OX8fvZcZdFt2yu8tbK3LbhlIbK6yCGDc2ZSdCWB3A7L4C8o4K01oZeUIyGZRkkNbIPVWJE7nQ61SdrHSlKNFKUoFKUoFKUoFKUoFKUoFKVr8Q4hbsW2u3WCIglmPQfTU+woM5Nc541xl+JX/ALPZYrhFMXGX5sQwOqJr/DBGrbb9tIzxZ8RjjFNjB8ltnCG8TGZT2DAQpg6ak+gmbR4Q4TawttVtjUgFmPzMRp12GgAB7d9BGe1k4TgBathQoSABlBmI7nqa8vic9wILbFRqWOiypj66/wBNNpreRpEjWo7/AGmXdltqTlOUyDAOup9BB949arSRL6x/0/Wqh4swrYi/ctLMpgrjLEzne4mXbXQ2em9TPF+PpYQs5lV0gRmd4nIvSdCSdAADMAGKb4a8TedxC6WuK1y5ZRFyA5UyXXzIDIzZQw5hEk+oAgtPgvEfcC2RlNslQpBVgMzRIOusTPqe2s9c2OsE6A+taEWmvnIim8kZmgSoI0zHc8uw9a1eOly6BZ0hgQBoQdSSdCAIOXTaqIHDeIrwu3MLjAnnKs5wv3VyydBcVCdydGSTB6wRlhfidgkxGGDWbRzIUMga5QCqoACMi52WfQA/hFbnxWGUYPEpofM8qdJy3l06gSCMwB0ka1qLxWxh7YV2N54lULByJjnJ01OnNpP4YBJeM38ql+DL+IweKa2wEz5bgzI8woXue4Xy+X1jTKSOrcWwa46zYxuCIOIsy1hiQBcUND2njTK2UgHo0HvXKfEIu3cQLrKF5CSiyWKjfMQkhjOkxl0Om9bngPxtcsZLLEqj3UA01APmSFHQF46kHLUZlzh0lPH3D7vJiP7PdiHt4m2ysvTKzFSvXcNGtUHhvF8Tw241rB3cHjbBJ8vNftIyhjswa4pmdeo1MHWB0y34jw9xLl58jWlKZWOUyrqCCZ2GszOxrSOOS+P7Lw5LyH/i3lSzaPqsozOPULVasR3CvDjX7n2jF4ovfaOXClMllQTlVXgtoZkg7v21qd4XiRef7gu1lDFzEMQfPZdMiEfPlPzXAPwhQTrlq2L4DhrjhjZ4VaYtAVHuurtoMrFBbVZJ6q3sajOP/EIotyxetnCNalDZSMgUAgQwAOVkaOWCAMw00I3EX4vv+dxRQWDLcuqbJ0yjJyZS4E2ySuYOsxImDqOveGMF5dhZVlcjmzKEYlSQM4UlS0QMw0IAiBAFC+Evh17tt8RiSL9tifILQxZW+d2/mMIJ35IPyiupikPn9faUpVaKUpQKUpQKUpQKUpQKUpQaXGeKrhrFy84JW2pY5dTA7Vz/AI0MXxO2gxSpwvCBlY+Y+a5daTkUAheokAxrB5tImvF3FLmIZ8HhsqiAMTfcBkso3QKfmcgaDv23Hh+D4PD4S1bxdx8gIeb7N5lxoUQ8bCAoyCBCjaDUSqPxjwIbbYTE8MW5ikEq7jKzFmJ1VTAWCNdogazJqS8IcQuNjLljFSHtOBlVwwJZTJOU87gCCADliNANLZY4aRlN5jh7GVUt2UOa485tLpSRGZtEt8s75pAqMPDRcv3L2BR1vLr9qYgW2UKsJAMXVYzocumsgZJJnK+WUO7GOwGwH+J/17wt/wAX2hZa6jApzZG1ghDDXPVQdo+bQDUiqT4x49j0w/lXxNpyc9+wphk28oxORiYWZghjroZ523iF75KlhkEKEBJVVUmBGwAEAD0k61S/SxcZ40ce5a47JbEQBAOQnadvMuEe3LPy29cXgjHrZxtli0WwbiECZChGeZj81sD6juajuE8Nu4pvKw6kyfw/QE5vwjQDMdoAFXPxF8OlwvDb117hN5FHli3K20LOqwAdTMxmP6aUJPXSuC4VAGurJN5vNM7jMBCnUxAAGnb0rBxBUa8c5XIiTczHl6kZ+gETueuxk1vcKSLKDeFA0/19Ki+LeE0xN3PiWa9bTW3h9rQMas6g/esTMZtANI3JNKP8R+ItxW3aw/DEuYlrd4XGuoMthcquADcYhS0kHrtUbwr4NY9jnv4xLTE5j5eZ2kiDJIUT667nXWupfY7rcqEWLQEKFAkEHsNMug0kaaddJC1hQIJJZtszb6xPoNhsKjP8725ba+FKWuVuJ35JJi2igzrruzSNeumsRWTDfCJWYH7ZjoEEEi2neDLAmeZuk6mYmr7xPj9jClbZjzGgLbQDMZ2noo9T2MTXyzxO8ysxtrZQCc90wI6nL80Du2Sh/MRvC/AmEwgU5GvuoWHvt5kZAETSMikLABCgwPetjE8TkFDfsqxB+RGukNErEmGiCSAO21Vfi3xesW7vl21bGp+O5ZUZFPNooIh45TIZp12qPtfGO3bZjluXNTC+Q6tB1GwAGsrudMh1g0XhacTwrEXigF1b1vPFy3csG0MhiSrgBsyqxA1GgjXWq54s4XYx3lXArlzKAMAHfJmF7BXGLHLiAPMZJgTmAJFTfhjxanFLWIWTajOuQyLyKQCHjMc2pkRougknaHuWjfW9ihbzAN5ePtISMzWY/tFoTKXFUI6x001IJJKu3gtbC4KyuGINsLGgynP+PMpJKvnzZlOoMipyuUcQ4m+FHnuzWnYE2cUoATFQAUTE2hyM5GgcRIJKlYg9Swt8OispVgwBBUhlM9iNx61VlZaUpRSlKUClKUClKUClKUCoXxXx77LYLKM1xyEtLuWdtBp1/wCg61NVzv4tNctixdS5btkZ0UuWGRmX+MMo/ABM9CFOtBm8KYFlxBsk+a1tvNvvMp5jiQ2bZ3J0VTqqLmOrCJXivBsOzXb9+LibXCzFFtJaDGVj5mDQPqe0VWfC2IXDJaw1ssuZHu3C4K3LVmGm/cAMreuswyg/KqoNxJxfFjiTfY0spKhrhU2mMHLYzTLTJDhrJg7Ag7nSJ4irHifym+2YgeZexAIwmFjVLE8gJj7tG0Y7kgAAHMaksLxlsO32a81y9i7mUm3ZOjMQSbIVT9yiQJIB0RogGqAvFbiXhiPnxB1DwCts6BSFOmVFAIHdR7hw++4Yt5gtMyxfxMu1xlkcigcwZyCJnUADQAkmeY6nwHiDrbyMqXn5mNtW+5sCWkXHJPmXI3EsRzSQINVFPCz8Vx925ahLMW1e8Fyoco1W2AQW/wAeUmJgyXCeF+f/AGZCyDLlvlDLIhC/2dIOUuxBa5cOizlkyc3R8Fw5LKLaVcqqOW0h6dS7btJ3JIHvRe3jgnDbOEtizhrZaNGIjcac7aCf5Rt0FRnxItXDwvFMYOW2HyLr/DdXOsSdF7CrKuFkANAA/Cvyx2Pf9h6Vkv4dXRkYAqylSDsVIgj2iq0gx4jW3g8PcE3jdFtUy7uzLmJH0DH6dK0OC+OTdDr5L3boYjy7aksIJEOxhE1B+YjTvua4mNxfAQ1p7L4zA5ibNxCPMtZjPluOokmDpqdN8o1G+MICEYbBOvYMEsICdyYLMfoNfSokq/vfxRXPde1hE3IH3rgerGEzRroCB/NvVe4t8VeH4QNF9sVcjZDn7DLmUZN9SAe/oK5jxvjmIxpnFOCsyLSAraHuCZc+rH6Vv8B8D38QoaxYhOjmEU+xMT9JouVYLnxnhSMJgYZiSXuxZSe8LLP76fSqbxvjmIxhnF3jcH/hqMlkQZHIPmjuxNXS18HsQ0Z7tpB11Zj+mUD96sHD/hPh7PPde5fI/CvKD9AS3/uFDI5fwrgd++2WxbZoGsaAD1Oyj3q4cO+FMrmxF/IP/LiATsAT859hHYnauj4LBBAES2iAHRE+RT3ciMzen/dWS4oZioHmNszN8qbcunUj8I3HzbiS6pHhThlvh2Nu21djavWzfzXNLgNgojLIEFIfNGhXKZFfF8R4e1j8VaujL5gw94rcEwcr5hlLauFNoEbCZ2UxufEbgN3yrV/DFjdtZ1Yhc827iwUNv5TblVlQOx7mqp4T+HZx63rmKNwM0Zbrgyzn55UxmWAo9+sg0Zy+NNfF1u+F4e6sbZvrbS5KEfZ7V8lCnWQsLp01mBzdCw8cNUtYzXcGv8W3Ie5YYb3Fg6qT8y9DJHUUwvwzsW8E2HkNcJzrdyhWS4sZGTfKFgaTrrO9auA4+LmGFy/cIYWyl0Qlwh9FuW8uQMOflygbxE1ScJdvEV9V824tkIFztbV2a6tvQlpgISqsGK9eh72UGuWYHh+Jysi4d3sOQikvb85LQM3rSo1ySCFAAOqyR0EX7hviaxefywWS5BPl3FZGgaGJ0MQZAOkGdqKlqUpQKUpQKUpQKUpQK518WsNaU4a/elwjFBaAkMDzOSfVUCa7Z/Wui1zX4u8SZbmDtqs5jcfbd0UeWD3UOQxXrlHaiVi8LN5drEYjE87rcGIxRG73oY28Ko6C3Ns/3nA2BrBxDgn+0uILZuOVW3ZLMUgw2cG5GYaS75dtkHQVF4e5k+y4VnFxMv2zGs5yl7t77xVYzptbk9j7ipP4Z8TW/jMZzn+EBnGjESAXJjRpBP8A0qJL43/G/AsHhsKgZGS3hwSCravngMG0JZmKrBkddQFNc94Lg2xeKD2ABdduUTFu0MmU3SAJ+6tyFJ3LyImBYvijxjMFw1pCtkZM7dZy5UXU5gQBP7dCWnvhN4JFmwb9wfxQMoiCbYMjN6MeaOvLsAAKndxa/D3BEw9kW7Gx1e6QM1xj+ICI9jsBsDvUrg7luWVCCVPPrJnbmPU6R9KiOJYi5cMjN5IIA8tiGuMNSARB3EaaGDPapLh6CzZQMApgSqieY7gAST++1G2/SsKZm35NdADJI/m00+nprWag0+L8KTE2Xs3JyuIMbjqCPUEA/Sudf/pps0faVCd/LJb9M0fvXUaUXVS4F8NcLhyGYG+42NwDKPZNv1mrYBX2lEK1riuzR8qDqDzN6D8o9d+0b1s15uXAoJYgAbk6AfWgW0AEAQK+gVhw2HCj5mbfViSTJme3tA06RXu7fCxJ32G5PsBqaDJXh7gH+Q1P6VhQu24yL7yx/wAF/f6V6JS0NSFk7k7n3OpP+VB71ZeqE+0j16iuY/EnhV7CC/fwqF0xWUOij5MRnU27wAEmWEf3iN5iun251md9JjsNo6e9Y8bg0u22t3FDowhgeoP9PeiWa474J8X4u9aa697DWQSbb3bqjOrkTIVdWY6HWBtvtUovHmOLtXmW3eWyzXbjYfR48pwWNt4aCGmJO0RMTCWsG+Cx15jYu4o52Quom8hzlluBgPma2yGTPzH1q1m63EMMxVEa2ynyzfDveJQMph7cCyZXQQZ3MyRUI6DYvh1VlMqwDAjYgiQf0rJUH4L4iLuDt8uRrY8ll00a2AukaQRB+tTlVSlKUClKUClKUCobxJ4aTFqM/wAyLc8vsruuUP7gSN/xH0iZpQcF4/4VxeHW4oBe4LS4i/eGYoo80QgbeYtqfZW96y+DsNd4bibL3G5cbh2E7BCtwtCwPygEetwn0rubWwZkAzofUdjVH+K/Bs2BW7aUBsK63FCjZBAIAGwHKdPy0YszlAeJOGjFYmxaKtN1lUmTlVY3UfmRM8RpLsdxp1azZCqFUAKoAAGwAEAfpXPPAlwYrEreykLatZlk6k3iwB9BkVv+ae1X27iCWyJqRBYnZQdvc+n6xpJqPmJuwQqqGfdZ2UbZieg6euw6x6w+Ey8zHO53Y/0A/Cvp+snWsliwFHcnUk7k9zXp3ABJIAGpJ0AA60V5v31RSzHKqgkk7ADUmsFriIYoAlznDEEowCherE/LMiAdTO2hjLh8QHAZflIBU9wRMxuPrWagxC0TGY6gyMsqOsA666HrWWlaXFeLJYRmYjRS0FgDlXdu8DrAPoCSBQbbOBqSB71ptxu1myC4jN2DpPTSC0zr+xrjHH/Ft/FsQCVTWQPmZZnmPQfyCB3neoXC4Frzi3atm47bKo39e0DuaNY/Q2G4gjkqDDDdG0Ye47ajXao/E8IDsTeYsIbbQBesnp01ERB96qPhzwVj8OAxvWyAJNhmcif5XEC0/wDMsj3FWXhF63dzPd0YNzK4jI6RpckkFwCCI5dQVHWjKWsOWAFtciAQGPYflHb1P0kVsW7KiTGp3PU+5rDcxe0CJ7zJ9lAk/tWO4hI5jlHTNqf+UafrNBuLcB21rHcdDEwxBkCMxBHX0NaLuv4pY9PNYKNOyf8A1r3buuSANB/LbIj6uQD9FoNr7QeiMfeAP3M/tXyXPVF9NWMfqsfvWtkU3PLLXHOXMdSFAmADlgSYOkHY1uWsIimVRVPcAA/60FBU8fh/Lx7yVJvWVuCSVk2iUcQpGsNYAk7Ke1Uy54VfB3hibLq9rzFm2XdQhZoQuVJBVWYamDHvXRPEWO8rEYZgAzfeiJglCqggaEnnNswB0qJ8SlnwmJjChJs3JaGWCFLzqgnmUftvrURZuBcL+z2QhbO5Ja453e4xlm/Xb0AqQrX4fez2rbHUsin9VBrYqqUpSgUpSgUpSgUpSgVjxFhXVkYSrAqQeoIgj9KyUoKB4B4I+CbGYdWDHzgtoxotsr5kn0XzZI7tHUVe7FkKI37k7k9z61DeHrQ87Gt1OIg+ws2oj9TU7QY8RfyKWIJgbKJJ9AOpr5YdiBnXKYEiZgxqJ9Nqy0oFfCaM0VGXWz6mCs6FgcvplTe4fU6dqDJiuIiOUwDs/QnsgGrn+6PrNUHxzxEytgMCWlrgYt00RStsMwBJLcxJJtiYAFXRFLki2T1DXSZI7qCP/ikAdwdKonH+HA4u5Hy21RFnUTuQB8qnM0CQf1JNQU+9YUkbRqTlWNACSZfXQDtvA3IFdC+ENuybd1lH3wYK3X7s6rl9CQZ9V9gKl4stPatKJlXbKeYycoz5So06oduvtVr8KeHLmGsrftRcxKn76yGABtOAwta7XAMjgnrK7GqOi1WuKWxZxivErfRpyhSwvWFLKyz+JrRdf/5FTnDeILftLcScrDqIIOxBHQgggjuKgvGt6DhgBLeczAei2Lsn2EiaCVwzOwlEyA/nnMfUzzH6x719vKttc124f1K/oBzH2JNbtpYUA7ga1r8QwQuAEycsmBGum2u3v/nQa/C+KpdYqltlWJViAoYadJzLuNGAqTqA4UhN+YK5VIaCYMGACOsHMZjcaTqWn6BSsWGv5wTlZdSOYQTBiY3j3r1duhQSxAA3JoK9jQz464msDCoAQG2u3bofmVlKk+VbgyNq88asi3gsQpDkeRcEs4MSrHrcJOp9dNB2qOsca83iGJK4e5dW0lm0ZDABh5twkrlI2uqIOo10r54t4gfst4CzdXzFFtQyJlDNyiDowJzT1+XpQi18E/3azP8A4Sf/AAFbtYsLayIq/lUD9BFZaBSlKBSlKBSlKBSlKBSlKCF4J/vGNH/nIf1sWv8AKpqoLhN0fbsYoIP8BiB0YoykHsYRanaBXwt++1fa1r1/UgQIEs35fT3jX0HuKDWvtmPNGm6zyKN8znZjHT/ur7h7DXJLE5DtOjMPoBlX03PXtXuxh80EiEBlVO5Mzmaes6gdNzr8u9QeVQAQBAGgA2HpVL4hh/LxJc/j5OYwFuBmNli8Soe2cuZSDmRVJ1q7VocR4fnBIVWzLkdG+W4mvKexEmD0k96Ci+J+FKUwty5b8s28SvmAlip8zlVszkkgOtue8dorNxHw9fwDXsXYvgoZdwRBYSAqneYDGD+tSP2Nyj2ggxVkjJkuPkvKBBypc1S6FOxJBU6EzWjjcRi7xt2LmGvXLSvnc5VRrgXVEc5vK33KsZjYbUMWrw1wtsNhlS4+d5Z3bpnclmj0k/41E8LBxmJe+TNpQUtD+QMJP/qMrE/yqo2bX7i/tWLPlMq2LUfeKtzM7DoruqwgPZZJE6gb2DhmBWygRYkAT06ADToIAAHQADpQbdYMUTELIJIEgAx3Ovp/hWelBhw2FCCBqTqSdye5NZqUoMF/FBTG7bhR27nsPU/10rVayzEMWAjXMRov9wHQH+cz7QazfZ0XMTIE5mLHQ+pJOw6A6DpUN4jxpdBagW7dwhXZyUm3qXA6gFQVnfmGxINBCeGsGqpevOUJxV574YguQjABFzOQgbIFnU6n0rJirqXsVhLCgn743WJFrKRZUnTyyR8xj9ulZsYUS3y3XuHOCSMybD85Rsy6A5Yg/scvhXJdxuIuKWYWrdqymYKInM7iAAJzVEi4UpSqpSlKBSlKBSlKBSlKBUT4n44MLh2uRmc8ttdyzn5RH7+wqWrmnjPj6nE3GZc9vCLlVZPPfufh+mg/U6dQ3Ph9auWsQ4utna/a8wtBALpcIeCfmH3g16+1Xy/eCKWMwoJMAkwBOgGp9hVDwhOHGFu3SzXVuf2h4hQuJASB2VW8uBGgFX5mAEnQetBp3cWcgJUqxkhdSQB1IXUwIJHcgakivNmyGMASimST+Nwd/WD+8flrwGLtpKlxPqlvp7Mx/ofy1sYRTJ1XyxAthO0DUnvMgR079A2qUrzcuBQSTAGpJ2AoPVadzPcUwMgOgzAyR3I3A/l0nrG1Z7N8XEDKdGEgwR9YMGvqDKokkwNzufXQf0oPCYUBMhkiIPTQ+0R9IivhwFsgAopAAABURA2G3SBXtDmAJBXrB30Okwf2rLQebdoKIUADsBArHZwiqzMohnILHqSAAP0A2/zrNSgUpSgxWEYZszBpYkQIheg3MnufXptX27cgaQSdgTEneP0B/SslYvN/MMusLJGsxt7mRHpQal24F1c52HNGgRB+YztHcyd47VU+IYo4i8bnmgWrU21DsERmn718pYMQIyAkfhudCBUj444jbs2PKUxevNyZRLCTz3fTKuaCeuUD0ruAVFUAwgAhQokpCxo9wqdADrr/AI1KiVv461Ztm5cKHKheba3DJ3jcHm6Nr6+sz4J4YbWGDOIuXmN595BfUDXXRYEH1qt3bwxd6zhUdsjMXvS6s2S0QcpAuORmaBrFdCApFfaUpVClKUClKUClKUClKUGnxbiaYey91zyoJ9z0UepMD61yvwdhTjMYWvAm3YZmYxCNfeWdix6rmCQOuY6DeW8b8VN5sQQfusGjMFH474UmT2CnT6GJ1jX+F+D+4CuzcyCIAY85zC4Qc0CRIZhB+lRL3i58f4dYTDYh7oJQoxYDppHKO8x9a8eD/EC4rCBnIzoMt2e4HzEdmXX9R0qZxVklMoI1EEsM0g6bbGaquI8MHCOb9hQyTN60gINy2CDIHy5lIBgASMw/FVVM4HFPczNbC63cpYmeVZDAD+WAu/zFtqmQIrXwF5HQXLb51fmBmRB7dh6e9bNB5uXAoJYgAaknQAdzXjElcpzgFeoImfSOvtXq64AJbQASZ7Co2/iNQSDnPyJ+WZ1InVyJ0nTXYZmoNtLrAFnEA/Ko1b69yew2jrvXqzZJOZ9+i9F/zPr+nqsWT8zfN26L6D/Pr7aVsUClfCNd/pX2gUrxdcgaDMe2g/rXsUGC3bczmYDmJGURyzoDMye8R2989K83LgUSSAPX12oPpMVr4vBK8Nsy/K2hKzExOgJAiYrLdtBozCQDOu0jaqp4n8TBi2FsGXPLdcEr5a6SFOgLkaaHlmT0kIO7jzisRdvLBt/wkdwSotoTqoC5zmbM8ggEFR0rWxIsoZN4yNwq2QBBHe5nGpmdY/apC5kUAfc2lVSS0rcCqo+UNmgGJHzdp0r7wjgJxtzMwP2QEHMVZWxBBkaM5i2O8Cf6REn4A4SYfFOCpugLaVt1sL8ojYZjzQPSrhXxVgQNAK+1VKUpQKUpQKUpQKVXb/D+IO0/bLNpY+S3hyxn1d7h/XKPatG54HxFw5r3EsQSBy+WBbCmddAYOmm3+VBbmcDcgVEcQ8YYSzOe+kj8KHO09sqyahx8MMOxzXruIvnvcuDbtIWf3rcw3w8waTFstIjmYn9DuP1oOf4PxLhkxV1bmZrVx2IzI2Vw8lg4YgAgQpnQwDBO1l4Jj+C4T7yw1m2xkTnzvqezMWHyjWO1WC54CwRABw66dQXB+pDS31mvdnwPgV2wtk+6A7e9EQTfEXBeYWVHckglsjEyBAidBAJ6gak++RvHHDok3GzEQSwuh1B3hvwn+6asV3wvhWABw1mB2tqP6CvS+GsKCCMNZldAfLTT9qKo+F8W4PBnNhLxe0x57Deaxk7vadphu6sYbuDVrw3jvBPEX1EyeYOuwk/MoGgqQbgGGJJOHskncm2knprprpWxZwNtAAttFA2CqAB7ADSgjDxq3dVWR1dW1QDUtEcxG8CVhe5WY6b+Dwkcx+Y/WJ317nST6AbAVsGysRlEdoEa717AoFKUoPjNFYPtBOijWdz09/X0/WKxnAEky5Osj07ntPQaae+tbNq0FAAEAUC1bygCS3qdzXuvjGB3rTxd+9l+7tAt/O4UD1MA9O1BtXLoX/ADcmvNwqBmeBlkydl01M9NJ196hrNvGgkkYcsfxF7jZfTKLagjbSV71CeJvD+OxCgXcTZWzIDW7dp+aSAJzXObmiASAN6IxcV8fteby8GGS2TBxDLMjr5Fs6tprnYQI2aov7SlpDyqAu5cljJM6i5qzEmTykkk9Sa8/wD47iLuli9h3UKGZrtp5CnNzBS5H4dBqdDOXStPC/DfGX1F44m2CwGUqXTl7jKq5N/Unr3qIsPDuEtiVS7ikXDYVQHyNCtcI1BedLdsanLpO5G0WG744wCD/e7OmkK4Y/RVkn6CqRgPhRncDEYkFgoci2hMBiQCHfrKn8PSslr4c4Z1d0xT5FMGbcnXaDI117VWlsufEbADfEr9Fcx6ty8o96luH8ew98xZv2rpjNFu4jGNNYBmNR+tc2v/AA/wwOQY1g7SFzWSRpv8sdwNx3rDh/ACuFjGCScoGS6vNCmAwbQxcX9d96Drs19rntrwPxC0R5PEGUDozXHA+jlgf0re/wBm8YWCuLsXe4dAo/8Abbn9+tBdKVSbt3jSsDkwtwflVioP1bUT3BqZXjt9Y87CMsj/AId225B10OYoOm4JoJ2lV6543sKYZbinsVU76jZiNqUH/9k=">
            <a:hlinkClick r:id="rId2"/>
          </p:cNvPr>
          <p:cNvSpPr>
            <a:spLocks noChangeAspect="1" noChangeArrowheads="1"/>
          </p:cNvSpPr>
          <p:nvPr/>
        </p:nvSpPr>
        <p:spPr bwMode="auto">
          <a:xfrm>
            <a:off x="38100" y="-2376488"/>
            <a:ext cx="5810250" cy="49530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028" name="Picture 4" descr="http://4.bp.blogspot.com/_fkP-96IqKsc/R_9G8-dDavI/AAAAAAAAABQ/1psziINRm1k/s320/tekerlek-t.gif">
            <a:hlinkClick r:id="rId3"/>
          </p:cNvPr>
          <p:cNvPicPr>
            <a:picLocks noChangeAspect="1" noChangeArrowheads="1"/>
          </p:cNvPicPr>
          <p:nvPr/>
        </p:nvPicPr>
        <p:blipFill>
          <a:blip r:embed="rId4" cstate="print"/>
          <a:srcRect/>
          <a:stretch>
            <a:fillRect/>
          </a:stretch>
        </p:blipFill>
        <p:spPr bwMode="auto">
          <a:xfrm>
            <a:off x="251520" y="116632"/>
            <a:ext cx="8568952" cy="6552728"/>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9036496" cy="6247864"/>
          </a:xfrm>
          <a:prstGeom prst="rect">
            <a:avLst/>
          </a:prstGeom>
        </p:spPr>
        <p:txBody>
          <a:bodyPr wrap="square">
            <a:spAutoFit/>
          </a:bodyPr>
          <a:lstStyle/>
          <a:p>
            <a:r>
              <a:rPr lang="tr-TR" sz="4000" dirty="0" smtClean="0"/>
              <a:t>Sonra yuvarlak tahtaları öküzlerin arkasına bağlayıp ilk tekerlekli arabayı yaptım.Binaları yapmak için kullandığımız kerpiç,tuğla ve tahtaları da kolayca taşıdık.Bizim ülkemizde taş olmadığı için binaları tuğladan,kerpiçten kubbeli,kemerli olarak yaptık.Birbirinden bağımsız şehri devletleri kurduk.</a:t>
            </a:r>
            <a:r>
              <a:rPr lang="tr-TR" sz="4000" dirty="0" err="1" smtClean="0"/>
              <a:t>Eridu</a:t>
            </a:r>
            <a:r>
              <a:rPr lang="tr-TR" sz="4000" dirty="0" smtClean="0"/>
              <a:t>,Ur,Uruk onlardan birkaçı.Bence mimari eserlerimiz sizin döneminize ulaşamamıştır</a:t>
            </a:r>
            <a:endParaRPr lang="tr-TR" sz="4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Resim" descr="Dünyadaki Parelel ve Meridyenler"/>
          <p:cNvPicPr/>
          <p:nvPr/>
        </p:nvPicPr>
        <p:blipFill>
          <a:blip r:embed="rId2" cstate="print"/>
          <a:srcRect/>
          <a:stretch>
            <a:fillRect/>
          </a:stretch>
        </p:blipFill>
        <p:spPr bwMode="auto">
          <a:xfrm>
            <a:off x="323528" y="260648"/>
            <a:ext cx="8424936" cy="64807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https://encrypted-tbn0.gstatic.com/images?q=tbn:ANd9GcTbxs-bqcXWk5iWj8Q532x9Rf5Mtd3RfgAkyzaCtiKbgjyXeJkFWQ">
            <a:hlinkClick r:id="rId2"/>
          </p:cNvPr>
          <p:cNvPicPr>
            <a:picLocks noChangeAspect="1" noChangeArrowheads="1"/>
          </p:cNvPicPr>
          <p:nvPr/>
        </p:nvPicPr>
        <p:blipFill>
          <a:blip r:embed="rId3" cstate="print"/>
          <a:srcRect/>
          <a:stretch>
            <a:fillRect/>
          </a:stretch>
        </p:blipFill>
        <p:spPr bwMode="auto">
          <a:xfrm>
            <a:off x="251520" y="188640"/>
            <a:ext cx="8568952" cy="6480720"/>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260648"/>
            <a:ext cx="8568952" cy="5632311"/>
          </a:xfrm>
          <a:prstGeom prst="rect">
            <a:avLst/>
          </a:prstGeom>
        </p:spPr>
        <p:txBody>
          <a:bodyPr wrap="square">
            <a:spAutoFit/>
          </a:bodyPr>
          <a:lstStyle/>
          <a:p>
            <a:r>
              <a:rPr lang="tr-TR" sz="4000" dirty="0" smtClean="0"/>
              <a:t>.  Ülkemde oymacılık,kakmacılık sanatları da gelişmiştir ama asıl geçim kaynağımız tarımdır.</a:t>
            </a:r>
            <a:r>
              <a:rPr lang="tr-TR" sz="4000" dirty="0" err="1" smtClean="0"/>
              <a:t>Ziggurat</a:t>
            </a:r>
            <a:r>
              <a:rPr lang="tr-TR" sz="4000" dirty="0" smtClean="0"/>
              <a:t> adını verdiğimiz tapınaklar aynı zamanda birer gözlem eviydi.Ülkemin bilginleri Ay ve Güneş tutulmasını,Ay yılı takvimini hesapladı,Güneş sistemindeki beş gezegeni, ve burçları,matematikte dört işlemi buldu. </a:t>
            </a:r>
            <a:endParaRPr lang="tr-TR" sz="40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http://sosyalbilgiler.tripod.com/tarih1/mezomap.JPG"/>
          <p:cNvPicPr>
            <a:picLocks noChangeAspect="1" noChangeArrowheads="1"/>
          </p:cNvPicPr>
          <p:nvPr/>
        </p:nvPicPr>
        <p:blipFill>
          <a:blip r:embed="rId2" cstate="print"/>
          <a:srcRect/>
          <a:stretch>
            <a:fillRect/>
          </a:stretch>
        </p:blipFill>
        <p:spPr bwMode="auto">
          <a:xfrm>
            <a:off x="179512" y="260648"/>
            <a:ext cx="8784976" cy="6408712"/>
          </a:xfrm>
          <a:prstGeom prst="rect">
            <a:avLst/>
          </a:prstGeo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6632"/>
            <a:ext cx="8784976" cy="5909310"/>
          </a:xfrm>
          <a:prstGeom prst="rect">
            <a:avLst/>
          </a:prstGeom>
        </p:spPr>
        <p:txBody>
          <a:bodyPr wrap="square">
            <a:spAutoFit/>
          </a:bodyPr>
          <a:lstStyle/>
          <a:p>
            <a:r>
              <a:rPr lang="tr-TR" sz="5400" dirty="0" smtClean="0"/>
              <a:t>Bizim kültürümüzü,dilimizi ve edebiyatımızla ilgili en ayrıntılı bilgileri de </a:t>
            </a:r>
            <a:r>
              <a:rPr lang="tr-TR" sz="5400" dirty="0" err="1" smtClean="0">
                <a:solidFill>
                  <a:schemeClr val="accent2"/>
                </a:solidFill>
              </a:rPr>
              <a:t>Gılgamış</a:t>
            </a:r>
            <a:r>
              <a:rPr lang="tr-TR" sz="5400" dirty="0" smtClean="0">
                <a:solidFill>
                  <a:schemeClr val="accent2"/>
                </a:solidFill>
              </a:rPr>
              <a:t> Destanı</a:t>
            </a:r>
            <a:r>
              <a:rPr lang="tr-TR" sz="5400" dirty="0" smtClean="0"/>
              <a:t>‘ </a:t>
            </a:r>
            <a:r>
              <a:rPr lang="tr-TR" sz="5400" dirty="0" err="1" smtClean="0"/>
              <a:t>ndan</a:t>
            </a:r>
            <a:r>
              <a:rPr lang="tr-TR" sz="5400" dirty="0" smtClean="0"/>
              <a:t> öğrenebilirsiniz.Bu bilgiler size icat ettiğimiz yazı sayesinde ulaştı farkındasınız değil mi?</a:t>
            </a:r>
            <a:endParaRPr lang="tr-TR" sz="54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sümerler</a:t>
            </a:r>
            <a:endParaRPr lang="tr-TR" dirty="0"/>
          </a:p>
        </p:txBody>
      </p:sp>
      <p:pic>
        <p:nvPicPr>
          <p:cNvPr id="58370" name="Picture 2" descr="http://img.blogcu.com/uploads/bizimizah_sumerler2.jpg"/>
          <p:cNvPicPr>
            <a:picLocks noChangeAspect="1" noChangeArrowheads="1"/>
          </p:cNvPicPr>
          <p:nvPr/>
        </p:nvPicPr>
        <p:blipFill>
          <a:blip r:embed="rId2" cstate="print"/>
          <a:srcRect/>
          <a:stretch>
            <a:fillRect/>
          </a:stretch>
        </p:blipFill>
        <p:spPr bwMode="auto">
          <a:xfrm>
            <a:off x="107504" y="1268760"/>
            <a:ext cx="8568952" cy="5256584"/>
          </a:xfrm>
          <a:prstGeom prst="rect">
            <a:avLst/>
          </a:prstGeom>
          <a:noFill/>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err="1" smtClean="0"/>
              <a:t>Gılgamış</a:t>
            </a:r>
            <a:r>
              <a:rPr lang="tr-TR" dirty="0" smtClean="0"/>
              <a:t> destanı</a:t>
            </a:r>
            <a:endParaRPr lang="tr-TR" dirty="0"/>
          </a:p>
        </p:txBody>
      </p:sp>
      <p:pic>
        <p:nvPicPr>
          <p:cNvPr id="60418" name="Picture 2" descr="http://www.toplumdusmani.net/sozluk_resim/pics/3608/1324557641_fd493e21dab17ad2d9afa256ab4047ff_440690983.jpg">
            <a:hlinkClick r:id="rId2"/>
          </p:cNvPr>
          <p:cNvPicPr>
            <a:picLocks noChangeAspect="1" noChangeArrowheads="1"/>
          </p:cNvPicPr>
          <p:nvPr/>
        </p:nvPicPr>
        <p:blipFill>
          <a:blip r:embed="rId3" cstate="print"/>
          <a:srcRect/>
          <a:stretch>
            <a:fillRect/>
          </a:stretch>
        </p:blipFill>
        <p:spPr bwMode="auto">
          <a:xfrm>
            <a:off x="467544" y="1412776"/>
            <a:ext cx="8424936" cy="5184576"/>
          </a:xfrm>
          <a:prstGeom prst="rect">
            <a:avLst/>
          </a:prstGeom>
          <a:noFill/>
        </p:spPr>
      </p:pic>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706090"/>
          </a:xfrm>
        </p:spPr>
        <p:txBody>
          <a:bodyPr>
            <a:normAutofit fontScale="90000"/>
          </a:bodyPr>
          <a:lstStyle/>
          <a:p>
            <a:r>
              <a:rPr lang="tr-TR" b="1" dirty="0" smtClean="0">
                <a:solidFill>
                  <a:srgbClr val="FF0000"/>
                </a:solidFill>
              </a:rPr>
              <a:t>Tarihte ilk Anayasayı yapanlar:</a:t>
            </a:r>
            <a:endParaRPr lang="tr-TR" dirty="0">
              <a:solidFill>
                <a:srgbClr val="FF0000"/>
              </a:solidFill>
            </a:endParaRPr>
          </a:p>
        </p:txBody>
      </p:sp>
      <p:sp>
        <p:nvSpPr>
          <p:cNvPr id="3" name="2 Dikdörtgen"/>
          <p:cNvSpPr/>
          <p:nvPr/>
        </p:nvSpPr>
        <p:spPr>
          <a:xfrm>
            <a:off x="179512" y="980728"/>
            <a:ext cx="8964488" cy="5016758"/>
          </a:xfrm>
          <a:prstGeom prst="rect">
            <a:avLst/>
          </a:prstGeom>
        </p:spPr>
        <p:txBody>
          <a:bodyPr wrap="square">
            <a:spAutoFit/>
          </a:bodyPr>
          <a:lstStyle/>
          <a:p>
            <a:r>
              <a:rPr lang="tr-TR" sz="4000" b="1" dirty="0" smtClean="0">
                <a:solidFill>
                  <a:srgbClr val="FF0000"/>
                </a:solidFill>
              </a:rPr>
              <a:t>BABİLLER</a:t>
            </a:r>
            <a:r>
              <a:rPr lang="tr-TR" sz="4000" dirty="0" smtClean="0"/>
              <a:t/>
            </a:r>
            <a:br>
              <a:rPr lang="tr-TR" sz="4000" dirty="0" smtClean="0"/>
            </a:br>
            <a:r>
              <a:rPr lang="tr-TR" sz="4000" dirty="0" smtClean="0"/>
              <a:t>Ben </a:t>
            </a:r>
            <a:r>
              <a:rPr lang="tr-TR" sz="4000" dirty="0" err="1" smtClean="0"/>
              <a:t>Babil</a:t>
            </a:r>
            <a:r>
              <a:rPr lang="tr-TR" sz="4000" dirty="0" smtClean="0"/>
              <a:t> Kralı </a:t>
            </a:r>
            <a:r>
              <a:rPr lang="tr-TR" sz="4000" dirty="0" err="1" smtClean="0">
                <a:solidFill>
                  <a:srgbClr val="FF0000"/>
                </a:solidFill>
              </a:rPr>
              <a:t>Hammurabi</a:t>
            </a:r>
            <a:r>
              <a:rPr lang="tr-TR" sz="4000" dirty="0" err="1" smtClean="0"/>
              <a:t>'yim</a:t>
            </a:r>
            <a:r>
              <a:rPr lang="tr-TR" sz="4000" dirty="0" smtClean="0"/>
              <a:t>. Sümerlilerin hukuk kurallarını yeterli bulmadım.Onları geliştirdim,cezaları artırdım ve yaptım.Göze göz dişe diş kuralını savunuyorum.Yoksa başkent </a:t>
            </a:r>
            <a:r>
              <a:rPr lang="tr-TR" sz="4000" dirty="0" err="1" smtClean="0"/>
              <a:t>Babil'den</a:t>
            </a:r>
            <a:r>
              <a:rPr lang="tr-TR" sz="4000" dirty="0" smtClean="0"/>
              <a:t> ülkemin her köşesini denetlemem mümkün olmuyordu. </a:t>
            </a:r>
            <a:endParaRPr lang="tr-TR" sz="40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69634" name="Picture 2" descr="http://www.forumasel.com/attachments/harita-kadastro-14679d1347542720/babil-krall-.jpg">
            <a:hlinkClick r:id="rId2"/>
          </p:cNvPr>
          <p:cNvPicPr>
            <a:picLocks noChangeAspect="1" noChangeArrowheads="1"/>
          </p:cNvPicPr>
          <p:nvPr/>
        </p:nvPicPr>
        <p:blipFill>
          <a:blip r:embed="rId3" cstate="print"/>
          <a:srcRect/>
          <a:stretch>
            <a:fillRect/>
          </a:stretch>
        </p:blipFill>
        <p:spPr bwMode="auto">
          <a:xfrm>
            <a:off x="179512" y="188640"/>
            <a:ext cx="8798818" cy="6480720"/>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http://upload.wikimedia.org/wikipedia/commons/7/7f/Pieter_Bruegel_the_Elder_-_The_%22Little%22_Tower_of_Babel_-_WGA03432.jpg">
            <a:hlinkClick r:id="rId2"/>
          </p:cNvPr>
          <p:cNvPicPr>
            <a:picLocks noChangeAspect="1" noChangeArrowheads="1"/>
          </p:cNvPicPr>
          <p:nvPr/>
        </p:nvPicPr>
        <p:blipFill>
          <a:blip r:embed="rId3" cstate="print"/>
          <a:srcRect/>
          <a:stretch>
            <a:fillRect/>
          </a:stretch>
        </p:blipFill>
        <p:spPr bwMode="auto">
          <a:xfrm>
            <a:off x="539552" y="332656"/>
            <a:ext cx="8277225" cy="6309320"/>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467544" y="404664"/>
            <a:ext cx="8424936" cy="6186309"/>
          </a:xfrm>
          <a:prstGeom prst="rect">
            <a:avLst/>
          </a:prstGeom>
        </p:spPr>
        <p:txBody>
          <a:bodyPr wrap="square">
            <a:spAutoFit/>
          </a:bodyPr>
          <a:lstStyle/>
          <a:p>
            <a:r>
              <a:rPr lang="tr-TR" sz="4400" dirty="0" smtClean="0"/>
              <a:t>Neredeyse bulutlara dokunulacak kadar yüksek </a:t>
            </a:r>
            <a:r>
              <a:rPr lang="tr-TR" sz="4400" dirty="0" err="1" smtClean="0">
                <a:solidFill>
                  <a:schemeClr val="accent2"/>
                </a:solidFill>
              </a:rPr>
              <a:t>Babil</a:t>
            </a:r>
            <a:r>
              <a:rPr lang="tr-TR" sz="4400" dirty="0" smtClean="0">
                <a:solidFill>
                  <a:schemeClr val="accent2"/>
                </a:solidFill>
              </a:rPr>
              <a:t> Kulesi</a:t>
            </a:r>
            <a:r>
              <a:rPr lang="tr-TR" sz="4400" dirty="0" err="1" smtClean="0">
                <a:solidFill>
                  <a:schemeClr val="accent2"/>
                </a:solidFill>
              </a:rPr>
              <a:t>ni</a:t>
            </a:r>
            <a:r>
              <a:rPr lang="tr-TR" sz="4400" dirty="0" smtClean="0">
                <a:solidFill>
                  <a:schemeClr val="accent2"/>
                </a:solidFill>
              </a:rPr>
              <a:t> </a:t>
            </a:r>
            <a:r>
              <a:rPr lang="tr-TR" sz="4400" dirty="0" smtClean="0"/>
              <a:t>inşa ettirdim.Asma Bahçe</a:t>
            </a:r>
            <a:r>
              <a:rPr lang="tr-TR" sz="4400" dirty="0" err="1" smtClean="0"/>
              <a:t>mizi</a:t>
            </a:r>
            <a:r>
              <a:rPr lang="tr-TR" sz="4400" dirty="0" smtClean="0"/>
              <a:t> dünyanın yedi harikası arasında sayıyormuşsunuz öyle mi?</a:t>
            </a:r>
            <a:br>
              <a:rPr lang="tr-TR" sz="4400" dirty="0" smtClean="0"/>
            </a:br>
            <a:r>
              <a:rPr lang="tr-TR" sz="4400" dirty="0" smtClean="0"/>
              <a:t>Sümerlilerin bilim mirasına da sahip </a:t>
            </a:r>
            <a:r>
              <a:rPr lang="tr-TR" sz="4400" dirty="0" smtClean="0">
                <a:solidFill>
                  <a:schemeClr val="accent2"/>
                </a:solidFill>
              </a:rPr>
              <a:t>çıktım.Ülkemin bilginleri güneş saatini.Ay ve Güneş tutulmasının devirli olduğunu buldular</a:t>
            </a:r>
            <a:r>
              <a:rPr lang="tr-TR" sz="4400" dirty="0" smtClean="0"/>
              <a:t>.</a:t>
            </a:r>
            <a:endParaRPr lang="tr-TR" sz="4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0"/>
            <a:ext cx="8784976" cy="5632311"/>
          </a:xfrm>
          <a:prstGeom prst="rect">
            <a:avLst/>
          </a:prstGeom>
        </p:spPr>
        <p:txBody>
          <a:bodyPr wrap="square">
            <a:spAutoFit/>
          </a:bodyPr>
          <a:lstStyle/>
          <a:p>
            <a:r>
              <a:rPr lang="tr-TR" sz="4000" b="1" dirty="0">
                <a:solidFill>
                  <a:srgbClr val="C00000"/>
                </a:solidFill>
              </a:rPr>
              <a:t>Paraleller</a:t>
            </a:r>
            <a:r>
              <a:rPr lang="tr-TR" sz="4000" dirty="0"/>
              <a:t/>
            </a:r>
            <a:br>
              <a:rPr lang="tr-TR" sz="4000" dirty="0"/>
            </a:br>
            <a:r>
              <a:rPr lang="tr-TR" sz="4000" dirty="0"/>
              <a:t>Yerküre etrafında doğudan batıya uzanan</a:t>
            </a:r>
            <a:br>
              <a:rPr lang="tr-TR" sz="4000" dirty="0"/>
            </a:br>
            <a:r>
              <a:rPr lang="tr-TR" sz="4000" dirty="0"/>
              <a:t>çizgiler paralel çizgilerdir. </a:t>
            </a:r>
            <a:r>
              <a:rPr lang="tr-TR" sz="4000" dirty="0" smtClean="0"/>
              <a:t>Paralel daireleri, </a:t>
            </a:r>
            <a:r>
              <a:rPr lang="tr-TR" sz="4000" dirty="0" smtClean="0">
                <a:solidFill>
                  <a:srgbClr val="C00000"/>
                </a:solidFill>
              </a:rPr>
              <a:t>0 </a:t>
            </a:r>
            <a:r>
              <a:rPr lang="tr-TR" sz="4000" dirty="0" smtClean="0"/>
              <a:t>olan </a:t>
            </a:r>
            <a:r>
              <a:rPr lang="tr-TR" sz="4000" dirty="0"/>
              <a:t>ekvatordan </a:t>
            </a:r>
            <a:r>
              <a:rPr lang="tr-TR" sz="4000" dirty="0" smtClean="0"/>
              <a:t>itibaren derecelendirilir</a:t>
            </a:r>
            <a:r>
              <a:rPr lang="tr-TR" sz="4000" dirty="0"/>
              <a:t>.</a:t>
            </a:r>
            <a:br>
              <a:rPr lang="tr-TR" sz="4000" dirty="0"/>
            </a:br>
            <a:r>
              <a:rPr lang="tr-TR" sz="4000" dirty="0">
                <a:solidFill>
                  <a:srgbClr val="C00000"/>
                </a:solidFill>
              </a:rPr>
              <a:t>Ekvatorum kuzeyinde 90 güneyinde 90 </a:t>
            </a:r>
            <a:r>
              <a:rPr lang="tr-TR" sz="4000" dirty="0" smtClean="0">
                <a:solidFill>
                  <a:srgbClr val="C00000"/>
                </a:solidFill>
              </a:rPr>
              <a:t>olmak üzere </a:t>
            </a:r>
            <a:r>
              <a:rPr lang="tr-TR" sz="4000" dirty="0">
                <a:solidFill>
                  <a:srgbClr val="C00000"/>
                </a:solidFill>
              </a:rPr>
              <a:t>toplam 180 paralel dairesi vardır</a:t>
            </a:r>
            <a:r>
              <a:rPr lang="tr-TR" sz="4000" dirty="0" smtClean="0">
                <a:solidFill>
                  <a:srgbClr val="C00000"/>
                </a:solidFill>
              </a:rPr>
              <a:t>.</a:t>
            </a:r>
            <a:r>
              <a:rPr lang="tr-TR" sz="4000" dirty="0"/>
              <a:t/>
            </a:r>
            <a:br>
              <a:rPr lang="tr-TR" sz="4000" dirty="0"/>
            </a:br>
            <a:r>
              <a:rPr lang="tr-TR" sz="4000" dirty="0"/>
              <a:t>İ</a:t>
            </a:r>
            <a:r>
              <a:rPr lang="tr-TR" sz="4000" dirty="0" smtClean="0"/>
              <a:t>ki </a:t>
            </a:r>
            <a:r>
              <a:rPr lang="tr-TR" sz="4000" dirty="0"/>
              <a:t>paralel arasındaki uzaklık </a:t>
            </a:r>
            <a:r>
              <a:rPr lang="tr-TR" sz="4000" dirty="0">
                <a:solidFill>
                  <a:srgbClr val="C00000"/>
                </a:solidFill>
              </a:rPr>
              <a:t>111 </a:t>
            </a:r>
            <a:r>
              <a:rPr lang="tr-TR" sz="4000" dirty="0" err="1"/>
              <a:t>kmdir</a:t>
            </a:r>
            <a:r>
              <a:rPr lang="tr-TR" sz="4000" dirty="0"/>
              <a:t>.</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AutoShape 2" descr="data:image/jpeg;base64,/9j/4AAQSkZJRgABAQAAAQABAAD/2wCEAAkGBxASEhISERQUFhUXGBsbFxYUFxccGhoYHBUXGBQWGRoaHSggGBsqHBQZIjEjJSk3MC4uFx8zODMsNygtLiwBCgoKDg0OGxAQGiwkICQsLCwsLCwsLCwsLCwsLCwsLCwsLiwsLCwsLCwsLCwsLCwwLDQsLCwsLCwsLCwsLCwsLP/AABEIAKcBLgMBEQACEQEDEQH/xAAcAAEAAgMBAQEAAAAAAAAAAAAABQYDBAcBAgj/xABDEAACAQIEAwYDBgMGAwkAAAABAgMAEQQSITEFBkETIjJRYXEHQoEUI1KRobEzcoIVQ1NiksFEY3MkNKLCw9Hh8PH/xAAbAQEAAgMBAQAAAAAAAAAAAAAAAQMCBAUGB//EADkRAAIBAwICBwcDBAEFAQAAAAABAgMEESExEkEFBlFhcYHREyIykaGxwUJS8BQzYuEjJDRywvEV/9oADAMBAAIRAxEAPwDitd8qFAKAUAoBQCgFAKAUAoBQCgFAKAUAoBQCgFAKAUAoBQCgFAKAUAoBQCgFAKAUAoBQCgFAKAUAoBQCgFAKAUAoBQFr5FwcBGLxU8YlXDQ5ljbZnZrLmHUb76XIrWuJNYinjJkiVxPLckmLwObDLhZJixKZVfDt2a50sqNsQLMunn1qtVcQlrnHzGDEOVVxj4eQGLDRyYeVyI0ZgognMT3BYXOUA5r6kHQXvT2zpprfGPqMGLBfD53lmUzfdRxJKsiRO7OstzFliBzXIVri+lutZSusJPGuw4TFDyE4XFGaZYmgkEdsjMpJTOruw/hRkEd8i297WqXcrKwtxgjuS8Qi4uKKSGGVZZEjPaqGy5nC5lvpfX61ZWi3DKeCESnHuFpiXxrxRxQDCSJGyxrYOGmaMPYWCsLDprf0qqnNwSy859CWb8fIcWSaBpLTpjVgEuVrFWUZQFzbkMWINrZbXNY/1DypLbGRgwctcoqJYDPlkWZMYpSx7rQK63B66gEHQilWu2njTGPqEjKvw2SwJxig5YiR2J0aYgYdfHrmN9eltjen9W/2jhI7l7kV8V26mYJLFKYuzWNnuwB7zsP4cd1IzEHY+l7Klxw4eNGskYNd+UMuCGKaYK5Mg7Mocv3blGUy3yrIbXCkd7SxqVXzPhSGCK49wdsK8Slg3aQxSggW0kQNlI8wbj1sDpewsp1OPPc8AjKsIFAKAUAoBQCgFAKAUAoBQCgFAKAUAoBQCgFAKAUAoBQCgJjlrjX2V3zoJYZUMc0RJXPGSDow8LAgEH0qurT413olFkxvPkCSYD7DhjHFhGZgsshZnLizgt0FrgeV9tLVRG3bUuN6snJkxfPeFBiXD4Z0ijw2IgCs4LffWbtL21Oe5I9elYq3k9W9dPoMmPh/P6rInaRyCI4aCCUQylJLwElZI3Gq3uQR5MRfY1MrZtPG+cjiJjlTmrDyYrH4uREjCgzRq2IKO4CZPszXv20ZABy/KdtCbV1KTjGMfwEznXD+IdliYsQEHclWQINB3XDhAeg0tW645hw9xBYOE82wJica08DSYfFSZ2jDZXBWYzRd7Yi5sR1BqmdFuMcPVDJvS/EJTLiZBCRnxMWKi7w7skdgyPp3kYXGliKwVs8JZ5NE5NjEfEHCiXCtBhnRIRicytIGLHEqc5Bt0ZiR6W2qFbSw032fQcRqv8QAbnsNT9iPi0zYU3PTZh+XrWX9M+3t+oybfLfxIiwzYnPBIyviXxEYSQL3nFuzl07yAAEW6jrWNS1ckteWBxGhgOc8NHBi4zh3LyrKqkSWjZZHLK80ezSpewYdLDoDWToSbWoyQHMnGRimw7Bcpiw8UJ1vcxrlzD30Nqup0+DPe8kMh6tIFAKAUAoBQCgFAKAUAoBQCgFAKAUAoBQCgFAKAUAoBQCgFAKAUAoBQCgFAKAUAoBQCgFAKAUAoBQCgFAKAUAoBQCgFAKAUAoBQCgFAKAUAoBQCgFAKAUAoBQCgFAKAUAoBQCgFAKAUAoBQCgFAKAUAoBQCgFAKAUAoBQCgFAKAUBuYXhskhAAtm8NwxLeiqoLN9BWvWuqVFZm0jJRb2Ltwr4ZYqQAsmQec7BfLaOPM3nuw36WrzN11staTah73h6s2YWk3voWHD/CdcpDzR6m/cha49AzyEkaeVcep1yqt+5T+b/0XqxXNmQ/CeIA5JluRbvwg29RZxrWEeuNfPvQXk/9D+hXaQvEPhTiFH3fZSW/w3ZGOh+WTMpNyPmG3rXTt+uNGTxUi19V9PQqlZSWxSuLcvTwMVdHU30V1ysR5jdX/oY16a06Tt7lZpyTNWdOUN0RDKQbEWPrXQyYHlAKAUAoBQCgFAKAUAoBQCgLRwvluN4sMz9qz4ntTGsRjFli0JbtCAxJB0uLAX1vatedVptLksvI5eZs4LkSV0kJJ7QILIMlhKzwARSHMcptNfUfL72idwlt2/TXPyJ/np8yMx/KOLhjeVxHkS1yJFNwQhuo+bSRb28/Q2zVeLaQwQNXECgFAZYMO7myAnzt0HmTsB71jKSissG3HgkFsz5z1EQ09i7WF/a/T1rGn7St/ajnv2RZGm2ZhCoIIjQWIPeLPtuD4QQfb61tR6OuJfFNLwWfQtVDtMeK7veyx77BdP3qm6tJ0IpqbeX2Ih0kjA+JUm7RR7Ad3MuxuTudTtqK0VKqtpfQw4D11ga+UtGegbvLvoMy6jTzXpvrpmriUfjXyMXBnxisE8diRdTs6kMh9mGn03rYhUjNZTMcGtWZAoBQCgPQL7UBd+S+R5MXZvCgPfkYAqtiO5Gp0kfQ3J7ov1NeY6Z6w07NcENZdn5fd9zZo27qa8jsXA+X8NhBaFO8QM0jnNI1vxOdT7bDyr5xedIV7uXFVlnu5LyOpTpRhsSlaJYKAUAoDBjsFFMhjmRZEO6uAR+ux9atpV6lGXFTbT7UYyipLDOXc8fD+SNDJhc00SDWFtZUUD+7k8TqPwG9ul69t0P1mbkqdd4fbyfj2fY59e0xrE5xLw4hVe+VX8HaAjMOuV/AbHTf8q9lT6QpTbjnVbmk4NGGbAyqLlDlOzDVevzC46GtyNSEtmQa1ZkCgFAKAUAoBQCgFAKAksDx7FQp2cchCgkqCqtlZlysyFgTGSNCVtVcqUZPLRKeCVwfNOOh7KVpA6E2KMq98R9l4zluT3I7MST3B00qt04SbWNRlmlxnmSafMtlVD8oVL3suds2UEFsgLZbA2FxWUKKiMkLVxB9xRMxsoJPkKhySWWDciwyoA0imS+iqhspOl7vbUDW+X8xWpK4c5cFJZZmotm0xZhZsoXcRoLID5kbufViTXXtujUver+8+zkvU2YUktyy4bleM4eOeXGYeHOCRG9y1r2Bstzrvt1qyV9KNV0oUpSxzW3oZ8Ri41ypiMPGs4Mc0Lf3sDZlHkG07v7Vnb9IU603TeYyXJ6Py7SVIrGP8I96r6T/ALa8TGpsR9cQqFAZYMQyXynQ7qdVbW9mHXb3rBw1zHRmLjkzvhldGeLQr44zqQLDvqfmW979Rpfzq+lXbfDPcqccGjWyYigFAXrkDlA4lxnBCgBpHFwVQ6pGumkjjW9+6hB3YV5jrD0yrOnww+J7evgjZt6PtJa7HcMNh0jRY41CooAVVFgANgK+XVKkqknKTy3uddJJYRkqskUAoBQCgFAe0BUOOcOiwjPOY1kwcp/7ZAVzKpOn2pF6EfNbca7iu5aXE7mKpcWKsfgls3/g3z7vkadako+8tuZqY74ZRL97gMjKwv2Mjut1P+FPGc63HRswNbFv1iqp8FdtNfqj+YvR+WCh0VuitTcpYWWQQvI+Fn1tDjkWzHX+FiIsol1bc39Qa7lPp+7pQ48KrD90N14xeWip0ovTYjOL/DHGwgnsnb1hKyr1+XuyDpsp2O9dO162WVbST4X36fXb6mLoSRUsXwiVGZdyPlN0fr/duA/Ty6iu/RvKNVZjJP8AncVOLRpSxMpKsCpG4YEHyOh9q2U09jE+KkCgFAKAUAoBQEhi/wDu2H/ml/8ATqmH9yXkTyNOCB3OVFLHyH7+g9atlJRWWQTfBuWpJj3Rn8yptGP5pbEH2QH6VpVLxLSJkolubgGFwULTYm0mW1o1Foy3yqF1Mhv1cna+laUpzqPD1M0ioYnEPK7SyeI7AbIvRFHQCvV9H2Kt4ZfxPf0NmEOEufLPw6xGJQySnsVKnsww7zG3dJX5Vv13PTzrVvOmqVCXBD3nz7F/slzJHBfCaYpeWdEfoqqWA92uP0Fa9TrDBSxCDa+X4I4z2PkDiOGScxYpAnZvmCF++Mp7pUi2trX6VD6Yta8oqdN5yt8aee5HEjluP8I966PSf9teJM9jFicUrKAEVT1I/wBq4EIOLznJSatWEigPuGVkYOhIZTcEdD/96VjKKkiGsmfForASp1PfUAAI+9gBshGo9iOlX0KjkuGW6KZLBp1sGJvcHw+eQXQuBrkHzG4CIfIM5Vf6qouaypU3NkpZeD9Gcs8HGEw6Rbv4pG/FI2rt+eg9AK+MdI3kruvKq+e3cuR26VNQikSlaJaKAUAoBQCgFAKA8dAwKsAQRYg7EHQg1lGTi8ohrJDckymB5+HOSews8BO5w7k5B65GBT8q3+lIqrGF3FfFpL/zW/zWppJcLcf5gsfEeHw4hDHPGkiHdXAI99dj61zKNxUoT46cmn3GTSe5XP7BxuD14fN2kQ/4XFMSAPKKbxJ7NcV1Fe211pdQxL98PzHZ+WCvhcfhPY+P4LFEYbHQCGY/3GLVSG/6bm6SD+U39KiVlc269tbT4o/ug3p4rdfIcUXpJGvxT4aYCUER9pDfpG109Pu5Myj6AVs23Wa+oaOSku/1WCHQiyncY+EMw1haKQa7ZoX+YjQ50OpGgy7AaV6S066QelaDXhr6MplbdhSOL8mYvD37SKVBrq6Erpf+8jzL5am2pOwF69JadPWdz8E1n5P5PUplTkuRBPgpAL2zDXvIQw0vfVb22J16V1o1Yy2Zhg16sIFAKAyYeBnYIgLMdgPzP6VDaSywWbhvBGnSOJVMjRs2bIwEYzZDZpdRpl2UE+ornyuuGUnHmZ8JceGcoxIB21n/AOWoKxX9Re8h9XJ9hWpOpKbzJmWCxqoAAAAA2A2FYA5zzrxLtsR2YP3cGnvIR3j9Bp+ddroa245urLZbeJbSjl5PrkPhwxGOw6N4Q2dvUIM1vqQB9a63SdZ0rWclvjHz0LpbH6ArwBSKkHhF9DTIOb/Ezl/BxQRNFh4kJksSq20yNpW6ry4qaTm2iJNnKeLtEoyKq5j5Db/5rYoKcnxN6GKIatwyFQBQGzw+VQ2WQns37r76Do+n4TY/QjrWEsxfGuRhJZNeaIozK24JB+lb6eVkpL18KOGCTFRFl0XNLe34AEQXv+OUm1vkG/TynWy69naOC/Vp6/RG1aRzPJ3Gvl51xQCgFAeMt/P6Ej9qyjLAPaxAoBQCgFAV7j57HF8PxQ0HaHDyfyTDuX9pEX866ln/AMttWoPs414x3+jZrXCw1IudcMxFQDV4nw2DEIY540kQ/K4BHuPI+oq+hc1aEuOlJp9xi4p7ld/sPHYPXATdrEP+FxTE2HlFNqy+zXHtXUV5bXWlzDhl++C+8dn5YMOGUfhNzhfNsEjiCdXwuI/wcRZS3/Tfwyj+U/SqK/RdWEfaUmpw/dH8rdeZKqLZ6FgrmbFhC8U5TwGIJMuHjzH51GR/9aWb9a6Fv0pd2/8AbqPw3XyZg4Re6Knxn4UQyZjDOwJ6Tosnn84yyfMTqx187V6G0643NPCqxTXdp6oplbp7FG478L8ZCGYRhlGuaGQMoGt7rJlYDbqdjvXprPrbaVmoyym+1emSmVCSKdhMHE7hO1Q3OlyYxufGziy+wvvXflerHuoq4TovBuToFUNKVk/yp/D+vWT+o29K0p1ZT+JmSRP4JAHmCgAApYAWA+7XYVWSbdAYMfiRFFJIdkVm/IE0Bx+IkjM3ia7MfVjc/vXtLGl7KhGPdn5m1BYRc/hShPEEIBsEcn0GW1z9SPzrT6caVo12tfcT2O314kqFAKAovxelCYSJmNgJf/I2lXUIuUsIhnA3YkknUneu0lhYQPmgFAKAUeugNnHHMI5NbsguT1Ze4em/dB6+K/WrbV5hjsKJbnUPgiob7SwABVI0NhuS8zknz0yj6CvCdc5vjpx8X9Eb9it2dTrwx0BQCpSyDXOPhsDnUgmy5TmJPkAtyfpVqt6jbXC9O3Qx4kex42FgSsiEAXPeGg82/D9aSo1Y6OL17t/AKSZ5HjoWNlkjJ3sHUmw3OhqHQqpZcX8mFOL5maORWF1IIOxBBH5isJRcXiSwSmnsfVYkigFAV34g6YCZ+sZjkHukyN/tXT6IebuMe3K+aaKLhe4y6A1xZLDwVisQKAVINTinC4MShjxEaSIflcX+o6g+oq+hc1aEuOlJp9xDinuV7+xsfg9cDN28Q/4XFMSQPKKfxL7Pce1dL+rtbrS5jwy/fBfeO3y1K+GUfhNvhnN+HkfsZg2FnG8OIAUnzKN4ZB6qapr9FVYR9pTxOH7o6/NbrzRKqLnoYJ+bu1YxcOibFODYyA5cOh65pTo3sl6sh0X7NKd1PgXZvJ+XLzDnnSJzznH7TJijDjcQZRGis8Md0hzvqiADVgFFyWNzcDSvYdBULf2PtaVPCbwm9ZPHNvl4I16recNld5luEhvGgjObLlRVHTyH713ioieCsVlAjeWMPexRyLMBe1tiCPOgLNguL42N5O9HMLi/aDKx7ot3l029KAl4OcEH8eGWL/Mo7RfzXX9KAx80cbw8uBn7GVHJCrZTr3nUG6nUaVlBZkl3oIole8SwsG6dv+GPABhsKJWH3s9mPmE/u1/LvH1b0rxfTN461dwXwx08+bKZPLLhXHMRQCgKB8YsFHJhoCw1EuhG4uhv+w/Kti3qyg3ghnEcRhO8VjzMB1t1+ldSFTKzLQjJmw/CJD4rL76n8qwlcRW2oyb0fB4xuSf0qiVzN7EZMHE+Goql00tuP0qyjWk3wsnJEVtkmzJrAhLHSRwF6AFUJPuT+1TbfHJFM9zqHwPGUYpT8yxOPbNMh/Va8N1zj/y05eK+xvWL0Z1KvDnQFAaXG8I8sEkaWzECwbwmxBKNobKwGU+hrZtKsaVaM5bfbv8ALcwmnKLSI44Scyibs9FlDCL7oNbsHjYhlsCczjxNsDtoK3Pa0lD2fFusZ1x8Sa38OS3KuGWc47Pz6nzi+FSt3kUJKqHIxIykszmSF7alSGGttwCNqU7qnH3ZPMW9Vz0SxJd6+2VzJ4H2a7/69TEOGS3xCtGxSTMMueJUsYY0zZl+8VrxkeVmvpVn9TTxBqWq54bfxN4w9MamMYNPVfzGCT5eEnYgyX7xzKXVVkKkCxlCd3Pve3p1vWnfOPtcR5aPDbWe7OuCylnBJVpFooBQFd+IevD8SvVwqD3eRFH710+h/wDvIS7Mv5JlNx/bZc1FgBXFluUntYkigFAeMwAJJAA3J2FZKLbwiCsYjm8SMYuHRNi5BoXU5YEP+eY6H2W5rrQ6L9nHjupezXZvJ+C9St1M6R1MLcnNiyr8Vl7cjVYIwUgQkW0t33Pqx+lZ/wD6sbZcNlHg7ZPWT/C8kPZ5+I8j4HjsCAMBIJoF2wuINio8opgLj2cEetS7y2vH/wBTHhm/1x5/+UfQcMo/CUPj2Pil4hKJUfDyTpGQs65SssYMZXN4WVltZgbE17LoOHs7VU1JSSbw0909fFPfQ16mssmtzrEUjwqk3IzAn6LXYKyoYaaPtlLMoCXJud2IsAPM7mgLDhzNL/Aw8rj8TDIv+p7X+goCRg5axb/xJY4h5Rgu3+prAflQGrzNynh4cLLMM7yrlOd21tnW9gLDb0rOm8TT70EVWveG6do+EmBZMGZWJ+9clQSdEXuiw6XOY/lXjenaqlccC/SvqymW5d64hiKA+J5lRWd2CqouzMbAAbknpUxi5SUYrLYOd8+cbgxeCilga6jEFNRY3CNbT1BBHoa26lrUt6nBUWuMkSWDn1YmIqQKAi+J8Qjysg1JG42H1rYo0pZUmMEJW8ZGw2XsBr3u0bTXbImvlvf8qm3+OTKZ7l6+D+PVMSqd0dorxnzLDLJETrrosg08vWvMdb7dzt1UX6Xn8P8ABs2csTwdpr5qdUUAoBQCgFSD2oB5QCgFAV7mr72XAYUby4hXYf8ALgBlb/xBB9a6nR//AB061d/pi0vGWn2ya1w84iXOuGYioB4xAFzoKySbeECs4nnBZHMPD42xcoNmZDaBD/nmPd+i3Ndan0W4RVS6l7OPLPxPwj6lbnyjqfCcrTYkh+JzdqNxhobph19GHil/qNvSpfSVO3XDZw4f8nrJ/heXzI4G/iLNh4EjUJGqqo0CqAAB5ADauTOpKcuKTy3zZYlgYidEUtIyqo3ZiAB9TUwpzm8RTfgM4K1j/iBw+O+SRpyOkClhuBq+iDUgat1rsW3V6+r/AKMLv0+m/wBCt1oI5/zb8SYcVGYjhoChGhmPasNtQsdgrWN/H0Ir1nRvVStQlxuq0/8AHT77/IonXT0wUGDGRuVEkkrou0cjsq6gXCsCSmt9xqLaivUys5paPJRxHQeW5eHd1YY0ikI0VwMx/lck9p9DWq01uZFmqAYppgoBPVgunmxsKAwcYwnbQTRfjRgPcjT9aA5HA11BO9tffrXuLWr7SjGXcbcXlZO7fDDiCS4CJV8URKOPW5ZT7EEfrXjumqMqd1KT2lqiuWjJDC80Yd8ZJgu8sqDTMLBja7BfYa+vStedhVjbq404X9CMcycrRIKXz1y5i8bPh40kYYY/xRpZSpvmt8xINhfYiu10Ze0balOUo+/y7/TBkng5dzfwjEYKQo6SJhzNmQ7qQtwhzDTNlJ03ro3NzSubeMotOeNe3VfYSaaPgGuAUihJEcelYZVBIBBuPOtq2inlkohq2yRQGzjQVSFCfkzkeRc3HS47uT9+tWWvwuXayiW5scv45opVKeLMpQ30EisCh+uqn0dqwv7aNxQlTlzQhLheUfpDhHEExEMc8fhdb2O4OzKfIggg+1fF7q3lQqypS3TO7CSlHKNutcyFAKAUAoBQCgFAe1KBA8qr9qxeIx28aA4fDnoQrXnkHoXAUHyT1rpX/wD09tC2/U/fl/6ryWvmaTfHNy8i3k21NcRLLwZFZxfOCM5hwEbYuUGxMZAhQ/8AMmPdHsLn0rrUuipRj7S5l7OPf8T8I7+b0K3U5R1MS8rz4ohuJzdoNxhYLpAPRvnm/qNvSs30jSt/ds4Y/wA5ay8uUfLUjgb+Jm/i+YOG4JREZYY8o7sUdi1h0WNAT+lUU7G9vJcSjKTfN+rJcoxKtxf4sYeO4hhdjbRpmEQ6WsvekO4Ph21ru2nU+6qa1ZKPhr/orlcJbFL4t8VsZJcLJ2Y00gQLppcdpJmN9xog2G9ektep9pT1qZl4+iKZXEnsUzHcdmlbM5zNe+aQtIb6bdoSALjYDqa9Hb9HW9BYhFLw0+xS5N7kfLO7eJmb3JPkOvsPyrdUUtjEnuTOW/tryKS4VVsCov8AevdYQ2mi5tSfIGqq1TgWg5n3g+FYRsK879qGhJSePOoJdh/2cx/dmyllcMDcjL61jKpJSSWNdv54E4w2nyICHEsug1Xqp1F/O3n671ZOnGaxIZLby9zfKncZwR0SZjY+iy2JX+u49RWhVtGtYamSkW/+24ZuzTVJDJGezewJGcaqRo49VJrUaxuZE7UA5fzTw77PinAHclvInuT94v0OvsRXoOhrnR0X4r8l1KXI94DzBPg+27BrdqmUnyN7hx/mGtveurc2dK44faLZ5LXHJZeKc8QyYjA4tYWEsIPbbDPcAZVIJuNWtcda5tHoqcKVWi5e7L4e7+dxHDodW4FxeLFwJPFmytfRhYgg2IP1rytzbzt6jpz3RU1gjuaObsPgbCUOzspKKqmzdPEdBrv1FbFl0dVu9Y4xzefwSlk4jzNzVjMTEY53zIZM4Ugd066KdwNdq7950fQoRjKmsPbxJnFI1OCT5ky9V/Y7Vw7iGJZ7SpkjVAIzjsd0VvI/v/8AlbFs8SwEQVbpkZcNDnYA7bsfJRqx/L9xWE237q3ZjJ4R84qbO7Ntc7eQ6D6Cw+lb0IqKwigxVkDqHw15vERKTH7t2HaE7RyMbCXfwObBtNGsfmrxHWboV1V7ekveX1Xqjdta/C+F7HXq+dtYOoKgCgFAKAUAoBQFe5gxkkzjAYY2kcXnlG0EB8TE/wCIw0UfXpXVsqMaUP6qsvdXwr90vRbv5GtWqfpifOI5wwWEjGGwSrN2S5e66pDGBp97O3dHqBc+lTDou4uZutcPh4tdsyfhFa+GyNdzUdEVfiXMeHlBfH4iTFKNfs2CVkww10zyuV7bXTxW9K7dt0VcrS0pKH+c9ZeS14fuVynH9TNTGfFQxoIsJFBh0XRVRTIQNNQBkjG/Rjsb1vUep7qS47mo5N+XqzF3GNkU7i3O2LxH8SWVxfws5VLaaZIsoI33v0r0Vr1fsrf4YLPbjL+byUurJ8yCbiEtrBsotYhAEB23CAA6qDr11rrxowjsjDJq1YQKAUAoDbw/Epo1CI5CiQSAaaSLor7bisXBN5Y5YMk/GcQ4mVpCRMweUWHfYbMdN/8A3PnUKnFYwttiW2zQrMgUBJ8HxDd5D3kCO+RrlcyozKbdDcdK17inGS1XNEosfBecnSylrj8EzE/6Jdx7OD/NWpUtJL4dTJSLBxOTD8Ri7JW7Ocd6NZNDmt0OzodrqSK14TlSmpR0aM0+aKIQwLK6lXU2ZTuD5V7K0uo3FPijvzXYzajLiWTovJHJeHxmAld7dszMI3Vm+7sFyhlGl8wJ9mFcbpHpOrbXUYx+FYysb+DMZSwyH5d5lxvDpvszkCNZMskcg0W7AOwO4873t1rcu7G3vKftVu1o1z00JaysnTOfeBS43DCODsiwYMC972t8jDQX9dCPzrzXRd3C1rcVTONtPyiuLwfn7iiFbqdwxB66jQ69a9R0k06UWu0znsamFxLRtmX6jzHlXCnBTWGVEseNp+Fv0rW/pX2mODSx3EjIMtgB+Zq6nRUHknBoVc2kssk3MSBGnZg3dtZCDoBoVi9SCLn1t+GsqEG3xy8imUsmjW2YCgMkEzIcy7/oQdCCOoI0IqJRUlhg6fyNz+IlWGbM0QGm7SRb6KPFNEAL/iUeYF68N051a9o3Wt9+a5P0f0N6hdcOktjq2ExUcqLJE6ujahlIIP1FeBq0p05OM1hrkzpRkmsoy1WSKAUAoBU4BQ+cfiCkIaLBFZJdmlJHZRH+bZ39Bf8A2r03RPV6rcNTrJqPZzfovqada6UdI7nK8Rx+QxtE0sjqzFpQhyCViNWkbV5N9jYADQCvdUuhqUZKbWqWF3LsXZ9znuo2Rv8AaDAAIqIALd0XPrZnLEfQ9bbV0oWtOLzgrbZrzTM5u7Fj5sST+tbCSWxBjqQKAUAoBQCgFAKAUBmhwsjhiiMwQXYqpIUebEbD1NQ2luDzEYaSM5ZEZDYGzgg2OxselE09gZeHSEMQqF2ZWQKL3u6lQQADffbrWM45WviDFiMO8ZyyKyN5MCD+RrJST2BmTESxHIwOh1RwdD52Oqn1FjVcqcKi1J2NrEY4zFWL2dRb7zW46Ln3I8s2o/FVFOFW2nx0n5dpnGeGb2B4vPEHjjkkiz2zqrEZrbEEbj1FdqjWtrtpziuJcnv5dptRlGRillZiWYlidyxJJ9ya6MYqKxHYsLDwXnjHYaMRI4aMAhVkW+UG/hIsw301tXPuOirevPjksPtXMxcEVLiHhHvUdJ/214mNTYj64hUKA+oo2ZgqgsxNgqi5J8gBWMpKO5DeDdjlGHNxleW2h3WIny6M9r67C+lyLjKFFzfFPbsKpSyR1bpgKAUAoD6jcqQVJBBuCDYg9CD0o1nQE/wXmvEYcho2KNfvNHbvjW/aRnuSHbWwb18uVfdD212sVI/zx3LYVZQ2Og8N+Kgt98kb/wCaJuzbS5uY5Tl2HRzuBXkLrqfNPNGfk/VehuQvf3IsWH5/wT3GXEAgAkCF3sDsSY8wFcap1bvo7RT8y5XdM+pufcCq5j9otoL/AGeYC50AuygDWsY9XL9vHAvmiXd0+0iOI/FCFbiOLUdZpFUbA+FM7nQ+WvnXSt+qNxN5qSwu5Z++CqV7Hkiicwc/YjEXVmzIbfdqCkXqGUEvL/UwHmvSvVWHVu1tcSxl9r1f+jUqXM5lPmmZjcn2HQegGwFehjBRWEa5jrICgFAKAUAoBQCgFAKAUAoCZ5S4gkOJjaVgIWukwIYhomBEikLqbjbyNj0qurHig1/MgsvAeJ8KbtG4hkkkaUm7JL4A8eQLk+XIHAGltAQdxrzhUSSh2fXUPc08PxbAxzxumVA+EeKSSFHHZTuHUyqrWJABUd07E2qeCo4yT7Vj6ZRk3qn4/nBt4bjHDVVVZmZhEiSN9+Q6hZs6Q5jeJrtGQSAvi26nCfLT/wCL8kLv/naTPGMRwyQfanELrI5Yu2bOT94qC1iSLiMsvRUvY5iDVCM4vh8frqZLbXu/BzXi8kbTSNEqqhYlQubKB6Zu9b3rdppqKyYGKHFMoy6Mt75WFxfzHVT6gg1E6UZ7kp4N2PERkCzFT5Sajrs66+W69d9Ktp3VzRWNJLv3+ZdGs0ZRezNYFV3KspG5A0vceE7ituPSkP1xa+v2LVWTPnF4OZgAIZvP+E+1tOlat9fUasEovXPYyJ1Is01wEpzdwjKbNnKpY3tY5iLa1zePOyZXxI9SGIWMkl+uWIXOwNszWA39djWSp1Zdxi5ny+MsCsahFO9tWPTvPuRrsLD0q+nQjF53ZW3k1avIFAKAUAoBQCgFAKAUAoBQCgFAKAUAoBQCgFAKAUAoBQCgFAKAUAoBQCgFAZYMM73yKzW3ygn9vaocktwZsPw2ZwWVCQPp53Av4jodBUOcUDH9jlzZMj5rXy5Te3na17U4lgHj4WRblkYAb3Ui19r+VTxIGJlINjofWpB5QCgFAKAUAoBQCgFAKAUAoBQCgFAKAUAoBQCgFAKAUAoBQCgFAKAUAoBQCgFAWHlbGrHHjVM4gaSJFRj2viE8b3vGrEWVG19fWqa0W8YWdTKDxLL7GvmWLiXMmFmeNlnZOwxCyEssgM1oIUeVAoOV2eJjZrfxLk3LVQqUll43T8s7B6w4W+zXwya45lh7IpJKWkXCssMydpmDurCTDyFgCy5jmB1sb62bSZUZclzXyWBk+JONwTfY+3mW2XPiwBLeWWLuwK90IZigRb6i5ck1Ps5RlJxXh57kLbH8wRHOmOgxEyYiJ8zSRqZgwIYSqMrFu6FOYAN3bi5NWUYygnF7chnKRXqvIFAKAUAoBQCgFAKAUAoBQCgFAKAUAoBQCgFAKAUAoBQCgFAKAUAoBQCgFAKAUAoBQCgFAKAUAoBQCgFAKAUAoBQCgFAKAUAoBQCgFAKAUAoBQCgFAKAUAoBQCgFAKAUAoBQCgFAKAUAoBQCgFAf/2Q==">
            <a:hlinkClick r:id="rId2"/>
          </p:cNvPr>
          <p:cNvSpPr>
            <a:spLocks noChangeAspect="1" noChangeArrowheads="1"/>
          </p:cNvSpPr>
          <p:nvPr/>
        </p:nvSpPr>
        <p:spPr bwMode="auto">
          <a:xfrm>
            <a:off x="38100" y="-2514600"/>
            <a:ext cx="8934450" cy="495300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62468" name="Picture 4" descr="Tam Güneş tutulması">
            <a:hlinkClick r:id="rId3" tooltip="Tam Güneş tutulması"/>
          </p:cNvPr>
          <p:cNvPicPr>
            <a:picLocks noChangeAspect="1" noChangeArrowheads="1"/>
          </p:cNvPicPr>
          <p:nvPr/>
        </p:nvPicPr>
        <p:blipFill>
          <a:blip r:embed="rId4" cstate="print"/>
          <a:srcRect/>
          <a:stretch>
            <a:fillRect/>
          </a:stretch>
        </p:blipFill>
        <p:spPr bwMode="auto">
          <a:xfrm>
            <a:off x="179512" y="260648"/>
            <a:ext cx="4608512" cy="5976664"/>
          </a:xfrm>
          <a:prstGeom prst="rect">
            <a:avLst/>
          </a:prstGeom>
          <a:noFill/>
        </p:spPr>
      </p:pic>
      <p:pic>
        <p:nvPicPr>
          <p:cNvPr id="62470" name="Picture 6" descr="http://1.bp.blogspot.com/-mlOuyRHawlY/UKPi7blX8aI/AAAAAAAADFY/qDW7R_-dhfc/s320/100115-+tayland+gunes+tutulmas%C4%B1.hmedium.jpg">
            <a:hlinkClick r:id="rId5"/>
          </p:cNvPr>
          <p:cNvPicPr>
            <a:picLocks noChangeAspect="1" noChangeArrowheads="1"/>
          </p:cNvPicPr>
          <p:nvPr/>
        </p:nvPicPr>
        <p:blipFill>
          <a:blip r:embed="rId6" cstate="print"/>
          <a:srcRect/>
          <a:stretch>
            <a:fillRect/>
          </a:stretch>
        </p:blipFill>
        <p:spPr bwMode="auto">
          <a:xfrm>
            <a:off x="4788024" y="260648"/>
            <a:ext cx="4248472" cy="5976664"/>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850106"/>
          </a:xfrm>
        </p:spPr>
        <p:txBody>
          <a:bodyPr>
            <a:normAutofit fontScale="90000"/>
          </a:bodyPr>
          <a:lstStyle/>
          <a:p>
            <a:r>
              <a:rPr lang="tr-TR" b="1" dirty="0" smtClean="0">
                <a:solidFill>
                  <a:schemeClr val="accent2"/>
                </a:solidFill>
              </a:rPr>
              <a:t>Dünyanın ilk kütüphanesini açanlar:</a:t>
            </a:r>
            <a:endParaRPr lang="tr-TR" dirty="0">
              <a:solidFill>
                <a:schemeClr val="accent2"/>
              </a:solidFill>
            </a:endParaRPr>
          </a:p>
        </p:txBody>
      </p:sp>
      <p:sp>
        <p:nvSpPr>
          <p:cNvPr id="3" name="2 Dikdörtgen"/>
          <p:cNvSpPr/>
          <p:nvPr/>
        </p:nvSpPr>
        <p:spPr>
          <a:xfrm>
            <a:off x="179512" y="1124744"/>
            <a:ext cx="8784976" cy="5632311"/>
          </a:xfrm>
          <a:prstGeom prst="rect">
            <a:avLst/>
          </a:prstGeom>
        </p:spPr>
        <p:txBody>
          <a:bodyPr wrap="square">
            <a:spAutoFit/>
          </a:bodyPr>
          <a:lstStyle/>
          <a:p>
            <a:r>
              <a:rPr lang="tr-TR" sz="3600" b="1" dirty="0" smtClean="0">
                <a:solidFill>
                  <a:srgbClr val="FF0000"/>
                </a:solidFill>
              </a:rPr>
              <a:t>ASURLULAR</a:t>
            </a:r>
            <a:r>
              <a:rPr lang="tr-TR" sz="3600" dirty="0" smtClean="0"/>
              <a:t/>
            </a:r>
            <a:br>
              <a:rPr lang="tr-TR" sz="3600" dirty="0" smtClean="0"/>
            </a:br>
            <a:r>
              <a:rPr lang="tr-TR" sz="3600" dirty="0" smtClean="0"/>
              <a:t>Başkent </a:t>
            </a:r>
            <a:r>
              <a:rPr lang="tr-TR" sz="3600" dirty="0" err="1" smtClean="0">
                <a:solidFill>
                  <a:srgbClr val="FF0000"/>
                </a:solidFill>
              </a:rPr>
              <a:t>Ninova</a:t>
            </a:r>
            <a:r>
              <a:rPr lang="tr-TR" sz="3600" dirty="0" err="1" smtClean="0"/>
              <a:t>'da</a:t>
            </a:r>
            <a:r>
              <a:rPr lang="tr-TR" sz="3600" dirty="0" smtClean="0"/>
              <a:t> yaşıyorum ama evimden uzun süre ayrı kalıyorum.Ülkemin kuzeybatı taraflarında bulunan Anadolu ile ticaret yapıyorum.Kayseri yakınlarındaki Kültepe ticaret kolonilerine sık sık gidiyorum.</a:t>
            </a:r>
            <a:br>
              <a:rPr lang="tr-TR" sz="3600" dirty="0" smtClean="0"/>
            </a:br>
            <a:r>
              <a:rPr lang="tr-TR" sz="3600" dirty="0" smtClean="0"/>
              <a:t>Anadolu'ya çivi yazısını biz tüccarlar götürdük.Anadolu'daki tüccarlarla yaptığımız ticari anlaşmaları kayıt altına alabilmemiz için onların da çivi yazısı kullanmaları gerekiyordu. </a:t>
            </a:r>
            <a:endParaRPr lang="tr-TR" sz="36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70658" name="Picture 2" descr="Asurlular"/>
          <p:cNvPicPr>
            <a:picLocks noChangeAspect="1" noChangeArrowheads="1"/>
          </p:cNvPicPr>
          <p:nvPr/>
        </p:nvPicPr>
        <p:blipFill>
          <a:blip r:embed="rId2" cstate="print"/>
          <a:srcRect/>
          <a:stretch>
            <a:fillRect/>
          </a:stretch>
        </p:blipFill>
        <p:spPr bwMode="auto">
          <a:xfrm>
            <a:off x="323528" y="260648"/>
            <a:ext cx="8568952" cy="6408712"/>
          </a:xfrm>
          <a:prstGeom prst="rect">
            <a:avLst/>
          </a:prstGeom>
          <a:noFill/>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332656"/>
            <a:ext cx="8352928" cy="6186309"/>
          </a:xfrm>
          <a:prstGeom prst="rect">
            <a:avLst/>
          </a:prstGeom>
        </p:spPr>
        <p:txBody>
          <a:bodyPr wrap="square">
            <a:spAutoFit/>
          </a:bodyPr>
          <a:lstStyle/>
          <a:p>
            <a:r>
              <a:rPr lang="tr-TR" sz="4400" dirty="0" smtClean="0"/>
              <a:t>Kralımız,ülkemizin ticaretini geliştirmek ve bizim haklarımızı korumak için </a:t>
            </a:r>
            <a:r>
              <a:rPr lang="tr-TR" sz="4400" dirty="0" err="1" smtClean="0"/>
              <a:t>Babil</a:t>
            </a:r>
            <a:r>
              <a:rPr lang="tr-TR" sz="4400" dirty="0" smtClean="0"/>
              <a:t> hükümdarı </a:t>
            </a:r>
            <a:r>
              <a:rPr lang="tr-TR" sz="4400" dirty="0" err="1" smtClean="0"/>
              <a:t>Hammurabi</a:t>
            </a:r>
            <a:r>
              <a:rPr lang="tr-TR" sz="4400" dirty="0" smtClean="0"/>
              <a:t> kanunlarını daha da sertleştirdi.Kralımızın insanlık tarihine başka bir hizmeti daha var.Ülkedeki çivi yazısıyla yazılmış tüm eserleri toplayarak başkent </a:t>
            </a:r>
            <a:r>
              <a:rPr lang="tr-TR" sz="4400" dirty="0" err="1" smtClean="0">
                <a:solidFill>
                  <a:srgbClr val="FF0000"/>
                </a:solidFill>
              </a:rPr>
              <a:t>Ninova'da</a:t>
            </a:r>
            <a:r>
              <a:rPr lang="tr-TR" sz="4400" dirty="0" smtClean="0">
                <a:solidFill>
                  <a:srgbClr val="FF0000"/>
                </a:solidFill>
              </a:rPr>
              <a:t> bir kütüphane kurdurdu</a:t>
            </a:r>
            <a:r>
              <a:rPr lang="tr-TR" sz="4400" dirty="0" smtClean="0"/>
              <a:t>.</a:t>
            </a:r>
            <a:endParaRPr lang="tr-TR" sz="44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t2.gstatic.com/images?q=tbn:ANd9GcQ16UDLXQUnGQslq8W4lozg0jltL0DlSEhqdTmXMdq0M3e_ipRVRA">
            <a:hlinkClick r:id="rId2"/>
          </p:cNvPr>
          <p:cNvPicPr>
            <a:picLocks noChangeAspect="1" noChangeArrowheads="1"/>
          </p:cNvPicPr>
          <p:nvPr/>
        </p:nvPicPr>
        <p:blipFill>
          <a:blip r:embed="rId3" cstate="print"/>
          <a:srcRect/>
          <a:stretch>
            <a:fillRect/>
          </a:stretch>
        </p:blipFill>
        <p:spPr bwMode="auto">
          <a:xfrm>
            <a:off x="251520" y="404664"/>
            <a:ext cx="8640960" cy="6192688"/>
          </a:xfrm>
          <a:prstGeom prst="rect">
            <a:avLst/>
          </a:prstGeom>
          <a:noFill/>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179512" y="825141"/>
            <a:ext cx="8640960"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66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Anadolu Uygarlıkları</a:t>
            </a:r>
            <a:endParaRPr kumimoji="0" lang="tr-TR" sz="6600" b="1" i="0" u="none" strike="noStrike" cap="none" normalizeH="0" baseline="0" dirty="0" smtClean="0">
              <a:ln>
                <a:noFill/>
              </a:ln>
              <a:solidFill>
                <a:srgbClr val="FF0000"/>
              </a:solidFill>
              <a:effectLst/>
              <a:latin typeface="Arial" pitchFamily="34" charset="0"/>
              <a:ea typeface="Calibri"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tr-TR" sz="6600" b="1" dirty="0" smtClean="0">
              <a:solidFill>
                <a:srgbClr val="555555"/>
              </a:solidFill>
              <a:latin typeface="Arial" pitchFamily="34" charset="0"/>
              <a:ea typeface="Calibri"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tr-TR" sz="6600" b="1" i="0" u="none" strike="noStrike" cap="none" normalizeH="0" baseline="0" dirty="0" smtClean="0">
                <a:ln>
                  <a:noFill/>
                </a:ln>
                <a:solidFill>
                  <a:srgbClr val="555555"/>
                </a:solidFill>
                <a:effectLst/>
                <a:latin typeface="Arial" pitchFamily="34" charset="0"/>
                <a:ea typeface="Calibri" pitchFamily="34" charset="0"/>
                <a:cs typeface="Arial" pitchFamily="34" charset="0"/>
              </a:rPr>
              <a:t>Doğu ile batının buluşma noktası</a:t>
            </a:r>
            <a:r>
              <a:rPr kumimoji="0" lang="tr-TR" sz="66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67544" y="116632"/>
            <a:ext cx="8229600" cy="1080120"/>
          </a:xfrm>
        </p:spPr>
        <p:txBody>
          <a:bodyPr>
            <a:noAutofit/>
          </a:bodyPr>
          <a:lstStyle/>
          <a:p>
            <a:r>
              <a:rPr lang="tr-TR" sz="6600" b="1" dirty="0" smtClean="0">
                <a:solidFill>
                  <a:srgbClr val="FF0000"/>
                </a:solidFill>
              </a:rPr>
              <a:t>HİTİTLER</a:t>
            </a:r>
            <a:endParaRPr lang="tr-TR" sz="6600" dirty="0">
              <a:solidFill>
                <a:srgbClr val="FF0000"/>
              </a:solidFill>
            </a:endParaRPr>
          </a:p>
        </p:txBody>
      </p:sp>
      <p:pic>
        <p:nvPicPr>
          <p:cNvPr id="3" name="2 Resim" descr="Hitit Güneş Kursu"/>
          <p:cNvPicPr/>
          <p:nvPr/>
        </p:nvPicPr>
        <p:blipFill>
          <a:blip r:embed="rId2" cstate="print"/>
          <a:srcRect/>
          <a:stretch>
            <a:fillRect/>
          </a:stretch>
        </p:blipFill>
        <p:spPr bwMode="auto">
          <a:xfrm>
            <a:off x="1619673" y="1124744"/>
            <a:ext cx="5904656" cy="5544616"/>
          </a:xfrm>
          <a:prstGeom prst="rect">
            <a:avLst/>
          </a:prstGeom>
          <a:noFill/>
          <a:ln w="9525">
            <a:noFill/>
            <a:miter lim="800000"/>
            <a:headEnd/>
            <a:tailEnd/>
          </a:ln>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9"/>
            <a:ext cx="8640960" cy="6247864"/>
          </a:xfrm>
          <a:prstGeom prst="rect">
            <a:avLst/>
          </a:prstGeom>
        </p:spPr>
        <p:txBody>
          <a:bodyPr wrap="square">
            <a:spAutoFit/>
          </a:bodyPr>
          <a:lstStyle/>
          <a:p>
            <a:r>
              <a:rPr lang="tr-TR" sz="4000" dirty="0" smtClean="0"/>
              <a:t>Üstte görülen Hitit güneş kursu, dairesel biçimde güneşin etrafına yerleştirilen öğelerden oluşuyor.Genellikle tunçtan yapılan güneş kurslarının kullanım amaçları hakkında farklı görüşler var.Bir görüşe göre güneş kursları at koşum takımlarının arasında kullanılan bir parçadır.Diğer bir görüşe ise ahşap asaların ucuna takılarak dini törenlerde kullanılıyordu.</a:t>
            </a:r>
            <a:endParaRPr lang="tr-TR" sz="4000"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http://www.sembolog.com/wp-content/uploads/2013/06/hitit-tarihi.gif"/>
          <p:cNvPicPr>
            <a:picLocks noChangeAspect="1" noChangeArrowheads="1"/>
          </p:cNvPicPr>
          <p:nvPr/>
        </p:nvPicPr>
        <p:blipFill>
          <a:blip r:embed="rId2" cstate="print"/>
          <a:srcRect/>
          <a:stretch>
            <a:fillRect/>
          </a:stretch>
        </p:blipFill>
        <p:spPr bwMode="auto">
          <a:xfrm>
            <a:off x="323528" y="404664"/>
            <a:ext cx="8496944" cy="6192688"/>
          </a:xfrm>
          <a:prstGeom prst="rect">
            <a:avLst/>
          </a:prstGeom>
          <a:noFill/>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95536" y="332656"/>
            <a:ext cx="8568952" cy="6494085"/>
          </a:xfrm>
          <a:prstGeom prst="rect">
            <a:avLst/>
          </a:prstGeom>
          <a:solidFill>
            <a:schemeClr val="accent2"/>
          </a:solidFill>
        </p:spPr>
        <p:txBody>
          <a:bodyPr wrap="square">
            <a:spAutoFit/>
          </a:bodyPr>
          <a:lstStyle/>
          <a:p>
            <a:r>
              <a:rPr lang="tr-TR" sz="3200" dirty="0" smtClean="0"/>
              <a:t>Ben,Hititli bir tarih yazıcısıyım.Bir yıl içinde olan olayları Anal dediğimiz yıllıklara tarafsız olarak çivi yazısıyla yazdım.</a:t>
            </a:r>
            <a:r>
              <a:rPr lang="tr-TR" sz="3200" dirty="0" err="1" smtClean="0"/>
              <a:t>Insanlık</a:t>
            </a:r>
            <a:r>
              <a:rPr lang="tr-TR" sz="3200" dirty="0" smtClean="0"/>
              <a:t> tarihinde ilk tarih yazıcılığı bizim uygarlığımızda başladı.Kral tarafından yönetildik ama </a:t>
            </a:r>
            <a:r>
              <a:rPr lang="tr-TR" sz="3200" dirty="0" err="1" smtClean="0">
                <a:solidFill>
                  <a:srgbClr val="FFFF00"/>
                </a:solidFill>
              </a:rPr>
              <a:t>Tavananna</a:t>
            </a:r>
            <a:r>
              <a:rPr lang="tr-TR" sz="3200" dirty="0" smtClean="0">
                <a:solidFill>
                  <a:srgbClr val="FFFF00"/>
                </a:solidFill>
              </a:rPr>
              <a:t> </a:t>
            </a:r>
            <a:r>
              <a:rPr lang="tr-TR" sz="3200" dirty="0" smtClean="0"/>
              <a:t> adını verdiğimiz kraliçemizin de yönetimde sözü geçerdi.Kral,</a:t>
            </a:r>
            <a:r>
              <a:rPr lang="tr-TR" sz="3200" dirty="0" err="1" smtClean="0">
                <a:solidFill>
                  <a:srgbClr val="FFFF00"/>
                </a:solidFill>
              </a:rPr>
              <a:t>Pankuş</a:t>
            </a:r>
            <a:r>
              <a:rPr lang="tr-TR" sz="3200" dirty="0" smtClean="0"/>
              <a:t> adı verilen ve soylulardan oluşan meclise karşı sorumluydu.</a:t>
            </a:r>
            <a:r>
              <a:rPr lang="tr-TR" sz="3200" dirty="0" err="1" smtClean="0"/>
              <a:t>Anadolunun</a:t>
            </a:r>
            <a:r>
              <a:rPr lang="tr-TR" sz="3200" dirty="0" smtClean="0"/>
              <a:t> her tarafına yayılan kendi yetiştirdiğimiz atlarla savaşlar kazandık.Topraklarımızı genişletmek istedik. Bu yüzden Mısırlılarla Suriye toprakları için savaştık.Savaş sonunda yine uygarlık tarihinde ilk yazılı antlaşma olan </a:t>
            </a:r>
            <a:r>
              <a:rPr lang="tr-TR" sz="3200" dirty="0" err="1" smtClean="0">
                <a:solidFill>
                  <a:srgbClr val="FFFF00"/>
                </a:solidFill>
              </a:rPr>
              <a:t>Kadeş</a:t>
            </a:r>
            <a:r>
              <a:rPr lang="tr-TR" sz="3200" dirty="0" smtClean="0">
                <a:solidFill>
                  <a:srgbClr val="FFFF00"/>
                </a:solidFill>
              </a:rPr>
              <a:t> Antlaşmasını </a:t>
            </a:r>
            <a:r>
              <a:rPr lang="tr-TR" sz="3200" dirty="0" smtClean="0"/>
              <a:t>imzaladık</a:t>
            </a:r>
            <a:endParaRPr lang="tr-TR" sz="3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descr="http://www.aygunhoca.com/images/resimler-cog/enlem%20boylam.png"/>
          <p:cNvPicPr/>
          <p:nvPr/>
        </p:nvPicPr>
        <p:blipFill>
          <a:blip r:embed="rId2" cstate="print"/>
          <a:srcRect/>
          <a:stretch>
            <a:fillRect/>
          </a:stretch>
        </p:blipFill>
        <p:spPr bwMode="auto">
          <a:xfrm>
            <a:off x="179512" y="188641"/>
            <a:ext cx="8856984" cy="648071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16632"/>
            <a:ext cx="8712968" cy="6247864"/>
          </a:xfrm>
          <a:prstGeom prst="rect">
            <a:avLst/>
          </a:prstGeom>
        </p:spPr>
        <p:txBody>
          <a:bodyPr wrap="square">
            <a:spAutoFit/>
          </a:bodyPr>
          <a:lstStyle/>
          <a:p>
            <a:r>
              <a:rPr lang="tr-TR" sz="4000" dirty="0" smtClean="0">
                <a:solidFill>
                  <a:schemeClr val="accent3"/>
                </a:solidFill>
              </a:rPr>
              <a:t>Orta </a:t>
            </a:r>
            <a:r>
              <a:rPr lang="tr-TR" sz="4000" dirty="0" err="1" smtClean="0">
                <a:solidFill>
                  <a:schemeClr val="accent3"/>
                </a:solidFill>
              </a:rPr>
              <a:t>Anadolua</a:t>
            </a:r>
            <a:r>
              <a:rPr lang="tr-TR" sz="4000" dirty="0" smtClean="0">
                <a:solidFill>
                  <a:schemeClr val="accent3"/>
                </a:solidFill>
              </a:rPr>
              <a:t> yaşadık.Başkentimiz </a:t>
            </a:r>
            <a:r>
              <a:rPr lang="tr-TR" sz="4000" dirty="0" smtClean="0">
                <a:solidFill>
                  <a:srgbClr val="FF0000"/>
                </a:solidFill>
              </a:rPr>
              <a:t>Hattuşaş</a:t>
            </a:r>
            <a:r>
              <a:rPr lang="tr-TR" sz="4000" dirty="0" smtClean="0">
                <a:solidFill>
                  <a:schemeClr val="accent3"/>
                </a:solidFill>
              </a:rPr>
              <a:t>’ </a:t>
            </a:r>
            <a:r>
              <a:rPr lang="tr-TR" sz="4000" dirty="0" err="1" smtClean="0">
                <a:solidFill>
                  <a:schemeClr val="accent3"/>
                </a:solidFill>
              </a:rPr>
              <a:t>dı</a:t>
            </a:r>
            <a:r>
              <a:rPr lang="tr-TR" sz="4000" dirty="0" smtClean="0">
                <a:solidFill>
                  <a:schemeClr val="accent3"/>
                </a:solidFill>
              </a:rPr>
              <a:t>.Küçük ve büyükbaş hayvanlar ve çok çeşitli tarım ürünleri yetiştirdik.Madenleri işledik,taşarlı oyduk.Seramik eşyalar yaptık.Evlerimizin ve kutsal mekanlarımızın duvarlarını sosyal hayatımızı yansıtan resimlerle ve resimli bir yazı tekniği olan </a:t>
            </a:r>
            <a:r>
              <a:rPr lang="tr-TR" sz="4000" dirty="0" smtClean="0">
                <a:solidFill>
                  <a:srgbClr val="FF0000"/>
                </a:solidFill>
              </a:rPr>
              <a:t>hiyeroglif</a:t>
            </a:r>
            <a:r>
              <a:rPr lang="tr-TR" sz="4000" dirty="0" smtClean="0">
                <a:solidFill>
                  <a:schemeClr val="accent3"/>
                </a:solidFill>
              </a:rPr>
              <a:t>lerle süsledik.Dünya durdukça unutulmamak için kalıcı eserler bıraktık.</a:t>
            </a:r>
            <a:endParaRPr lang="tr-TR" sz="4000" dirty="0">
              <a:solidFill>
                <a:schemeClr val="accent3"/>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http://www.volkanderinbay.com/hitit/resim/rakam01.jpg"/>
          <p:cNvPicPr>
            <a:picLocks noChangeAspect="1" noChangeArrowheads="1"/>
          </p:cNvPicPr>
          <p:nvPr/>
        </p:nvPicPr>
        <p:blipFill>
          <a:blip r:embed="rId2" cstate="print"/>
          <a:srcRect/>
          <a:stretch>
            <a:fillRect/>
          </a:stretch>
        </p:blipFill>
        <p:spPr bwMode="auto">
          <a:xfrm>
            <a:off x="251520" y="260648"/>
            <a:ext cx="8712968" cy="6408712"/>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solidFill>
                  <a:srgbClr val="FF0000"/>
                </a:solidFill>
              </a:rPr>
              <a:t>Her dokunduğunu altına çeviren kral </a:t>
            </a:r>
            <a:r>
              <a:rPr lang="tr-TR" b="1" dirty="0" err="1" smtClean="0">
                <a:solidFill>
                  <a:srgbClr val="FF0000"/>
                </a:solidFill>
              </a:rPr>
              <a:t>Midasın</a:t>
            </a:r>
            <a:r>
              <a:rPr lang="tr-TR" b="1" dirty="0" smtClean="0">
                <a:solidFill>
                  <a:srgbClr val="FF0000"/>
                </a:solidFill>
              </a:rPr>
              <a:t> ülkesi</a:t>
            </a:r>
            <a:endParaRPr lang="tr-TR" dirty="0">
              <a:solidFill>
                <a:srgbClr val="FF0000"/>
              </a:solidFill>
            </a:endParaRPr>
          </a:p>
        </p:txBody>
      </p:sp>
      <p:sp>
        <p:nvSpPr>
          <p:cNvPr id="76801" name="Rectangle 1"/>
          <p:cNvSpPr>
            <a:spLocks noChangeArrowheads="1"/>
          </p:cNvSpPr>
          <p:nvPr/>
        </p:nvSpPr>
        <p:spPr bwMode="auto">
          <a:xfrm>
            <a:off x="251520" y="924419"/>
            <a:ext cx="8640960" cy="55092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200" b="1"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t/>
            </a:r>
            <a:br>
              <a:rPr kumimoji="0" lang="tr-TR" sz="3200" b="1" i="0" u="none" strike="noStrike" cap="none" normalizeH="0" baseline="0" dirty="0" smtClean="0">
                <a:ln>
                  <a:noFill/>
                </a:ln>
                <a:solidFill>
                  <a:srgbClr val="555555"/>
                </a:solidFill>
                <a:effectLst/>
                <a:latin typeface="Arial" pitchFamily="34" charset="0"/>
                <a:ea typeface="Times New Roman" pitchFamily="18" charset="0"/>
                <a:cs typeface="Arial" pitchFamily="34" charset="0"/>
              </a:rPr>
            </a:br>
            <a:r>
              <a:rPr kumimoji="0" lang="tr-TR" sz="3200" b="1" i="0" u="none" strike="noStrike" cap="none" normalizeH="0" baseline="0" dirty="0" smtClean="0">
                <a:ln>
                  <a:noFill/>
                </a:ln>
                <a:solidFill>
                  <a:srgbClr val="FF0000"/>
                </a:solidFill>
                <a:effectLst/>
                <a:latin typeface="Arial" pitchFamily="34" charset="0"/>
                <a:ea typeface="Times New Roman" pitchFamily="18" charset="0"/>
                <a:cs typeface="Arial" pitchFamily="34" charset="0"/>
              </a:rPr>
              <a:t>FRIGYA</a:t>
            </a:r>
            <a: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
            </a:r>
            <a:b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br>
            <a: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Gordion'da (Ankara-Polatlı)bulunmuş seramik çanak çömleklerin üzerindeki geometrik desenler ve resimler </a:t>
            </a:r>
            <a:r>
              <a:rPr kumimoji="0" lang="tr-TR" sz="3200" b="0" i="0" u="none" strike="noStrike" cap="none" normalizeH="0" baseline="0" dirty="0" err="1" smtClean="0">
                <a:ln>
                  <a:noFill/>
                </a:ln>
                <a:solidFill>
                  <a:srgbClr val="555555"/>
                </a:solidFill>
                <a:effectLst/>
                <a:latin typeface="Arial" pitchFamily="34" charset="0"/>
                <a:ea typeface="Calibri" pitchFamily="34" charset="0"/>
                <a:cs typeface="Arial" pitchFamily="34" charset="0"/>
              </a:rPr>
              <a:t>Frigli</a:t>
            </a:r>
            <a: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 ustanın hayal gücünü ve hünerini yansıtır.</a:t>
            </a:r>
            <a:b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br>
            <a: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
            </a:r>
            <a:b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br>
            <a: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Ben, </a:t>
            </a:r>
            <a:r>
              <a:rPr kumimoji="0" lang="tr-TR" sz="3200" b="0" i="0" u="none" strike="noStrike" cap="none" normalizeH="0" baseline="0" dirty="0" err="1" smtClean="0">
                <a:ln>
                  <a:noFill/>
                </a:ln>
                <a:solidFill>
                  <a:srgbClr val="555555"/>
                </a:solidFill>
                <a:effectLst/>
                <a:latin typeface="Arial" pitchFamily="34" charset="0"/>
                <a:ea typeface="Calibri" pitchFamily="34" charset="0"/>
                <a:cs typeface="Arial" pitchFamily="34" charset="0"/>
              </a:rPr>
              <a:t>Frigli</a:t>
            </a:r>
            <a:r>
              <a:rPr kumimoji="0" lang="tr-TR" sz="32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 bir çiftçiyim.Size dinlediğimde bana çok komik gene bir hikaye anlatacağım.Bir gün müzik aleti çalma yarışması yapılır.Kral Midas,jüri üyesidir. </a:t>
            </a:r>
            <a:endParaRPr kumimoji="0" lang="tr-TR" sz="32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83970" name="Picture 2" descr="http://4.bp.blogspot.com/-IAZfxTc57YY/T2D2rG2IsnI/AAAAAAAAA4I/HdRCFokSHFQ/s1600/frigler.jpg">
            <a:hlinkClick r:id="rId2"/>
          </p:cNvPr>
          <p:cNvPicPr>
            <a:picLocks noChangeAspect="1" noChangeArrowheads="1"/>
          </p:cNvPicPr>
          <p:nvPr/>
        </p:nvPicPr>
        <p:blipFill>
          <a:blip r:embed="rId3" cstate="print"/>
          <a:srcRect/>
          <a:stretch>
            <a:fillRect/>
          </a:stretch>
        </p:blipFill>
        <p:spPr bwMode="auto">
          <a:xfrm>
            <a:off x="359024" y="260648"/>
            <a:ext cx="8784976" cy="6264696"/>
          </a:xfrm>
          <a:prstGeom prst="rect">
            <a:avLst/>
          </a:prstGeom>
          <a:noFill/>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1"/>
          <p:cNvSpPr>
            <a:spLocks noChangeArrowheads="1"/>
          </p:cNvSpPr>
          <p:nvPr/>
        </p:nvSpPr>
        <p:spPr bwMode="auto">
          <a:xfrm>
            <a:off x="251520" y="605579"/>
            <a:ext cx="8712968"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tr-TR" sz="36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Kral,müzikten anlamadığı için haksız yere </a:t>
            </a:r>
            <a:r>
              <a:rPr kumimoji="0" lang="tr-TR" sz="3600" b="0" i="0" u="none" strike="noStrike" cap="none" normalizeH="0" baseline="0" dirty="0" smtClean="0">
                <a:ln>
                  <a:noFill/>
                </a:ln>
                <a:solidFill>
                  <a:schemeClr val="tx1">
                    <a:lumMod val="65000"/>
                    <a:lumOff val="35000"/>
                  </a:schemeClr>
                </a:solidFill>
                <a:effectLst/>
                <a:latin typeface="Arial" pitchFamily="34" charset="0"/>
                <a:ea typeface="Calibri" pitchFamily="34" charset="0"/>
                <a:cs typeface="Arial" pitchFamily="34" charset="0"/>
              </a:rPr>
              <a:t>birini seçer. </a:t>
            </a:r>
            <a:r>
              <a:rPr kumimoji="0" lang="tr-TR" sz="3600" b="0" i="0" u="none" strike="noStrike" cap="none" normalizeH="0" baseline="0" dirty="0" smtClean="0">
                <a:ln>
                  <a:noFill/>
                </a:ln>
                <a:solidFill>
                  <a:srgbClr val="FF0000"/>
                </a:solidFill>
                <a:effectLst/>
                <a:latin typeface="Arial" pitchFamily="34" charset="0"/>
                <a:ea typeface="Calibri" pitchFamily="34" charset="0"/>
                <a:cs typeface="Arial" pitchFamily="34" charset="0"/>
              </a:rPr>
              <a:t>Haksızlık yaptığı için kulakları eşek gibi uzar</a:t>
            </a:r>
            <a:r>
              <a:rPr kumimoji="0" lang="tr-TR" sz="36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 Kralın kulaklarının uzadığı,krallığın bir ucundan diğer ucuna,kadar duyulur.Kral Midas,Başkent Gordion sokaklarında gezerken kulaklarını şapkasıyla kapatır.</a:t>
            </a:r>
            <a:r>
              <a:rPr kumimoji="0" lang="tr-TR" sz="3600" b="0" i="0" u="none" strike="noStrike" cap="none" normalizeH="0" baseline="0" dirty="0" err="1" smtClean="0">
                <a:ln>
                  <a:noFill/>
                </a:ln>
                <a:solidFill>
                  <a:srgbClr val="555555"/>
                </a:solidFill>
                <a:effectLst/>
                <a:latin typeface="Arial" pitchFamily="34" charset="0"/>
                <a:ea typeface="Calibri" pitchFamily="34" charset="0"/>
                <a:cs typeface="Arial" pitchFamily="34" charset="0"/>
              </a:rPr>
              <a:t>Insanlar</a:t>
            </a:r>
            <a:r>
              <a:rPr kumimoji="0" lang="tr-TR" sz="36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 sokaklara bir de çivi yazısıyla yazılmış </a:t>
            </a:r>
            <a:r>
              <a:rPr kumimoji="0" lang="tr-TR" sz="3600" b="0" i="0" u="none" strike="noStrike" cap="none" normalizeH="0" baseline="0" dirty="0" smtClean="0">
                <a:ln>
                  <a:noFill/>
                </a:ln>
                <a:effectLst/>
                <a:latin typeface="Arial" pitchFamily="34" charset="0"/>
                <a:ea typeface="Calibri" pitchFamily="34" charset="0"/>
                <a:cs typeface="Arial" pitchFamily="34" charset="0"/>
              </a:rPr>
              <a:t>Kral Midas,eşek kulaklıdır</a:t>
            </a:r>
            <a:r>
              <a:rPr kumimoji="0" lang="tr-TR" sz="3600" b="0" i="0" u="none" strike="noStrike" cap="none" normalizeH="0" baseline="0" dirty="0" smtClean="0">
                <a:ln>
                  <a:noFill/>
                </a:ln>
                <a:solidFill>
                  <a:srgbClr val="555555"/>
                </a:solidFill>
                <a:effectLst/>
                <a:latin typeface="Arial" pitchFamily="34" charset="0"/>
                <a:ea typeface="Calibri" pitchFamily="34" charset="0"/>
                <a:cs typeface="Arial" pitchFamily="34" charset="0"/>
              </a:rPr>
              <a:t>.diye ilanlar asarlarsa hiç şaşmam.</a:t>
            </a:r>
            <a:r>
              <a:rPr kumimoji="0" lang="tr-TR" sz="36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116632"/>
            <a:ext cx="8928992" cy="6812315"/>
          </a:xfrm>
          <a:prstGeom prst="rect">
            <a:avLst/>
          </a:prstGeom>
        </p:spPr>
        <p:txBody>
          <a:bodyPr wrap="square">
            <a:spAutoFit/>
          </a:bodyPr>
          <a:lstStyle/>
          <a:p>
            <a:r>
              <a:rPr lang="tr-TR" sz="5400" dirty="0" smtClean="0"/>
              <a:t>Aslında çalışmaktan halimiz kalmıyor.Verimli topraklarımızı ekip biçmek tüm vaktimizi alıyor.Topraklarımıza her çeşit tarım ürünü yetişiyor.Saban kırana,ekili tarlaya zarar  verene çok ağır cezalar veriliyor..  </a:t>
            </a:r>
            <a:endParaRPr lang="tr-TR" sz="5400" dirty="0"/>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Kara Saban</a:t>
            </a:r>
            <a:endParaRPr lang="tr-TR" dirty="0"/>
          </a:p>
        </p:txBody>
      </p:sp>
      <p:pic>
        <p:nvPicPr>
          <p:cNvPr id="3" name="Picture 4" descr="Kara Saban"/>
          <p:cNvPicPr>
            <a:picLocks noChangeAspect="1" noChangeArrowheads="1"/>
          </p:cNvPicPr>
          <p:nvPr/>
        </p:nvPicPr>
        <p:blipFill>
          <a:blip r:embed="rId2" cstate="print"/>
          <a:srcRect/>
          <a:stretch>
            <a:fillRect/>
          </a:stretch>
        </p:blipFill>
        <p:spPr bwMode="auto">
          <a:xfrm>
            <a:off x="395536" y="1412776"/>
            <a:ext cx="8496944" cy="5184576"/>
          </a:xfrm>
          <a:prstGeom prst="rect">
            <a:avLst/>
          </a:prstGeom>
          <a:noFill/>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07504" y="0"/>
            <a:ext cx="9036496" cy="7052057"/>
          </a:xfrm>
          <a:prstGeom prst="rect">
            <a:avLst/>
          </a:prstGeom>
        </p:spPr>
        <p:txBody>
          <a:bodyPr wrap="square">
            <a:spAutoFit/>
          </a:bodyPr>
          <a:lstStyle/>
          <a:p>
            <a:r>
              <a:rPr lang="tr-TR" sz="4400" dirty="0" smtClean="0"/>
              <a:t>Tarımda büyükbaş hayvanların gücünden de yararlanıyoruz ama küçükbaş hayvan yetiştirmek daha kazançlı.Sütünü içiyor etini ise yiyoruz,artanını da kış için topraktan ve çeşitli madenlerden yaptığımız kaplarla saklıyoruz.Kadınlarımız hayvanların yününden,tiftiğinden kendilerine has motifleri olan halı ve kilimler dokuyorlar</a:t>
            </a:r>
            <a:endParaRPr lang="tr-TR" sz="44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Kara SABAN</a:t>
            </a:r>
            <a:endParaRPr lang="tr-TR" dirty="0"/>
          </a:p>
        </p:txBody>
      </p:sp>
      <p:sp>
        <p:nvSpPr>
          <p:cNvPr id="82946" name="AutoShape 2" descr="data:image/jpeg;base64,/9j/4AAQSkZJRgABAQAAAQABAAD/2wCEAAkGBxQSEhQUEhIVFhQWFxgaFxYXGBgcHBgcHRYXHBgXFxcYHCggGBslHhwcITEiJSorLi4uHR8zODMsNygtLisBCgoKDg0OGxAQGywkHyQsLCwsLCwsLCwsLCwsLCwsLCwsLCwsLCwsLCwsLCwsLCwsLCwsLCwsLCwsNCwsLCwsLP/AABEIANYA6wMBIgACEQEDEQH/xAAcAAACAgMBAQAAAAAAAAAAAAAFBgAEAQIDBwj/xABEEAACAQMDAgQCCAMFBgYDAQABAgMABBEFEiETMQYiQVEyYRQjQlJxgZGhBxViM0NygrEWU5LR4fAkc5OiwfFEg9I0/8QAGQEBAAMBAQAAAAAAAAAAAAAAAAECAwQF/8QAJhEAAgIBAwQDAAMBAAAAAAAAAAECEQMSITEEIkFRExQycaHhYf/aAAwDAQACEQMRAD8A9xrV3A5JxUZsc0FuJy5ye3oKF4Q1svyaio9yPfsP3qrBrSyLui2suSNwORkEgjj2II/KvILmK6F9drB1ZCv0nhjM42tbBog3UJhZeocKgG7J54FXYmuJplMLSRW09wkCxGMxAQiNZZpUGFZG3pIuSOep+FDRRivB6gmr5LKChK43Ad1zyMjPGa6jUW+6P3ryNdXvBve1gVJWeFZi0DIJJ3knjKliBv2gxng4HqcZqlrlpcySwmOO8YrDFgSxNuMq3Dmb68HZbkgZ3jIK4xxihPbXB7WNSP3f3/6VP5l/T+//AErxa3ubkRS3E5nghu7cymeN5JdrCYOjMq7TChjfp4Ug7VzweaePAOoi4so5FDAFnHmlaUnDHne5LAHvtbkdqExjBuqHL+Zf0/vUOpf0/vQ+pQv8MPRf/mX9P71qdRb2H71Sob4jv2t7aWZRkxqGxjJIDDcAPfbnFB8cF4Dj6mwGTtA9z257ck1n+YN8q8x1TxXDLC8kqw5EFw8aNIw2MhiKwTL5frjwcYBGMDPJNu/8VMr3bmdF6SDo2rADqKyRt9IL8NtyzDjA8p9aFez0egjUmJIBXI7j1HGeRnjitv5g/wAv0/615VceIPo0jrYx9aOOdIsRtvM7CxJHUfzF9hUDjnyY5NUNZ8T3G8NDeq4ihtix3CNi5ldZ1W1ZfrHOMdNiCOPehDcPR7J/MW9h/wB/nWw1FvuivIrvxtObmZVnWKFmbpGRAnlibY6RSSKUeRyQ3IONpXgmnvwxftPbRyOsyscg9dUR2wT5iqYUA+mAOKExWOT4GT+Zf0/v/wBKz/Mv6f3ofUoW+GHovHUj93961Oot7CqdLeleKvpE5gSMCSNmE+9wu0K7r9UuN02SvfAUZ5OeKBwgvA3/AMwf5fpUGoN7CvOLvxgIFVoUklkuI4pIkll7l7lk6YAHkIDd/YKPSh5/iJO6kxxqA88YiJjdj0X6yAtGrAl+rGF4+9+GRV/H6PW11L3X9DW41FfY/tSL/OLhLm3inkhiSSNCCYnHXkO7fEhZ/qWUbcK2S2T7YpooFjhLgMw3St2PPsasUvA0UsLndwe4/ehnkxad0XalSpQxKuoNhD+QoO7YBPsM8d/yo1erlDQah1YPyLV941t4ojMwcx/RorgEAZZZH2Ku3PDZIzn3+Vb33jO3iYqd5ZclgAMrHhG6xyeY9rZyM9mHcUKuP4cwMiqpC5IE4VdonTrLJh9vO4YABzRiPwxEgjMjl1itHtSX2+aNiu5nbHfC49uTQt3ku/F1vG+x9wJuFt1IGQzlEbIx9gFwpPvQa2/iLHIiukLH6tmaInDiTqxRwxj0w5kB3dsfgaGW+jWP1QWW7uRCQYpY4ZZcOJxK7GRE2SFsInyC+9EJ7bTzGIwlzHKAqxt9Hm64CSiRNqmPDhWA7g8cUKa5e0FbnxIEHTmtdrgW2+MsjKDPO0SqCBhsbd/bGMdjWbjxdBDIySgRxpNJCZM8blhSUeRRnLbiABySPnih+o2JmQfUal1sxE3PQjDt0ndkyhIXguey+3tXKfTrGduncPKjtOk7Jdp0+oyQCJgN6qGDKMnaSQeRgdhOt+GOWn3JljSQo0e4Z2OMMAe24ehI5x6VYoPoEdrCpjt5w4LZCmfqFeAMLuYkLx2oxQ2TJVHWpIlhYTjMblIyMd+o6xgcemWFXqHeIdLF1bvCSBuKHJzjKyK4zgg/ZoHxsD7/AFuyRGmnCBUuHh3PGCeqhZCRwTwAx3fdBqudRsFuZAUUySJKs0jLnasbxRmNw2SEJZcADae/zqlqPgBJA0Svsty88oRSylHkhjiUAj4l4djk87sc80T/ANkYmeaR8F57VbaQgYyAMM+e5J8vf7goZd3o3l1y0txHGFCjr9BFjjACuNoJAAwqgsF3ehOKo2/iOwlaO46K7zFO/WaJOonQI6kRJ8yuN2ce2T61xsfAeVQXU3VePeyuoKnqPcdV5CM4OQsa47DafliyPAFt1A4aUDEoZAy7XMiOjM3l+IK5GRjO1c5xQd78GkupWy2irNDLaKUlIUAb40QB5GSRM4DAjleefQii1xq8FqYoCSM9JV7kAO5RCzE/eHJP40M1zwg9xbdM3LPKsUkaO6qoIfZ8YQemzuOeTXLXvBbX0SfSph1sBXMS7YyglVyoViTuABAYn1ORQdy4Qx6PqIuIhKoIVi+3P2lV2VXHyYAMPkRV2qekW0kcSJLIJGXjeFC5UHyZUcBtuM44z7Vcoarg5C4TKrvXLbtoyMnaQGx74zz7UHWKxl2nMMh60jI24EiUeaTYwOVIxkgHtQhfCtwsjyRznyPdGCNyNgE0bFfhTcD1WOQSRgce1C7rwK0NjdxIXmZxbmAg+dZFj6bkbVXygHHzXOaGbcn4GdNB04lZVit870kWRdudzMGjwwPwsSCF7H0Fb6gbCZTHKYGDSC34wCJM9QRBl5RsjcBkc/Og+r+GrgXUT2oTorEhZGOB1bdJBbD5KS65wD/ZiqVp/DfC9KSXqQ9WGVi3xMyxTpJjaBtOZAyscnI5NCN+EgzeXWnW4jZ0Vmgd44z03lkRlG+TaSCx2g7i3Ye9GIddgaTpK/n39MDawy3R6uASP93z+1ALDwrc2/SkjuI5J43uCWmVgsiTFC2dnKyDYORwea6X/hecytNBPGjm664LoWCg2vRZcA+Y+vcUJuS8FvVPE/Sju2WMF7eVIlVmb61mSNlChFLbjvwAAckfpe8J6/12iWSNorgoXkiIbyDqNHglgO5H59xkc0L1TwiZMulwyStMJixUFd/0foEqgIKnb5gd2Qe1EPC3hs290snVaRRbRw+ckuSrOzOzH33dvT8KFZaqdjxWaxXCTfnjtQ5Ts3agLdzRbUWwh+fFKepRG4nhtMkRuGknI4zEhUdLP9bsoP8ASGHqKG+J6YuTM2sct879KYw20bFDJHtMkzr8YRmBVI1Pl3DzFgwG3GSUXwVZfbtxKc53Tlpm75+KUsQM+g4rXxFbyw2qJYJs2Og2RBVxHnzbRtIAHfAUnjigNtNq24bup/Zfdh2s+6Xk8ApxsOO/pyc0MpScuR/RABgDAHYD0+QrOKS11DUNyrJbtwYhldu126cpZsq25Y94iLBhx5l5GCb2iz3xZluQAux0DKoB6kZUdYckbZdxZVwdoQZOSRQqM2K43Vokg2yIrrnOHUMMjscH1rz/AEu+1dkCyRvvkSMhykK9FgCZMggKxbKgA8DJ7kVZg1zUTK+6BlVUV3j6akoPJlUwT1WOJCCpb0BVTQDReeHLSVdslrAw+caf64yKAX2kS2JV7brT25IV7YkyPHk4EkDsdzAHujEjHIxjBtadqV/11WW3Aj3ku2OdkoJhVCDy0RG2Q454I701ChKbXAoaZrEM+RG/nX44nBSRP8cT4ZfzGKv1nxdoqzRNKMJcQqzwzDgowGcMRyYzgBlPBH5VV0y660MUuNvUjR8e25QcfvQ68eTVyWalayyBVLMQqqCSScAAdyT6Chdkbq980GLa3PwzSIWllH3o4WwI19mfJP3cYNC0pqPIVY4GTwB3J9PxoW/iWyUkNe2oI7gzxAj5EbqIR+DYWObmSW6x2WcqYx8+kiqhP+IH5Y5o2mmwhdohjC+wRcfpihi+o9IB211HIMxyI490ZWH6qa7VNS8G2kuWWFYZfSeACORT6EOgGcexyD61Vl8O3ajMeoZb2mt42U/+kUYZ/E0JWdeS1UoVa6o6yi3u4xDO2emQ26OYDuYnwOR6owDD5jmitDaMk1aJUqVKFiVK7ogFbED2oV1HBUJ7VloiPSrC8dqzmhGplOrGn/2g/P8A0rSdPWuumjz/AJGgm+1heqk+/ccdv+lW6lDhKuoLlfzFLZuRDqEDPgLNC8Kt6CQOrqh+bLux/gx6ima8+A0t69aNNbyRoQHK5jJ7CRCHjP5OqmhtBaoNHXxTYTOwdFklQKFEcc7wMj7uZQUGJOCO/I2nAO4iqNxo18OqUmYvtk2uZ5CJCXBiUwAKsWAMFlOTz944YvD2rrdQJKvBPDoe8cg4eNh6MrZFE6GIvW1veC2kV3U3LNgSBvIobaC8a7RtCjJCHJyMFjnNC7K21FeS2/aUXYZAAVhkC79+WO6ZCzsD2KqpxyS60oz+H55I5LdzCIJLiWRiNzF43kaTpuvl5LMAcHsp75xQHDWrTUHtbcRs6TC4czbXUnpfXbcHem48x48w+YOCKrW+mX+6NJepvLxMbuNocIq2xjKsr+Yt1Cz4CFTuPPpVyHw3dgea7DEyW7MGBZWERiywHBjkbp54JU7jkdjRrQdCjtmmZFCGVslU4TAztO3A85zlmOSSe+AAAF29t78gPJEZXcMAkXRAhPUjwx6j5AKISdrNhmYcgA0V8O3F6ZCLqPan1mwgKdw3naZWyCrY7KFxj7RPAZTWpagAvjSxknsbiKJ9jNG34MMZaMnuocZUkcgHIqhpVyssEUiDCvGjKPYFQQPyHFUdU1yS/R4LNXSF9ySXbgAbclX+jDOXY4IDnCjvzjFba3K0FusduArs0UEPshdlQPj1CLlseu2h0YVSbZDAL26EB81vB57gYyryZHSgc9jjmRl+SZ4PLriqei6YltCkMedqDGSclj3Z2PqzHJJ9yaq+LNTa1tJp025jXd5skYyM5wR6fMUMZS1Oxel/iAySOj2j4V5EDKWO4pOIgBuQBmO4HCFsDPrxV1vHUShzJFMm2MOu9QvUJL/VKSQBJ5chWwSDx2NLcOto0TyDT4XnnZ+rshMglhjCncxi3jLk7VJYqGzknaRXeXxDCHljtoLN06YYRheZI0i6yszxgqmN2QjqM9wTkUKjFN4wjSTbICFLypkD4OkZAWc5xhyhVB3JBHPod028WeKOVchZFDAEYIyM4YehHYilHUdft42l22gkBZXVlVcTPExeZgQOWi+LJ7tkDkU32EcaoOkFCHLDbjadxLFhjg5JJz65oAf4s0n6TayRr/aAb4W9UlTzRsp9DuA/IkdjQvSNQE8SyDgnh17FHHDxsDyGVsgj5U2mk3ULfo6kCowt3AxcDsZYWTD4+80b4J9kX2oa4ZU6CapmugjArZiAMngDuT6fM0Di1ee5ybG3WWMcdeaQxRN/5RVHaUf1ABfYmh0SmlyHM1pLKF5Zgo9yQP8AWhsPhu4uMm9uNinjoWjMq4/rnIErk+w2AdsHvV228EaehBWyt9w+00YZvxLPkk/iaGTzLwjur5GQQR7is5qnJ4FstwaKI27dmNszQ7x91xGQGH7/ADrT/YO1HKvdK/3xd3JP6GQr+1CPm/4X81tZ8SD55oLcaJeWw3W9wbtR3huNgcj2inRRg/Jwc+4zVvQ9SS4SOVMgMeQwwyMGw6OPsspBBHyoXU1JNDLWawKzQ5TSVcgj3oI6lSQe4o9VHU4vLu9R/pQ2wzp17Fm70JTI00MsttM2N0kLAB8djJGwKSH0yVzj1re11u8txsuIDdKO1xAUDsPQyW52gH0yhIPsKIVsDQ2liiyn/t1EeBbXxb0X6JMCf8zKFH4k12Tx1YY89ykR9UmDRMPkVkAND59bZmaO0hNw6Ha7bgkUbfdeU9291QMR64rTQ9Yeea4gnijWS36eTG5kQ71JC5ZQQwxyMeo96i1dGLxq6sITePLH+6mM7eiW6PMxPsOmCB+JIrH+39jjJmcHHKmCcMPkU2Zz8qqzajIbh7a3WJWSJJGaTdjDs6qFjTBbG05JIAyO9cv5rcRTRxXaRbZm2RTwlwvUwSIpEckqWAOCCRkY4qNSuiPjXs2vfF8kwC2dtd7dw3zNEseEHLCJbjBdj2Hlx3oX4gtzeRyRQ2l0ryKQZ57l41TPGdiysXA77AoU+uM0d1maVIZGgj6koHlQ+pzg9yM4GTjIzjGRQbRJLx7gbusYNh3maKKLzfZMKIxfvnO7jGMc1Yu8UU/IwWsIjREGMKoXgBRwAOFHAHyFD9ZUvLZxpjqG5VxnsFjVmkLf5fKP6mWi7RkdxQ/xApt+jeBSwtjI0yrjd0WjIkK57lSFfHchTjJwKGmR9uw30s+K9RlhLNuMUCxFuqLdpxvBORIqHcqBQD25yfMuOWKGQMAR2IBH50M8TW88kIW1ZVl6kRBYttwJFLBwpBZducrkZ7etDjAE+s3ipI7R9oZmMZgIUbULRkS9QhtxGNvfzdhtNXLDUCUlnazZJvq4+kI5NxDHbGrvsCOATyy7lQZ5I5NS60692NuVZnMW0EyplD1WaQj6tQQ6hABgY2AE+tcrmzuw5G2eRsBpQJUaO4QSrlIklwkD7c5GVGCRljhgBvbeKZRs6tsqgbUdwr4Eqyol1tGMiMBsq32trZ4HLH4f1MXCO6jCrI6LwRlVOA2GAIzStanUVI6cUoUiYyKzRlwTcyMnR3t0yxQj4mwABinpT69vlQG9KWqzdTU4UHPQtpZH+RldEjGfchJDj5fOmtmwCT6CkHRb5YrZbpt00966yKowGkZxmKGMMQFVYx6kAAMx9aF4Ley0LT+YzyI//wDit3CuvpcTAAlW94Y8gFezNkHhcFzjUAAAAAcADsPkBQrwrpRtbSGFyGdVzIw+1IxLSN88sSapzaldrNInQ3RdaNUkUdkKRl96kgkZLAOuee4GM0KyduypL4vYGZelt6cjJ1G3BSPpCxb1G3DqgJZ+RggD1yOUXjU/CsRmbdKiMuUDyhibeIZBx1EDPu7KFye4rr/ML5IM9NSRB1i+yQsGKE9HpZyzh+eD8I24BINa3ms3YtYpUjBkM+1w8Ep2x7X82wbW+Lb5sY5PHrQg4f7f5ZwsCeXaFDThWbKxn4DHxjfg8k8cAnAotpXiGSdoStuOnLuy4kyVA3ebb0x5cgL5irZPw8GgUPiK7y3Vs139NDsEMg3kxox+tJIABJXBGfL+VXLjxOyv5bZxIDIkcRXa8jJFG3RJKlQuXdtytjEeQTmgHLFKmu6C8TSXdj5ZuXlg/u7nHoR/dykDAkHy3ZFFNC1z6SXwhVcK8THP1sTA7ZMEDbllcbTzgKftUWY8UBV0m/S4hjmjJKSKHXPBwRnBHoauUsfw6nDWSDkMkkytGfiiPVciNx6FQQP0xxTG06g4JoDpVPUm8mPcirZpf8S6kIY5ZWBKwxu5A7napYgfPjFDTGrkShfim6eKzuZIs9RIZGTHcEIcH8u/5VWsdKSWJJ7+eQs/n2xzvDFCGUEKrRMpfAx5mJyckYHFCJL6zQulrcXzlUMrtHK0qCPON+64DK+TwFTO48Y70o0fUJhW+uRbaUHsyoRYowki4IQMVDz+zbQzSH5g59aoWGt2VlF0rYtOeWZkwxlcsFMkkhwCWbnd2AH+EGto3gTULZJDa3UNr1CWO+PqyYySBJuPRU889NAPx70WhuJQq6eYbeK8EYLymMNA0CAgyqo25zkr0yRtLE8jk5whpszWSuAPrer293AZ7eRVvLcj6MyHLO5+GMDjekhBG3njBO05APeLJOo9pbrgzNcwTFR9iOGQPJIfYcBQfUsBWYYZIENyltY3UZQsZ7XEMhUAklM7kfPP94v50K0qytIIEuGnvoUuCzkvt8o3Hie5jRuOeDJITjHbBxLhck/Q+T2HfEtlcy9P6M6KuW6oZ3QtkAIQ8alsA5JUFSfL5gMglNGtmihjSSTqyKuGkIxuPvjJ/Dkk8UIfQZ1G6y1F8MdwiuAsyEEDhZCOqoPodxHParGi6yZmkiljMNxCcSRE5yD8MsbYG+JvRsDsQQDVzSM1Jh3dQzxDdokDB42l6v1QiXvIZPKEGeBnJyTwACfSrm+h2vpC0EhuM9NAZCyllZNg3b0ZCGVhjgg0LuOwNsdQ1DT7QteQRzQwJzJFNmURKOC6Oiq7qo5IYZx2p4jYMAR2IyPzryy1toruU212184MfUWGedCuzIAMi27ZBycgSHnB74NNFpqV3bDZJGbuJcbZEZFmx7SRttRyB9pSM/dFDn0OrRf8Q+HxcMrL5S3kmIbaZYQGJhYYIcMTt5+EM5BB7idM0G6Xqi4Mbi4RWkVCwCyiQHgsx3AKdvCqCsSAjk1eHjSIEdW3uoUPHUki8oPsxRmK/iRj51a/2wsNob6faYPY9eL/APqhSqLWhWrRRLGykBRwWfeSSSW5AGACeAABjGAMURBpYPj20ycGdl9HS2uHR/8Ay3RCGx8qoXmoz3zosS3NrbrkySNiOSbIIVEQ5dF9Sx2ngY+Qsot8F/xdfmT/AMFCT1Zl+tYf3MJJDux9GYAog9SScYU1Wso1bU40xhbe0LovoGkk6YP4hIyP8x96sabpkVupWJcbjlmJLM5+87sSzn5kmqVzI0OoWkygMswa1dc4I3AzJIPfb02BHs2flQ2lj0wHOaRVUszBVAySSAAPck9hSPeWd1JdtPb3SdJmxEBOxQnoBCGjB2kq2ZNo7he+Tw3a3p/0i3mg3berGybgM43KRnGR7+4pOk8OxWzxiS7dSuZoxtZsv1U62DIXdiw2IFDbgC/JDYoc5vNZ3yG3QTllDsGk6x2iNn3K75BYttBVSSyk8EeovG01B2A64RWQoxUqzR4wyzDK4Z2OUxjAG0985BSaHbqpjW6OYlhhIaGWUmSKOQ7ogXLYAZvKuUXDqQeQM2Hh+2Uyx/SIH64dYMxYG94ldCCCFbCncFUDjGMYxQBe6h1IOWjZt29fKzRdHDRIrBcJ1MLIWbJ5wv2s4qW8mqrlWVGAES7tybjieQPIDtCtmIIzKVTG7y8jbQZxGc7b+NFHTkEY6iIrRnqRKDjyoYiGZeSx57cV0i026jitl+mwoyy4Mhmdt+y2nEoyyfFxkhi23ax7qKA9GBrOa841OVxI30a8BZem8sX0tnZYwkqzELJIvl6ph8wK+oGM7SZ8LS3TmN3kWWDdPiRXUnAcqkbAZ3FdvxZyMkMMjJA72KdPVrpQMLNa28h+bpJMhbHuVKDP9IolfTkOQFz2/wBBQnw/Kbm+urrbtiiX6JHnuzRyMZnI7gbsKM+xPrRW/uCHIwPT/QUAWoBcKG3BgCDkEHsQe4I9RR80Bu/KX+WT/wDNGb4OWKw8N6dbyJmBdx3Mgcu6oEXczhHJWMKPUAckAdxVGwuWkt7nbbvLc3idbbvEQhh8y2aCRgQHITftwcFmJxxmldrJLBjcepNBZ2qn1DXBEl06n32MD8tlMfjXSmthJcRqWt2hjimjRykqBCRHJbuMZbzYKkjPGD3BIjI1dA+51qWWEwXdxuDqFkQ6TeFiPtDdFKYz+I4+XpVhzZ46skt+s2ABdNbygqoBBj2CHYsPJyrLt9TyARH8SIq9PbdJLsIUyWk5JYLjcwRMNzgkA/pQ3TIpZI57ezlnJLt17u8zmNnRSyRQ4UltpBAIVRu7ntU0UaivI0x+FDJEkZvHktSF+pRYYomj77cQIpKkcYBAIJzkcFhs9KSOMxDLIc+VguBn4uAB3JJ/MjtgBVtfD7xRosVxO0sYURbpSkY2Y2oYoxsEePKRtJx655DlAxVF6jZbADNjGWxyQB25pRnaYgappl5pkUsloUmtYwXFvJkPGucsIZFPwAc7SCQBgH0rfSkubi6ju54UgRIGjRRKJWl6jI24soACDb5RyfN6V6EygjB5BpH0WM20s9kT5YsSW/8A5Dk7U+fTcMn4BKhs1wpatw5mtXAIIIBBGCDyCD3BHqKxmpUWdouXNtNbSRxafaQxwthpHCoq53YYNh1YYQZBCvkkDgAmit9qyxsU2sz4Xaq48zMW2Jk8ZO1j7BVJOBW+oalHBt6jYLnCKqszue5CIgLNgcnA4HehGq6wqrlIZklZlCu9rN5SSEMnwd1RmPfsDSzNtR8lqTXss8dvE9xMhVXWLG2NmOAskp4X1JwCQBkjtVZ5LiI7rjS1C7gpkgZZzlh5WCCNXK58pPGDz2yQTsI2VIrSyKhY4UZ5pVbOHLbSYxtLO+12OSMdznOKrXtxeRyW8QltpI7hysdwEfCMEZyrRLIQ+4KdrBlAPcH1k5nmk2ctL10GNpZpoRHkKrAkHdjDKUbzK2fsEblO4YOATZHiG23BTMEZjgCQNHk+gHUAyapyaIbe4klgkie8WESP1bcIGTe+Qs8ajpsSGyfMe2QRWWubu8gGY7ZIpkDHqGSbysoODFtRScH1bHyNC8cs3skHqCeI5RHJYzNxHFdpvPsJI5YVY/LfIv60S0yzEMMUQZmEaKgZjljtAGWPvW93bJKjRyKHRwQynsQe4NRZ0SWqNDMDQrV9AguHSSVWMkausbq7oybsbijIQVY4AyOcUv8AheVrW7a0kmlkikjDWpmYMQU3CWEPjcSAVYbiTjPsadak4WmnR5fJqFlFCrJaujvFGxYyyoy5kCiTqopZs9ZiZFyW3EHucF4harbQTzQkwuu0tvd14j2RswZVJLhAoO0ebZ3yDTPrscgt3FsAsgACeQMB5lz5OMjHpx+Ipb1O61HcVEGE34O0IykdJCChKklN4buoIJx25oQAU1ay6UiET7R04yHnQAboDAJh1CFypjKAnudrjhgaP6D4atriJJ0NwqymaTaXQhjMJVaQqmUJ2yNhl7jbnOBi67zRywho4egsabgIJWkUhGwEZPIACG4xxx94YZIYFQYVVUZJwAAMk5JwPUnmgBUPh1VaZlllzMCG3FWxkYyMrnj0UkqMnAFEMRwRE4WOONSTgBVVRkk+w9TVrNI93M+qStEDtsI5Sj4+K6ZD50z2WANlT6sVI4HcSlYU8ARH6IJWBDXMktxg+glkZ0HPshUUcltFY5NdkGBgdvStqEEoXqcODu9D3/GilUtUPl/OofBfG6kJzWinUrNOcbri6Yf1JDHAn5APn8RTfrFnHcQyQTfBKhU84OD6g+hHcfOlmCQDVYAR/wDiT4P4ywZx+36ijuvaZJL03gkVJYycbgWR1YAOjgEHBwCCOQVHpkFHgZP0wTN4buT02bUZWeHPSZYogeRhjICCsp28dh3J71W0zoW8jQm6V7qZy7iR4xLI+0DPTXGMKoAAXgCs32halOjRm5gtgVI3QLIznjjzMy9Me+PNjsR3rw7WornTJQkyBZYp45c/EHwxZX3DDSIWXuSDkYNW4Mqs+nLK22jJ7n9q56vKqoWZlVUyzFiAAADkknsAK08Oaibm0t52XaZoo5CvsWUEgfLms6hpYlVl3Mm4clcZ/wDcCPyIIoGtjfTpcjaT27UF8cWZVEu4gTLa5YgDl4Tjrx49TtG4D7yLVHQJJLaT6LNjcih4Tu3bouAULbV3NGSATtGQyH3pyBDD3BH+tGTF0AI3DAMpBUgEEdiCMgitqE+H4egJLQ5/8K+xM+sLDdCfmAp6efeM0WrFs7oytWLGlaxFbyzvOkv0tpHBIgmf6oMRDHEyIQybMN5TyxbPPFFtMvri/G+JWggyy9aTiYlSVPSi5C8gjc59PhOar6jrZQkLhQjSl2btsjgDsw/zvGv/ABe1HPCsQh0+AEkEQh2Mg2kMy72LggbfMTkYGK0jKzkyQSfJUi0i4FzcTRXUa79q9NlMoO1fKW8ytG3LcAnOSfUBaOqaJPI6dTdMYzujELC2jiYcZUhjIzEEjOcbc4AJOfFJdRktyZY7mWGd1IkYeUvktv3ZyW+0Qe/w4xuFevfwQ1WWewYTO7tHMyhnbc21lVwCxJJxuPc8DAo1ZCZxvbZWWZLqwmaKPyzMl1JNtDIGJ2lw7AKwJwCeeAea7WNtcJ9baPHcWrKNkTzs5IBPmimZOCRxsYkZ+0vqf8XaBbSxTSzPJF9URJIkkijaASDJGp2y49mBzyOxxXnniG9WLZcrdQLHddRC9v8ASYQkiDO94ImLSyHBBBC7cAZ5zVHB+GWU6H3TL9Z4lkTIDZyGGGVgSHRh6MrAqR7g1aoZ4YSEWsIt3DxbBh/Vz9t2zzvZtxbPOSc0TxUWdSexR1nSkuYwjllKsHjkU4eNx8MiN6MP0PIORVVb/VYlKhbO4wOJHaSJ2x96NVZd3zBA/CjGKmKKRWUFLk30LxVBcnp5MVwB57eXyyL7kKfjXP2lyD70bkkCjLEAe5OB+ppV1PSYbgATxJIFOV3DlT7q3dfyNDo/BlmDkwF/ZZJJZFH4JI5UfpVtaMnhfgekYEZByD2I7UB8R+Lre1G3qxvMSoEQbLYLAGRlXLBFBLk47KaBt4Ms88QYH3VeVU/9NXC/tRLTdHgtwRBDHED32KFz+JAyfzprI+JgjxbrUN/D0LJ5Z5yG6ctvJJHHCxUjqSzIQpUZ+DzE+3rR/QLNLdYYkACRqFAAwO3fHzPP50pXXi2QbuksbOHZVtAsxnfBxliiFIc4JG4EAYyac7bupIxyOPb5UbLwSSdB2s1gVmrnOStJYwwwe1b1pI2BUPgHl3im7eO+W5U/VWCL1wBkstwxV/8A01RJP0r0WDUQVBPOeQV5BHoRS54Xter9Ol777yZcH1WIJBj2xmNj+dUYvDDwEi0upIIzk9BkWWNCT/dh/NGP6Qcc9qmK2Kzk9Q4yah90frXnnjzSo9UlhtxhnikJmkH9yhU5jz99zjC+mNxHbJhtDmk4nvpmT1SJUhDfJmQF8f4WWmHRNJSJVWONY41+FVGBk+vz/E8mrFbbYUtYgiKqjAUAAD0AGAK6VkVKqaC34ysGeMSxD6+El4u3LAHKc/ZddyH8fkKTL7+LCoqCCEgPjbLPkKuR91eTj5lc8/jXqkqZBBrzq4/h/ZyTGR1dl3l+iX+pDEklggGeSSduccnjk5lblXSYsfw98Qz3eqSvLN1BJak7QAAoR49hwOFB3vgcnzcmvU9lAPAumQxfS1ihjR1uZFcqoBIO2WMEgdgsgwOwppMdc05dx043URM8b2m6EwQqOvcrMgYjO1DGGmcjIySERB82WjsUCapa27NITbyRhpEXK9bdHjaxByEBJJX3Az2IOlvbia/mBGVgt0Qf45nZpAf8kcf/ABUHs3m0wC3eOWS0XAikiQEwrg+SZE8784AdVOc89iTtjXaY5Jbh3xD4csp3DTWkEknGXZFLYHYE4yR8jVf+GVhHFZloowiTXFxKoAwCjTOIiB6DphMD2qhc6tLcr07SGZXk8vXmjMaQ57sVk88jDPChSCeCRThoumpbQRQR52RIqKSckgDGSfc96uyi3A/8SIi2mXoH+4f1xjjJJPtjv8s14ZqH8NtRlYLBYugAVSXkhwe2W3B8EcDt3GO+K+iPEFgLi2ngOcSxSJx38ykcfrS94N8SrPAqkjrqqrNEQVaOTaNy7G5xnPbioJboVfAjSWEZsrkDqR3ChyCdoW4U9F0JHmDTDYe2C34ZeLKdZUV0+E579wQSCCPcEEUA1G2FzqTKrfHZgTkYPTKXAa3I9mJ6nH9IpmsNPWJSqkkF5H59C8jOQMDsCxA+VYZNmdGOTom2ptqz06z06z1F9RW2UK13WktU3FTI24DpRlTIeMnajMCxA52jk0eCUq+G3lEk88UAnRjsWcyBC21mMhQMMGLcfiyMlSMFVUm8O5lZTpCfZ61NdPKUunQO0glhO4SRp1PqhGpI6BMYG5gM+Y45wQU8Gan0pzBJFKn0iQiHLIy4SMnJHULhmCsxOMfCDzVVdSgu54PpyFmjDiNkeLrzKw8sriJkkEeM7URTuyGNXdV0e2tyt/ZTviJSSDcMyyYZQbbpseoHY5AAPxAAqe1Slb2dl3mjorTT9jDpMl80z9eOGOABgoUkuTuGwghyNu3JOQp7cDHJyNOR+I/1re2lWQbkORlh+asVb9wRXTZVHLcrewQFZrCdhWa6jmJVG5uPNj2q6aBz8Mfx/wC+fWsM8mololP+H0gMV0vql/eAj23Ts4/9rA/nTK8QPcA0oeFpVgvb6EgAytHcg+4dOm36PGfw3fOnIGtou0mVZzWBR9kV0xWalSCVKlYNAaTybVJoLVvUJ8nA7Dv+NVM//dXSM5O2BfCsuL3VFHbqW7fgxtkDY/JVpqDUl+AJepFcXPOLq5lkUn1jXEUZ/DCZ/OmkSV52WXezeOyKXgO3+pkn3sz3M8srE9h5tiqn9IRFAphlgDdxQD+H8v8A4C3B9FwvPdQTsz7Hbjj07UyV3IpyVobQKc9z86sipUoKJil3xD4Utro75bdJGxjcRhwP6ZFIZfyNMVYJoQ0JXgTT47YXdvHGqiK5I3ADc6siSJvbu5UPt3HJIApozS9o0wN1qLA8fSI1/NbaEGjPUrgyvvZrF7GmraklvE0khwAQB7lmIVFAJHJYgdwPmO9LWjQ6lNCsouAspfG2ToSQmMn+0UQqGHHZeoe/LN3q54ytJJ7Vli2sQyuY2AKyqpyY2BdRg8HBYA7cHgmu+na4kFms8jkh0QRxbRvyIgdhWPKhjgk4AVR8hmt8CTi7Kybs4a54Snnh2C/uN7Mu9twjUpuHUVUiAC+XOM5PbJ9aYL5ora1c7QsUURwgHG1VwEUD5cAVZsmkK5lVFbPZGLAD08xVcn8q01SzSeN4ZM7XXBwcH8QfQg8j8K3r0R/J5BYxq81vaTGR4mcRvDuI3DpeVo3QB3ETbMnOVAGaZPDOllNQmFxEpljhQCZwhaYLI4inTjIOw7XIx5sDtg066No8dtGI03HlmLNgszMcsSQB+gAGABQbxrcLC9pPg7km2kjHMcilZA39I4k//Xn0rF4Uo7cmuXIpStKkG0woAAAA4AHAHyAHas76rF6geuPURYWXtW1axjAA+VbV6S4MjBoXqSHdn0/74FFKo6lKMY7t/pWPUVo3JQoeJbeRTHdwLultw26P/ewtjqRj+oYDr81x60f0vVFeNJInDxuAyn0IP+la5oB4PvbaJWs3uIY5IZpY0iZlVinUZo9isRkbWA4z2qnSZLTiyst90OK6gPUH8q2OoL7Gg2oTBOUmgK4+0wHbv5g2B+lAtE8RTXYkMMEBWOQxsxuSQSFVso0cTKwwwHfuD7V1ScYq2VuQ5vqHsv61XluWbuePYUvahc3iRO6pbAojNtzLJnapOBwnf3rbQLa5lRHuZgxbayLACiFSAylsjfn3G4qf2pCcJflkOwzSlrN09/I9lbErCp23lwPQY5toj6yEY3HsoPvxTlqs0FtE0k0qRhRnc7AZ+WD3z7UveDoitlbkjDPGsj8Y88n1j/uxrLqM2iOxMY77hW2hWNFSNQqIAqqOAoAwAB+FdQ1YqV5eo1sW9Fv/AKLut7hHQ9WdoXxlJlMjyKkRB4cKcbDg+U4yBTfZ6qHCuCGRlBUryCCMhgfWhmoWSTRtHICVbGcEggggqysOVYMAQR2IoDoVpJa3zW4maWOeJ5lDIu5HR41JLJgEMHP2RyvOe59HB1Cn2vkzardD5Degjng1YaUAZyKpRWYK85Df9+lJ1n4pTMiukzOk88f1NvM6kJM6qQyKVPlAyc985x2rpdC2O5vlzjn8aravqCRxszOAigs7HsqgZJJoRod99JjWVUZUkOY92NxX0YgZ2k8+XORjn2FDxjaRvPY27vlXld3iyBvEUZdSy92UPtOO3vmok1FWQrZjwgGMLTSDa1zK820g5VWwIlIPr01Un5k0b3VrUryJZNTbNLNic96UJsQQydLcosr0yMEKhjHJGDtBlyoG2TndgbVPIwCG2hOraY5cT25VZwu1lf8As505+rlxyMZO1xypJ7gkHXp8qhLfgh7jPFqAwMjJ+Xr+dAbzUmN9CF7BSGHyZlbP+VU5+cqe9C9Jj6wcRNPZ9FgklugtyobYrZTyPhWVhgqVzzwDmrNprtscMsztuUBcpKeB7eTJJIOScnNepa5M7YytfNnjt/8AdKf8Qg01ukasBLJNEkfvyxDkD12xl2/KiNlrMUpbZvKru3OY5FQbThhvdQCQQcgcjBziqujj6QVvG7On1Cf7uJuQ/b+0kG0t7AAD1JzzZFjjZKtsNM1XtOgz5j+X/Oh9F7BhsAHp3rz+mqU9zVstVKlSvSKnK4fCkk4pW1PUUhUFzyxwo9XbBIUHsCcdzgUz3ce5cAAn5+nzoC9sGPKBsZ5Kg/j3rz+qvUrWwE66v3niSUs5K4OIY8gCSNVGVbndiTtn4ZOeVpG8S+G7oGSUrgMDIVk2sXceXYmGDHjYAMd/yr2xY8dhgH2HtXGS0jYMGjQhjlgVByTjJPHJ4HPyFZw6jRwgeAweEZXm2xgbx2DtGVZekrjzqVA8rAHA9D7GmvSkuNOcw9UNIWlckI5j3NswCSBu8kaj5NMv416culwAYEEQHPAjTHIIPGPUMR+Z967G2TBGxcEhiNowWGMMR7javPyHsKtLq9WzWwPMl1aebIjdmdxhWLNgLtkjIPHBcbXHsxIHApSfS7tQiL1AvlQTZbZgsEQqoJbcR6cfLPBr34IPYfpWaiPV6eIg+eZPCd5ISj20zfFh3L44V2OAeXIUEABQATj1GfWdP8Yx9TolcAFFUrkgKRHskd/hCssseB/i57Cm2uMdnGq7VjQKABtCgDAAAGMdgAB+Qqs+oWRdyBXstR6u1kXyMAVbcucEMcsncDbsI9fOMgYNXJJAoLHOACTgE8D5Dk1xSxiV96xoHwRuCgHBCg8j3CIPwVfarBrnbV7ADX2qTbmSGEt3AkOcA7SfhON2MZxkBgy4OcivOvGFpc3V1FIHQgKqw9OUjAlbcsheNSQvIUnjsp+2K9JudAjkZWd5iygrnqEZBHqRzkHzAjBDDOasLp6xqRAEiJxkhAeAqrgDIxwqD/KK3x5YwdoHj1xNqMIMUV1PMzFAjJcyhfOsW0DfKGVvrUGDnO8c+zD4d8RXEFrBEqhyq+feVyCFEkmefN3k5zny557Fzn8NRuwZnk3LjaV2rt2zCVBtC4OCqL8wi+2as6XpIgwFkcqoAVSF47gkkLliQRkk5O1a1n1MZRpg8be1u4VcLfFRGp2xQz3A3KhUMuMKsfcDJ9SAF5FdtC+kQXazzKjSQtswJBK8pfKBFcE9ueT3O0cluPW28P25BBizkg8s3ogUc59gD+IB7gGrMGmQJt2QRLsIK7UUbSF2gjA4O3y59uKl9YmqaAO8O+IFuNyNgSJtB7bX3KTlOeT5SSBnb2yaOVTuNKhc5aMEhdoPbaNwby4+E7lU5H3V9q62VosS7VLEZ+0zNjgAAbicAADgcfrXHNxe6Bx1XUlgQseSATtHsO5PsOQN3YEjOBzS9deKpkyGgaMpwzmKSQMSxVNiIRt3cEBjkk7Rkg4aZ7VHzvRWypU5AOVIIK59iCRj5mq9zpMLghoxztyykq3kzsO9SGyMnBz6n3NWjKKW6CEfV0MrtJcOIJDFhCS1t1MOGAlRLlpHXbuXkcbjyMURtP4g2sUe10MPTT4IykkYAXhY3Tg+q4wCPUCi1v4QtVkaQozswI87EjBbOPc+2WJOABn3tNpOBti6aJhuemGbJ453HzDGM/4R6Hi6nFqpNv8Aqi0mnwgBPMzmdo+qlvIY2MZaKMykn/xGwPhkBQL9pSWLHg97q+MIkA3wyRIB3JhIAA4wqyFiMewJ+VdbLwrDHvVobaVHZTtaCNcDHJOFIY+wwvrkkkmq03gzLHp3UsUDEh7dNvT2HsqI+5YyBxkD58Uc1LaTteOf9Fx9DJb3aSZ2MGx3xnjlh6/NT+lEdPk8wHp+f/xSfpHh+SF1Yspw2cqTk7gA5fqK245ycrtJ4B4ByweGdFaIktczTDj+12nsCOCoGPs/8Oe5JM44r5FoZUZxWawKzXrAwaxtrapUUDGKq3NiHOc4NW6lVnjjNU0AWdMP3h+lT+WH7w/SilSsfqY/QB6aYPVj+VdksUHpn8eatVKvHBjjwgaKgHYAVwns1Y5Ofyq1Uq8scZKmgDX0z2b9RXI6a/uv7/8AKi9SsX0mN+ACV01vUgfhzVpNPQd8n8/+VXKlTHpscfAKpsE9v3NaHTl9z+tXalXeDG/CAPOmD7x/asHS/wCr9qI1Kp9bH6AM/lh+8P0rH8sP3h+lFKXr/X3jlMS27uecMPhPl3jzbeMqr/moHdhUfUxegXDpjfeH71j+Wt7r+/8AyoW3ixtpf6LNsBwcA7uAHLBccjpHePc+XvVi98RdMxDapZwxZd43KVMIKIuDvYdTt8qj6mMFw6a3uv7/APKsDTn/AKf1/wClDLPxS8gUiDA3Ybz9hmEZwF+L63lTjG01taeKw+7cqqceXa4bLFUKxngYkO74fkafTxgJfy1vdf3/AOVbDTD94fpQmDxS779sHwFiQXGdq8ngKcPwRtOPxqzfeIdjMFCMFUHJkAJJYqSq4OUUjzNnjn2qfqYwX10z3b9BV+NABgdqWm8SycFIAwxywkOMjr5KYQ7lxFweM7lpmQ5FaQxRh+UDapUqVqCVKlSgJUqVKAlSpUoCVKlSgJUqVKAlSpUoCVKlSgJUqVKAlSpUoCGtDEKxUoCdIVq1spYMRyAQD7A4zj/hH6VKlAbdEVwtdOjjBCLgE5Pc8+nftgcAegrFSgLAiFTpCpUoDIjFbAVKlAZqVKlAf//Z">
            <a:hlinkClick r:id="rId2"/>
          </p:cNvPr>
          <p:cNvSpPr>
            <a:spLocks noChangeAspect="1" noChangeArrowheads="1"/>
          </p:cNvSpPr>
          <p:nvPr/>
        </p:nvSpPr>
        <p:spPr bwMode="auto">
          <a:xfrm>
            <a:off x="38100" y="-1554163"/>
            <a:ext cx="3552825" cy="32385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82948" name="AutoShape 4" descr="data:image/jpeg;base64,/9j/4AAQSkZJRgABAQAAAQABAAD/2wCEAAkGBhQSERUUEhQWFRUWGRoWFxcXGBgfGBgYHBgcHBgZGB8YHSYeGh8jGhwYHy8gIygpLi4tHh4xNzAqNSYsLCkBCQoKDgwOGg8PGi0lHSQqKioxLCwsLSosLSwtLCwsLCksLCwsLy8sLC0sKSwsLCwsLCwsLCksLCwsLCwsKSwsKf/AABEIAP8AxgMBIgACEQEDEQH/xAAcAAABBQEBAQAAAAAAAAAAAAAGAAMEBQcCAQj/xABLEAACAgAEBAMEBgUICAUFAAABAgMRAAQSIQUGEzEiQVEHMmFxFCNSgZGhQnKxwdEVFjNic4KisiRDU2OSk9LwFzRUg6MIRLPC4f/EABsBAAICAwEAAAAAAAAAAAAAAAAEAgMBBQYH/8QAOxEAAQMCAwQIBAMHBQAAAAAAAQACAwQREiExBRNBUQZhcYGRobHRFCIywVLh8BYjM0JDU3IVJDSi4v/aAAwDAQACEQMRAD8AMs5nVjAuySaVR3Y/ft6bn1HmQDITg2ddQyrCl/ouzah8zpP4aRim4/kWZopACwjZWZRdkLIr+Vmjpo0DXhNUDg2h5xyjIHMyIDY8ZA7Ej5eWOX2TQ00sWN/zO4jl3KyaVweWk2Hqg8rxBCdeUYhbsroYEA910Pq/BCfhh3h/FBKSApWgCQTvZJ8iAfxojsQMGEXNOUb3cxER66xQ+Z7DANHCBmszmS31RaRw3qtJZHqumO787FdsWbToKaOEvaLO4dfcoxSPxgA3CtFjeWQQxe+w1MxFiJLrWR5knZV8zfkrYL+F8LTLx6IxtdsSbZ2PdnPdmPr8vIAYg8rcNMcOtxUs31knqLHhT5ItL8wT5nFzjZbOoW0sef1HU/buUpH4j1JYinisOp06seqMapF1raKRYZxdqK3s4lHGScPj6kEDy5SZgswGckEbNJNJcss0XTUEtGuaWFSex933VONkq1qH8rQ6Y26semUgRHWtSE+6EN+Ikdqw4uejMhjDoZFAZkDDWFPZit2AfXGWZbluYkQTZeTqSCExsFJigSTNPmc34x4FYeGOrtisdbHZt+EzSIZDBMjKHXON036kjZnNw/SFjoapFjy0TAFbGkqF7bCFqcXFoWVXWWNlYlVYOpDMoJYAg0SArEgdqPpjuXiMSR9VpEWKg3ULKE0nsdRNUbG+MmzvA5mmVjDLFk3kkmlRI6dIZgmVjVQB4T0o9TqAGVJH8+xbz1kQ5ykUcEkjo1xp0teV0+GNlnvwp9W7FW2K6Wq70sIV9LzRl1amkUJsOqWQRWU11qLVemjXow9cPTcdhGXfMLIkkaKzFkdCDpG4DFtIN7bkb4zccMmaOdlyzqYUzelWiIDZnMS9OLQCPEkUCp4gCKYb7HBdx3gOnKZXJwxkxGbLxyUNhDGRI5euwYRhST31fHAhXH84YBqWSWON44xLLGzpriQi7kAPhAvv2/HHWb5hy0Wrq5iFNOnVqkUadd6Ls7atLV60cZZmcrNmcnLEuUdnLZkZiYC3eTVLNNCtDdTJFlogb32UDwnHsfAs2jrI8civJmYXlboPMAYsvrjGlGUlEkl6V3X1N/AiFqbcfy4VmM8WlFSRjrWlST+jYm9g1bHzxPxjud5ZzWZzUrPDIIsxJA8lqRYXNSRxKfRUywErDyIT1xsWBCi8S4ZHPGY5BYO4I2ZWHZlI3VgdwRgPeF4pDDKbYDUj1QlS61UNgwJAZR6gigwAOsVPMvCzNCSg+tj+si/WAPh+TraH4N8Ma7aFE2qjt/MND9uwqyN+EoV4n/Qy/wBm/wDlOGuBX9Ghvv00v56Rfyws9OHysjruGhZh8jGSO/wx7wZKy8Q32UDcEHbbeySDt544i1oDf8X2Ke4qbhYWFhZSSwsLCwISxWcTyDs6tGIjsdQcbsfLcKW/PFnhYmx5YcQUSAciqvh+QkV7kWDSBsUU6tX97sPlibnU1KFPZ5IkPyeVFb/CTh/EbiD6Yy47xlZdu/1brIQPmFIwxFLjnY5/MeqwWgNIC0DCxyjggEbg7g+owMpz5CwzLKUZYKAIZiZGZisYQdPxBnBQFNdsCBZGPRlrlac0cX+i5OecbtHGxQHzeqRfvcqPvwK/zuMWfy+SjeBVVX+lsAo+uMEkpZVBGkBkLuf94ou7xIfmnJ8QhXLzuVMpjYCLr0p1a4R1emoV2KWFNGxVXiqzD8Ily6BjmmSV5CsghzpeV5Y2VvGItT2jEDyIFbgHAhSclzhmUSJ52V0ZcxmyenoY5SGNRHa6jpaSR0Yf1du90uTedc1msxl4ZAgqKdsyVXbqpKFVF320qyE971D0xKaLhrlQ80krGT6AC7SMzSRy9do+1kagAT2oBbx3y1m+GxtHLl2cdZnhjMiTL1GdmzDleqi6r+322Vb7DAhQ+I+0VvpeaSBomjggkCgEFmzSvCi3R2TVMsfxZX9MVq+0rMdOKQ9PSJYUn8OyrHGhzzg3tUksai+1HF//ACdw0RZSXUyoUMkLHWNaqyZtmksWSTCHOrvRxCzeV4SsUsbuyr9HklkX6y1hzcyuzEBbDF1QAe8AF2rAhd8pc2T5rNLG88a6YYpXiEJ1M0gd9OrV4dEbQXtuSRh/iHNWZV5Zo+kYEkfKxwttJNMGSJXDeS/SHKEVsqk7kgCXwbNZFJjNDLIpzDvGYmMqqJI4lL6onA6bLFGu7AbVXvC6/gvA8lm2ndJWk6+nMwlDKpgjeXqAxljSM2ajkkNAWQARQGBChSc15pI8xCjQCWA5mWScRER6IkR2qPV77TSGOy3ZGJtsSZefJlZJ3EaZYNJE8ekly0WWeWeTVfhCSJ0gtb+Ik7gBrMPwc6QXlYQt0mCDMuJ+pK70+hScwrTRyEtuCwYE7kGTNlOFtJmAXlLSHpulzfVtmU67hEr6syKhZtr2INdsCFach8ZzGbgE84AjaOLp+HSXbTcsleSFzpUHyTV+kMFGAvJPkfok2ajnzMWV8Tkj6RGqB3WVmiUorUWNhlB2dwDWwn5Dm3KKVVZZ3aeSQqrRZhnVg6h0YaCYVQugptIAIPY3gQiXCxQyc7ZXpPIkoYIk8nZqrLsEl30/bIA9b2vFxlZWaNWkUIxUFlBsKxHiFkC6Ni6GBCz3PQgQZpK8KnMoB/V1SUPwIGPeAH/RYar3B2qvuokV8iR8TimzfHhKrCMPolMzsdlsSOSoBYE1oPcD79sN8L4y8I0FA6D3fEAy7kkXpAYb+f445ebY9VJHI9jdXkgaG2Y4/qyZE7AQCeCLcLFdlOPxSELZRjsFegT+qbKt8gb+GLHHNywyQuwSNIPI5JkODhcJYWFhYqUksLCwsCEsLCwsCE7kJpHyeYyUbaZlhkXLsTVoVKxG/WNiqH5If0sUGd5UzrCOaGDpOnTihh1w3CkOXmSGRydUZqaVmKjUQoUi22FrNCTpZWKOh1I47q3bt5gjYr5gkehBJwTmETfVyARzgWUvZwP04ifeX1817EDa+42XtBtQwRvPzjz6/dIyx4TcaIHzfKWeE0rnVJqRkgAMShZocvWWncKANLSGYhdgjsh0+Ys8lwPNJFklEchGUjnkVJny+rrLEIstGejSEFWkIO9bajeD3GWZrnef6RnJFZxHlptCRUS00hQwQxoigt02nEzs/mUUAEhsblUqLlPZ5nYiWVQWj6zQtrT+kOT0dQ2fekzBU2Rt0rPfd/iPJOclysSIsgbLQKkHWbL6lczxhx9SQlLBFYN2Q5Fk3j3h/Mk5y3jzErfR8pnZpZANLyOcxJDl7DDwmo5CFI2IG22HeFcWzCMmXOZd1OZhRpWa2HRgM+eVX80DqI97rW63tsIRNzJysJ48nllQ9CJ1ZzqAqKOJl6dXbdQHpny0lr8sCkvI2fk6hkZdebRRM4Ef1OqeNnQgseqEiQIB2IFeZOIPBeb8yMu0gmzDGf6heqpdlnZi5kjjjXUqxZUq52AY6aFbmx4bzU7QwZnMZuSNMvFl/ABbZqQ5QT5jUBuxKvGB5AgnuwoQnByrm3jJ6LLIctMjs0iFnzWYmWOeW7GwijDKaA0soAsULflvlObLw8QVajeV5UypsUsIDnL+7dAPI5ruMCsHO+bCRqWczy519nBjSNehFphk1gMsazzxruLYDbdxi+50mky6ZWJs5OpigmllkRgrSmNERCRR1M07x0nY2RRvYQoOX5Xz4XKWsqRxS2scbZLqQIkIjhssuhwGadu7kAr3bfDOc5GzrSzTKlPJDmXoOl/SWlmSAWTVrlZmAPbbuMN5/j+aMOcmeXNxyJ0oI+mq9Hq6YY5+mKJZuqZtgOykgg9pQz2Z05cTZqePLSsWiaOSJsyA7F8uMwaJZGiR91J7+IkLeBCIM/wiY8I+jpHM7EJGYnbLiXoiVQ6AxaYb6IYDceVm7xRcN5Xz2WkV1SQsuWl06JMuVM8kksrLO0v1jsayyGRasqSSBtgh9nGYkly3XmbMF5jrCzkaQpJdOkB+jodVJ8yPLBbgQstyfs6njMkWkNEz5OMHUoqBenJm27345Equ/wAKwQe0rmpctl+ipPVnBWlrUsfaR++1jwqfU3+icXfG+YFg8CDqTMLWO+w7a5D+gl+fc9gCdsZzxXk5sxK00mZZpH94mMVt2VQGGlR2A3+ZJJKc1fT07w2V1j3n0UhG5wyTfK/L8+dQyRqkUQJUM5PiI2IVVHYHayRuCN6xL5o5QmyeWM4eOQJWtdLLQJA1KbN0T2rt+BveVc7JkoFgdesilirppVgGYsVZXajRJohu3l5lcz52XOwtAoEEb1rZ6d2AN6QEbSosCzqJqxQ74sO24LYt6Lefha/ko/DHSyzEcbBFSR2D3ohh94arwTcscxhmEJfWDshN61IBOh73I0gkMfSt9scw+z6P9OaRv1Qq/t1HF1w3l2CA6o08VVqYlmrzALHa/hWNPtTa9JVQmMguPA2tY9vrlmroYHsdfRWWFhYWOOTyWHUyzHy/HElJ4x2ZB/eX+OHUmU9mB+RB/ZhN1Q7gFmyjrkPU/hh1cmo8rw7qwicLmZ54rNgvBEB2Aw3msmsgpx2NggkMreTKwoqw9Qbw7qwrxAPc0hwOY4oyXGX4tPDtIDmI/tqAJlH9Zdlk+a0f6p74e4Zw/ISukkKRGSEuVoEPGXYs+pTTKSzMfELtj6nHF4h5yGFyOpo1L7ragHX9VgQy/cRjqqLpLNGMM7cQ5jI+x8ks+nBzarSXkvJMSWysJJV0soL0uzM4+9nc/ecSv5v5fSi9GMLGrxooUAKjinVQNgCBRxD5WkYrLcjyIJCsZYhjSouqm7sNeobknbviFNzyokkULGyI7R39IjVyV2bwOAAA2oe95X547UVUe6bK42DrWv1i6Uwm9lbwct5ZJeqkKLJoEeoDsoXSAB2HhpbqyAo7AU1Hyjk1bUMtEGCxx3oF6IypjX5KUSv1V9BivHtCy+qmWW+/hVZAPmYWevvxIHPWU+24+cM3/Ri1srHC7XAjtRgdyUzMcs5ZzIXgQmUMshrdg+jVZ779OPf+qvph7M8FgkljlkiR5Ir6bsoLJffST27YqX9oWSB09Vi1gUIZibPYVo748fnqH9GOdv8A2wv/AORlxkvaNSgMcdAp8fKuVWRpVy8QkZxKzBRZkFkOfiCzG/iccZTk/JxNrTLxhgrIGK2QjFiyAtdL4mGkbAGu22BzintJkjKhMrWs6QZJRsbA3EYa+9+8OxwP8Y5yzj6l6wjAS6hQKbOvuzl28h2K4gZ2DipiF54I9Th+RyAUqkUFBggUUx1lS4RR4mJKpsAewxBzvMk0u0KmBP8AaOAZT+ohsJ83s/1Mc8LyaKquqjW6qWckl2sA7u1s33nEp4ge4xxdV0me4lsLcI56n2HmmGU41Kp8vllQGrsm2Yklmb7TMd2PxPy7bYdxLkyPofxxGkiI7jGmEwlN73PXqr7WXOFhYhZrjEUbKjONTGqG5G1ktXuiq3PrixrHONmi6wpuFhVj3SfTEVleYWFWFgQqIzwfYH/Jb/oxx9Jg/wBl/wDCf+nDeFj08dHIPxu8R7LnD0ln/A3z905JNl/9lfyhP/Tj36RDX9Ef+UPX5YawsZHR2n4vd4j2UT0kqODG+B904M3D/sj/AMk/wx0uZhraLb+zA/dhnCxn9nKb8TvEeyP2kqfwN8D7p4ZuKv6I/Lp/urDcmYy9FmiFAWbiHYCz3GOcJcr1Xji/2roh/VJt/wD4w5xF3R+maC7E7xHsps6Q1L3BuBuZtofdGAzY4dwfqEU0cWvSB/rZDYUAesr1WAHI58yxKEVok7EtQlcg0xOkkLZBs9zv28zDnzMiWeDKm9Kg5h6NeIeGIH1H9I1f1VwJEhFkIHutKa9adjjW1ZY54jI0z6lvqUODS++uS7OlF8lHc/M/tJ/E4jI0k+0Q0J5yN5/qgb/991OPeF5DrASy7iyFTy2JU/dYO3n5k9hegYpOSv1UTI8KSLcC238R77969AfQd/OzviZhYamzAUgUzM2yoilnYgWdKjc0Nyew86xHNxUsgFW8wDeE/wC8H/f4gYgcRG8n6gH5N/HErjmY/owyMjLKmpXADAEEg7Egg13B8iPI4jZ42ZB6LX+G/wB+LbEZFV3BzC06BaVR6AD8sd4pcjxPMPAkwy6mMitIl+uBXZgU0aAwo+DX32vFtl51dFdTasAyn1BFg/hjzmqoailsZm2DtND6LDXtdkE5hEYVYWEVNRpcmD22/ZjOm4DK2f8Ao8hrqyaw9GtLlgWAUjxAalr4CycadgYlXVxrLgfoopP/AMp/djpej87zU7s5ghVS5Nurc8haQWbM5h63IG5NeQsnc4cPs2y/fqTX63H++PF3xWFypPvxg20YBDFApsAg+LxUa2sCvPfyFunHrYb76FsnSrUdJ237eljsL8/QBTxDRo8EhvHc1Uf+G+V89bH1JX/pwsEOQgKqdXvMSx9d/X40PkOw2AwsT3bOQRjdzWW4WCDj/E8s6aIYhYIAcAAUPTzPmN8D0fiGoFQl6TI7BYwexAJ99r20oGN7bY6ASjDifl2rjnU5x4Izi7F7hYsZOCGm6eYgldb1ILU7P0yFZmKkhxpo1vQsYrr7gggg0QQQQfMEHcHGY5mSfSUTU0kP1hTOFcNM8mgMq7Xbfu9Tgq4fyZEA2turewIsafXsTZ7YCcT8pxyaKMxxtpUknYC9+9HyxCZkjvodb9c1ZTSws/iMv1/lorjmLlmOCHWhawwB1Ebg/d5fxxXco5fVnFY+7DG8hPkGbwL/AITL+GIOZ4hJIAHdmA7Ant/3646hzAiyWYe9LZmQZYHtUaKTKbPagZ9/XTimUPbFhcbkmyZgdG+o3jG2a0XTKZ0z5kzn/Wl2X9SlWMf8AU/MnEDOHwS/OX/M2Gstx+Muxjt+nHI9AEKaA2BP4Yby87Pl2dhRYSEj+82OZrWD4pxboA0LqdmSF1KMWpLj5q24OtQR/K/xJJ/M4mYicL/oY/1RiXhQ6rYjRLEvlyVVGcatWYGkRpYDtAI1YCPVt4peoCfUC+wxE4Twd82XYs6xI5jCxbMzLWpnarAs0FWthZJsASeIctRxPGE60uZH1sMBkLqGU2JJdTKUQMB+mL2Hi7Yfp4XMIebJCeZr7sF1SfybmcwS7QO8jMjMT4VQ0QkYXeQINx1CtElmJAuus1ylmWR5I4+rexVGQmwWjYDxVa0hIPY9QfojUT8KmlyTnrwNLmc21645EYuyL4U0kIIY0W67gebFmGrnK8Jlycj5hYnhgZjLNDDmOotm9cnTkgFerCNwTWwNUbzC0m5VQmcBYKNozOVyp1xN1pmUhEWSQRsIkj1ytGpHkXIHegBqO+JfD8jK0aRJqy0KKqGWUKJnCivq0N6CQPfcX6Ie4LpuIRogkeRFjNEOzALR7Gya3wA8ROaErSJO88DEsOimXMq7+VrUq1t4aYV2bCk9BBI1mNpLYxk3Xy4/rJQDy0m2pUrmLh2VggdoUIlA8EoZjM0p2jUMxLOWehRsHcEVeLpbrfv512vzrFLwfJwykTiV8w6kgNIR9U3ZgIwqrE9bG1DVtdHF3jhtu18VVI1sbMOG4zFj2W5Cydgjc0XJ1SwLSll4yhUeJoVC/MicflV4KcDCysOMqVXUwiVQP7stX8AXJJ9B92MdHv8AmjsP2U5vpKKc9x6PKaIQdbhdRskADc+I0aLENV7bbkednlGWYCUEMP0avb5j7QNg+n3Y7iyCgUQGPcsQLJ33P4n5XWK7iEDQMZoqCNQmXelA7SqooWBs3a1AO+gK3pa1qt3mUdyBfaz/AN/DCw3l8sF3ssx7sTufw2A+AAGPcCF888W5iaW1S0T/ABN867D4D88VSykFSCQVrSQTa1uNJ8qPpjjCwPe55u5cmCRou1lYXTEWCpokWD3HyPmMSIeKSrIZBIxc+8WJbV5eKz4ttt9/SsRMLEQSDcLON2l0XcP5pR9pPq29f0T9/l9/44uwcZtiTluJSxio3Kj02I+4MCB92NhFXEZPF1WWA6ZI4z3EEhUvIaA3rzNeQHnih5zzhuDLH/7eIax/v5qlluttrUfO8UmXm1zIZiWXUC5Ju0XxON+1oGAGG8xnGld5HNvIxd/1mOo/dZ/DFE9QZeoJtg3UJI1Jt3BXHKKAyyg+cEn7VGLXhsgbJgjzR/2tiByKP9Jb+zb/ADLi7njCpKFAAHVoAAAeJvTGglf+/c3/ABPqur2W3/aMd/l6qdwj+gj/AFf3nEzFRlsw4ghWMAySHQuq9K+8SzVuQqqTQ7mhtd4m5nhc8cbNHMZXVSdDomlyB2XpgMp9Nz+/E2075LuC2AdkvMyEjOvU8bMQtxPIryHsq1EQ0jeQFE+mJfBkzOU+kTR5dQ80ahRJIrTmRS5RplL6ip10fGWFDYb1Gy/LSMyyzPJLJpoWWRVB7gIh2vzDFiexxOXgeXAoQQ1/Zp/DD8MBYPmPsqZIy/kPVWZz2dPSzLZQB44JI3GoEmSTQ2pEjLN0w8YBF6yG2U1vPh5knkgVUy7tmmWjUcqQI/a2edEtQd6AZvIA4DOK5EQDXlV6UpoKYrSiSAGcJSsouyCCCBiO/TkBnlmaYiy05kNrXcp0yFir0SqwxhSxp3XtdF3NPC48tk4JC6h8s2VRJZASiATRqz6bGm1vUQQa2vF3kSJsqsrQmN3TqlAPEGIs9wDZ+IB9QDgS4zxSdslk1euqEjzGYMinwLtGjOi1b9Rw+jbV03G2DLMZyHIZUNNJpihRVLudyFAUdt2Y7bDcnEUuvmqT2h5z6Wc0rhHPh0BRo0A7Iw/Tr1JvvRGNd5K5/iz66f6OdRbRk9x5tGf0h8O4/PGOc8cdhzmdkny8PRRvLa2PnIwGys3mB+0nFJl8w0bq6MVdSGVlNEEdiDjUbS2TDXNucn8He/MfoK2OQs7F9UYF4I2bjQAYp4BuAp7Rtt4gfXED2ee0Rc6ohnIXMqPgBKB3ZR5MB3X7xtsLPhzH+W/hpAHz6LE/uxyuxqWWm2jupRYgHvzGYTcjg5lwjiTLuBZnIAuzpTf52KGE2RkP+vf7lj/epwzLKZWpOw3B2IH9evP0UHzBbsBizGPQVr1FTJsBXVf8I/3JhYlYWBC+Xekfst+Bx70G+yfwxbqhJAVSxJCgAWSSaAHzJxzGC1BRZago2slqAHeu5HnhHfu5LnhTt61VjLt9k4X0dvsnFom/ugk+g3P5YnT8GlViuktVeLSVUmhektQIDWLB3q9sZErzoFIUwOYuh4ZVvs/s/jj36I/p+Y/ji9l4fpCeNbKamDMgo63AC0SWGkKb7WThfQl6WsuL1hRQcjZSWX3QCTqjPehXxxnHJe2Sn8KL2VC2Qc15UfUb49OQY+S/j/8AzBBl8shjmYan0Rj3hp0l5ERWXS51EWdjQ7nuAMcw5ZWSVgp+rj1eJh3aRIxVKKI12D8O3mDG/LMKYpxl+vRLkfLMmZa6oxt2Ynsyeo/fi9l3En60v+ZsV/KgBnJ7ERnzsNbJexG1fD1xYsP6T9eT/Mcaxzr1BPUF1NCLUjbcyoyvpySyAkNHqdCtXr1sFG+x1XpIO1McXb8LkmjKZpoztt0ldSr1WoFnPazW3ocU+UyvUyJRaBIbT6ag5K3/AHgMEnD+ILNGJF8/eB7o36SN6MDsRjbUh+odatAvryTmVg0IqambSoXUxtmoVbHzJw7ht8wo8xiLNmy2w2H54eU1B45lBmEeMsyqw02po1dn8e3ywxk5MtDOZM0S0EEIYIzeHq6wIAq2FZyEkPisCtW1WHopGlLLBpbRZklY1DCBuWlftsN9AOo/1RuPOX+GJIgjIHXzS/WzPIJH6TqAehDHZhDIALcLoFAlyADFxSc8jbWGqveCcPSfPdaTTNIULz6WLQwyKynKxIR4GZEaQnYm/H4dQsS/+ofOvqykW/TIkk+BcFVH4An/AIjjZoYVQBVAUDsAAAPuGKjmrlHL8Qh6WZUkA6lZTTofVT8RsQbB9MQSa+TcTJuDTpAmYaJ1hkJVJCPAxHof2Hzo1dHG/wDCPYfw+Fw7iWetwsrDR96oqhvkbHwwdy5NGTpsishFFCoK0Owo7V8MCF8v8i8oT52XXC3SSFlLTb2pvYJX6e1/Dz8r0/hyzfyosch+sYAauyvGI5VaRN9iQFDKN1Y+mk41CHIxomhEVE+yoAUfIDYYF+O8KYlTGwWaJupBIRYDURTV3RlJVgPI7bgVW6Bj3B5HzDQ/ZGMt7CirL5cItD7z6n/vy8hQ8sO4A+Hc2Z+ZNSxQAhijqbtXU0yn6zvf5UexGHjzHxL/ANNF9zA/l1RhN206Rrix0gBGViVaInHRG2FgO/nRnh3yan4iRP8AqwsH+p0f91viEbl/JZnkcyyuhaIaQylqjh1UCCaJF39+OcpLKHRmAoMpZRoWwCCwGhaFixh55AO5A+Zx1hbfvXO794AUQtmGTSZWAqq6shHau3bHWayxkkdzoUsxalXYWbrcjt27Yk1jwmtz2GImVxyUTM85KPmTq0K7klECKFUWEBNEhVJ7k746jgBQAMxS9Y32JIAvb4AYIeTOY1gaWNtKwyK00khFGLQK6jGvEhZdA89RGmxsGuCctvmzJO5bKwO7yJaDquGYsNKuKRANyzDc3VDxFrcue0FpzOvBNbl7mhzTmdeCpFyiiwNVNQI1NuAQwB39QD92PI8onkBuKO5IIsGjvvuAfuGPI82NCsTeo0ukHxmzp0gWfENwMdodJCtG0d2VDADVXeqJFgVsd8K2ksTnklsMlic7DwU/l7LqMxYUD6t+wH2o8TB7z/2j/wCY4jcC/wDMD+zf/MmJI7v+u/8AnbCzf4p7F1ezc6NnafVQOGZ58uuh0ZlG+qj3oXRAKkE79wRfbbHs2fy8jajrjc140YBj6WFY6vkynFhjx0B7gH5i/wBuGw6xvxTWHKyiiQf+scA/ajiB/Fox+zEhOGRSDxytOO5DSDR96x6UP3g464by0+aJ+jwLpBIMxJjjBB3ClPFIQdvCKvbUDgi4fyDloGDT/wClSDspFRKf1SWLf32b5DDjWSycSl3zMZrmhWHhEmYkWPKI0kAIYqHZcor+PUT3jJvQaVWNi6u8HPszgRMq6q0ZYzTMwjoCuqyq2nuAVUEX5Yqea/aOmXgl6Ta2VSoEVaEYilDP7oo14QS23bGY+xVR/K0RMoj8Emx7ykrXT+P29/seuGWRhnG5SbpC/hYL6TwsA/tV4/nspl43yMeq2IlcJrZBQ00voTdsQQKHrh/2X8ezmayjPnoyjh6RymgyJQN6duxsWAAfxxYoIxxRc8NKMhmGy7OkiozKyBdWws+8RtV7g2O4sgA3uG8xCHRlPZgQfkRWBCiHMa8ur/aVG/Gj+/A3yrHI+RDSOXZZJhZ76BKygXe9V3xY8uzFuFZVj3OXhJ+ehbw1yV/5OQHapsyN/L6+TviYNgoEXKqZj0M0snaPMERP6CYD6p/7ygxn4iLF5j589oHFXfiMrLNrWNlMJR7VAACNNGgQ13XneNy5e4uM1lYZx/rEDEejdmH3MCMcB0oowyVtQ0ZOyPaNPEeifpXfLhKscLCwscgm1lBUHv5Y9AwsSOG8MlzDssIUBAC7uSFGq9IAUEsTRPkBtvvj05jHPOFq4ZrC82ClZjl+NeF/SirSTSpqVgXqLVJpXSq7ARggsaJNNexoWHJfAMtmtbzMbi8LxtaldXVVdYI8JaMoRvq72Be8/l3gmYyro02bCZYSL9UikiSWRtKqusWtuwYhTvXYbnHWS5aQGbKRspmS1RpVD0zRpJNnHQ7PI7yhAT20gDbUMbkRjIkWIC3bI25OsoGW5ZmmMz5GSnMjRnNOw1mnIkcsq21ODphTRGFAJ1M1CFzQk8mbmycc0kyIE1hyoUakBKzOiBm8jp3u6IoE4vJY1yiSRwzyXFHDC4iEaLNmidKr7h0sQVLlTqCstnYY84Zw8QxhASx3LMb1O53Z2Jskk+pPl6Ysw4sk3HBvddFUZHlhopElaQSFQ4KaQqAMtWnc35bnsT2863O5aeeOGQIF0r1Om4ZXZypUrveirNXd2LrBniDnz4h8sS3bcOEDJO/DsDN2BZvJDXLcweZWHYxv37g6ksH0INgj1GJqjd/7ST83J/fiv5Zr6TIR7pfMafl1Vv8AxA4nr3f+0k/znHOFuGdw5D7rFE3BTBo4OcPNd4WK5+IOJGWl09lu7JAtt96+Ar19MPfyhtujfdR/ff5YvsUxiCPOUs/1cgkMZCzZdFikTz8K0rjtauBqBHfcXYOAriMWY6rRZ2QtZZo1U6InjBqiq7lhtauzUGHqcNwcT0SLLFJ0pV2VmUgEHco4ataHaxfcWCDvi049zPFnIViKGPPFkbLoBrSWUGgUcdkrUH1aSFLbHGxbJvWYb2K17o92/Fa4WZ898YVtEEeyp4mABWj2VaIFULPb9IYe9l/KE+bzsEqKywwyLK8tUvgYMFUnZmJFULrcnG4w+zrJmCCOeFZmiPU1t3aRt5GaveDNvpPh2UVsME0cYUAAAAbADsB6DF0bMDbKp78brrrCwsM5rNpGpeR1RRuWYgKB8SdsTUEMcd9qfD8pKYZZiZFNOsaM+g+jFRQPw7/DBBwjjEOaiWbLyCSNrphfkaIIO4IPkcfImZlLOzE6izMxPqSSSfvJvGg+xXmySDOrlS1w5gkaT+jLptWHpenSfXb0wIWw8tKRwyND/qw0X/LkZP8A9cZH7SONyplly6FlikzOcaQjYOVn2Q+oAbUR57emNg4PtBmV+zmMx/ilMg/JwcVvLnA4M3lsxFmIllT6XmDTDseodwe4PxBxLgo/zL5mxuHsZzhfh5Q/6uV1HyIV/wBrHGO8dSNczOsAIiErrGCSSEDkLudzsMal7DZD0MyvkJEI+ZSj/lGOd6RsxULjyIPnb7pmA/OtMwsLCx5otgshk4hGrFS6gjuCe3z8hhQcxdFi0E8iMQATDvqAutVgoas0T2s+uBg5sgEEUe5uxbN4iL2G1/txM4ARPJpc9PzJZl0i7oksQEXbdiaGwAJIGPZGUTGWJcbqhmwqWGzppyDbMBvHiAc+OXnoo/OHM0spQtJO0inWHkcWtdtAQ0hu9wAdsbrwHlhWyWX+nP1pxGA0wdlZlJLBC6EM6gEDcm9z54z3lv2UR5jMn6dKVI3XLrX1sQ911kBIdD56NxdEg4lc1cqcQXiT5iPKJnIlAXLRuwMUShUCUnUXdaawRRu7JO14aG5BJyNjY8iIktvkTqVLThiRo4lybySgvaR5dnXSGOlYSF6appoiiPU+InE3hEJ/pRKzRyIhVC2pUO5JVvvC1QA09rxFyHIEzBC0HTdnSaRimXX6yhqUmKUsYRvUaCOxVk73M5g5fyXC8u000+ZDSPvokkHUkNsdCKdI8zZ9NyTuZAq1k+HUeCmTZgKDf/fz9MCHEuPGW0y7d9mmHur8I/tt8ew9SdsC2V49FmZmRjMyk3EJ31bfZIU6CR5Gt/n3vwMJVFUWfK0Z80jWbSc35GCx5n7LjJcVhyjprJVFXRYBIXVWnUfjpY+uzHyOLdZ1LMAy3qc1YutZ3rvXxwGczcFmmWR4gDHCqPILoguWRWAPfZarv+eJnLnLswkWXMEL0ywSNftbqzOR3Pfckk+tbYT3DABITmQmtnSO3LWAX4+OqtmTUZAftn9g7em+G0zFHQ5F+ROwYevwO9EfeNuzy93/AF3/AMxGJnCkDSOGAIKDYix7x7392MXWwQpzVmp1X6ltIBpgo8dFbD+um7XbsRud1ss9jHAVQNxLOOFsmGAytXnTsC57lvAPk/rjjj3DoUgkl0101ZwBWnUBt4WBXvQ2Axkue4nJMEWRyyxqERf0UUCvCo2F9ye5JJOH6ZwLcgk52kOzK+w8LHzRH7YuJLAsKyoNI0iTpgykAULLWpNeem/jeNS9i/NWazuWm+lN1Ok4VJCAC1rZU1QJXbf+sMMpZUntX9qs+XnbJ5T6tkC9SYgFrZQwWMHYeEi2IJ9Kqzjee4jLMxaaR5GO9uzMf8RNY3j2oeyds/KMzlWRZqCyK9hXA91gQDTAbdtxXat87h9iPE2ajHEo+00q1/hBP5YEICxpnsHGWOefrD/SNF5e/d7N1a/r6ar4asUPMPstz+UZQ0JmVuzwB5BfoQF1KfmKPrg19kfsyzMWaXOZpDCsYbpo1a2ZlK2R+iACe+91tgWVo+SYCTiCDuJUk+58vF+9WxxyL/R5kembzH5vf7DgW5w9okPDs7mEMTSmVIgdDAaXVWNEN/VaPcevreLL2S8yx5qGchlErTySmG7dFbSBfbUDXvAVvXljPBQtndfPnFuEy5eV45o3RlZh4lIuj3BPcedjGqew6P8A0fMt5GVR+EY/jjQee+X487H0ZbAIDBh7yMCaZb29RXmCRgb9mvAvomXmjLrJWYkGpbAOkKnn23U2PW8c/wBJDhoT1kDzv9kxTm77IuwsLCx5mtisAgFJbA0xJ1HcNvXf7qF1dYm8B4PFJOzSofo8MYln0DdwXCpEoHnI2kfINiM2X0qJIiY7AIqtNFtMakfpHd2O/f7sHvs94UFhy12fpOdN/FMrFIyA/wDvIWx7k53y2Wyrqt/wmBzRwAOp49/fr2nNF/E+W49CdIRwytpb6MXAjMlWemVGqGQC6lio9iQw2xQD2stDJFlnjMkpkWLcaZGBcJ41A0q6nUpIJDMpKjS1i4zWZiHEVlnICQQTTBiTSs0kcdiu5K2oG96qAsjGL53lXPy559OVkMszNMmpQQFdyQzE2q1dHV2NirxSRZcqDdfTwN9sZh7cuDZvMxZdctA0yKzu5QW6tpCqK7kEFuwPYYNOS+X2yWTigd+o62zt5a2JZgvooJoYmcwcVOWy0s4jaUxoWEae81eQ7/eaNC8YWV82cG9mufmkAOXlhUEFpJUKBBfcaqLEeg+HbvjQeD8nZqdXAaANE5jfUzg2KIagh2ZCrjfzryxfcue1MZjIZvNZrLmFMuQp0Etr1Cgq6gvisqD5eIHbALBzy2bnkMBly4ZE6iq6+MozBWsLY8LAbV2G+KpmxluJ40S87WEYni4CJJ+GxxMuSjkEr61zGckqr0UYolFmhq0HTZpQxO7i4uWPh/vP/nbFbkcoLlVRX1E3zJYpZs9yfMnviTwNay8YHof8xxqnv3ji7gLADxW1oXNMLS0WvfyNkyvvP8Hb89/34mcHP1zf2Y/z4hj3pP1z+wYd4TnUErEmgUChj7pOokjV29MZITKkc4xlsjmAPsX+BBP5DGM43ueIMrK3ZgVPyIo/ljCMzljGxVgQR6+ncH7xRw5SOyIStUMwU1jcvYTzgrxHIMgVog0iMv6alvHq/rAsN/MfLfH+A8vT52XpZaMyPVmqAUerE7KPnjefZh7L/wCTi007h8w66KX3I1JBIBItiSBZ27UPUupNTsx7WclFnJMrMzRsjiPWykoWIs7relRYFn49gLwaYE+N+y/IZvM/SJoiZDWrS7Kr1sNYB32AHleCwDAhLCwsLAhfMPtPyLLnZJTv1ZJ/+JJ3Gn/lmI/JlxxwjhuayuagzGS+stkaMKV6hV6uOWO9YtSQTWkjxA1Rxv3MHI8GbL69hJXUGmNgWA0iReop0SBfDrWtgAboUO8887QcGghysEeuQRhUUk0kS7Au27G67edHtgQr3j3FljWSZvdjUnbua7AepY7D5jEXl7h5hy0Ub++FuT4yMS0h/wCNmwMcq8bk4sqPJF0oYX1OLJWWVSDGFvfShpzf6QQb0cHGOF6UVzZHtpmH6cz28B3D1TVLGQC48UsLCwsccnVizcq5kH+gY73eiUb+taCLrzs4O+WZ1i4XAWkjjmymZkYLKwjDsWfVHclaS8M21+bKTtghMBDWoQfGjdlgX7eoHf1rvjNfatya7gZyNdTKKnVb90bLIoPotBvkD5HHtd3HU38EjNVzzgNldcDqAz55AI34i+SSds9LFmTJHGKjkhZEjAN3rYCL3ifGXNfon1suQ+LQZrrZhZ45Zm0q6x6gsEa6jHEodVYgWxLkDUxY7AAD574hzpm5sqmVkmZoIwNKUu4X3QxAtgu1WfIegx9B+zbkaLh2WBBLTTBWldhR7WEUeSrZ+JN38M3S1rL3k72nZXiU0kMIkV0BYawKdA1ahRNdxsaO/wA6n8+8xPkchNmI1DOgUKGvTbOqAtRBoar74tsvl4or6aImo22hQLPqdI3OPZelKGibQ4KjXG1HwtYGpT5GmG43o+mI3BQvmPjHtK4hmUdJcwem4IZFRFUg9xst19+HOR8m1SzaToGmMvXhDHeifLy77YvvbVwCODNQjK5VYozH4miSg0hatJ0irAC0O51YL+T+GnK5OOBoHJ3aQlotLO3vf6w2tUtEbgdsYezG0tVcrQ9paTqqjgoucA/7N/2ptjvh2U6UYj1FtBZdR7mnbFr/ACCY5xJChCaWUx6wSCStFL8tjsW+XpiAoIZgyshLyEBgQSC5IIvuCCDtjTOgkikNxlYZ8OK2FBhZA1lxiBPmqzM8ObWzVrRjq0jvdAeIH3ht5fge+PVcNdb+RHp8CDuPkcWuGp8qr+8Nx2I2YfIjf7sZvzTeHkosGaePZfEv2Ce36h/R+R2+XfFBn+BRTmGSXWFSlm6YHU0DZtIIILKb23sXVmsXsuVdNx9YvptrHyrZvlsfniKkwDBlNq5ANeTdgT6X7pvz04sY4tNwq3tBFiti5V4Llctl0XJKgiYBg6kEybbOzd3J9T+WJ2b4nHGyI7U0hpFolmruaAJobW3YWLIvGR8C43NkY0eA6o2064HNIxYgFkNExMSbNAqdyVs3gt5Y4/HmZM3mX+rZSqVIVBjgVFPcHTpMvWJYHcjf3QA/vgW3CQdGWnNGZzQwvpQ+OBnjWbMsEbQGQxyMpdoQer0aYkxjZhqYKuobgMSPUO8DilArpdCBVCxRMdUtgkszkEhQQR4dTHzJHbFe9dqsWCJVcHtjrFBPn42SYCQr0g3UKnS8dAnVv22BIPukDzF4byHMBkyCSG3l0KsiotHqhFMiKDQsEkbGgbF7HF8b8ag7JAftq53zWXkhhysjRRsrM0iVqZg1aA3cBRR2q9Q9MZpy7wDMcUzXid27GaZyWKr827sewX9wONI4xmG4pCqJCiQNK0euY/W60QODFoDKmpSae2sA7VV8jlcwKkcMMYLsEQCaayzd2YBRYVQzsb7KfhgnbIWERGx52vbuuEMI/mRnlky+ThSMMkUSDSuplA277k7k9z8TiVlc4ki6o3V19VYEfiMA3D+DMQJMuQEPuzCTTPPRI6ruI2KoatI0IAWibJ25zySNMBNpkKAK0xZvCrKSqTyRoBqDKNGsA1Id/XkH9Fi4EmUlxzvh/NNipC0HCwF/zZP2EH/vS/8AThYp/ZST+5/1/wDSz8U1Xn0CP/Zp/wAI/hivz/EMlA4WZ8vGxFgPoBr137DvizmzCr3P3eeMb9pOXVs8eijlmUSOT69hXooCjcnb4VjvjktY0XNkcz8q5STNxyZYRmdmR2ChHjRA4Z52XdYzpBAPZmIFEmwS8a5qdc2ijqPGlF0iKhjJIwXLRnURYPjYrY20k+HYjnCOLZt8sDLMFBssYYFV3AJphsRZG4PTuvniNmeasrCrRCMSq9l99bmTzMvUG52G5JIoCgAMQda2atYHOdhYCT1Im4tzL1mWGGYRTrIg0qwkV3eKS08JUMYzTHfTqChu5qOnNZkzcU2XheTTDIAu0bsGZNPW6lAIaEiFbJ1NsNLagziHPQky4h+jqAK86TY7UgFV6rfy9cQsxztmXKkMI9IIURgKAD+jvZrYbfAemFAY2G97raR7NqpNQB2n2uUeQJPm26xkVZovrFyrC4gDYEhcf0hO4EyWFsjTd3Pj4shi6hBFWGQ1rVlOl1q9ypBG3etrsXlMfOOYy7rPGxZ010HJKVIKe1BA3NN81BOB88XmeVpAVmZzqkMsMLWxG4OoHbbaiPhpOGGShwulamgfDIIzmbXyv7LcW5iy4YAyx0wsNrXT60d7U1RF9/ntiPJzLlHLI8kZUUQSbVr9KGxBB+PY+e2XQTavLSdzpsnSL2AJ3NdrP598PXhZ1WdLLoIejkb2hxkOfVa3mUVz8WgWisnqChDsAQa8LhdRU9wWB+JXtjvJcTjl9w7/AGSKb8D3+YwI48rCbyHG9rJ8bEDW2a8k9aOcRM1wyOSyRRIILKaJv1rv994o8nx6RNm8a/E+IfI+f3/ji8yfFY5dlam+y2zfh5/deK7EaLV1FJJD9Yy58Es3EFiodlKV9zLWOeWs9Cc3onikmZSRl440DB3Y63Z7IHhCoRrpVpm70Q5xE/Vn4FT/AIxiR7OIx/KOZb9JIG0f3mTUR8gFH34Yp83W5pCVrSxxPAXHbcD7p/mXnCfJ5lmMcTTTRhETqNeWQMQhc6NLlpGs0QPDQNLqLPN3GjkpEy8DCQiCAOWkew0UzOCaveTfVfl8KwP85g/T59X+7q/sdJar79f54pUjC7AAD4AD9mLJXhri0BbSg2OyeOOZ7siCSPG2aM+bueMtP0pEidiqv1o3DKpXwsqSEeGUBgSF8S3ZI3wScwyHJcJRd+oIVVjfi6sxCu/62tmf54yXNe436p/ZjW/aeuvKSMu4UxSf3Q62fwJP3Yup3ktPUkdpbPipZY2AmzjmT2/ZCUXN8SNpWNxCVVWChA69Nj0JI7YjUiUpB2cbbAUZOY5yhGsgyyyuphVxD00gjfaV0V5CzSEed1so2F2G4WKfinreHo9S3Fi7xHsjnI89w0AVaMDpqq6SQqgDWbW7AFgCrOkeu15y3nYm4LmJHZGLdfr6tIBlYkBWBJUWOmBdWCprfGVYWo7DUwAOqgxALVQYgdyBsMSFUT9QS03RxgH7lxv1/kFrPBo2XLwh/eEaA/A6Rt3Pbt3wsAmQ50zEYokSDy12SPvBBP33hYYFVHZah/R6rDiBYjnf3RzmcgWYkEb+uI0vBdValRq7WLr5WNsW+Fhpc+gXm/LyrGa0age6O/UEZuzQA22APegT88A4yp+GNwmTUpXUy35qaYfEHyOKDPclwOWYJoobCI0zN3JYtakk7DbzJJ32Wmhc/MFbzZe0YqUFsjLg8Rr+u9Zf9Fb4Y8+jNg0znIjoLWUUql3LqaHfwqUBLEAH9EeW29CvzPKeZQqOnq1dgrKTsLNgkEUPn8+1pOhkHBdRFtGgl0fbty/LzQ19Hb0/Zj1cmfgP+/hixlyzpetHWiQdSsACO4sitsNBh64qJcNVsY2Qvza6/YQfRNRZejd4ewsLELpprQ0WCWFhYWBSUeXNVsMR3lJ7nEiXK3uMNfRm9P2YmLJGUSE2Oim5Ti7mo5JikRPjdl1lFALeG9yTQUAmrI7C8Q+H8yZxZpM1kVkQIra2IEgCGieqWXpi9I7BRtsPXz6M3ph+F5kR40kZUkFSIrkK4qvEo2O214vjka3ULRVeypJTiiy6tB+u5V83NU+ZnDzsGYqEsKq7CyL0jfufxxJGZbDcPCwvYAfHzw6cofhiMj2vddPUFLUU0W7cfDgvOLzNBGhcqHlQSJHVnpt7rvuAuoWVXckbnTYuXP7Us4csMtIkLL0hDbI+spooE+OidJBuvjiOMuXzKz5hROF0AxsSquqIEVSV3Gyr8/TfFW3AHZiSVAJJ2vzOGWSRtHylaKqo9oVDhvWk8tLBWaZzYbYejzAO2GBlD8MPRZcD54RNl2EZlyxJ7CwseA+Xn6eeIJkkAXK9wsXnAOWnntnGmMWAXtba6IG1mqIPxwsXCB5F7LVTbYpInYC6/ZmtJzUUiLYikc9goU7k9rJ2UerHYfkXVyclC42B89if3b4uf5wJ9lvy/jhfzgT7Lfl/HG2uV5xZvNUpy72BoeyCfcatq7mqHcbHvv6HHX0N/sN/wn+GLj+cCfZb8v44X84E+y35fxwXKLN5qlly7qpbpuaBOyMTsL2AFk/AY8XJOabpsDW1obF0SPh2F/LF3/OBPst+X8cM5jmlE0+ByWYIoGncmz5mhShj93rQwXKMLeapzwg6QvTfSG1VTUTq1b+vi3386wxm+Ca5FMkWtdxpMJNtXdiQRQUEAEDc9yaGCX+cCfZb8v44X84E+y35fxwXPJFhzQW3I0fTr6MGk0nxaXUFqNE6TsL/ACwx/wCHUWoDoyaQlEhpdRe++5IGw/P4YO/5wJ9lvy/jhfzgT7Lfl/HEC0HUJhtRK36ZHDvKzTN+zsLEzATK416QSCD4m6Y8S+a6fP1wxnPZ8FFpMx8SiigOxcAnZh2BJ+7Gj8S4osiBQCN73r0PofjisxjcsOoV42pVsyEp78/VA8ns/IcKJu4Y30zQorQPj89R/DDE/IcodFEqHVq3KsK0i96vvg/wsY+Hj5Kxu2q4f1PIeyzwciT62XXF4QpBtwDd7DwHtX5jCXkWfXoLxC1LX4yNmAI9wb7g40PCxj4aPkp/67Xfj8m+yz8chTayvUj2AYGno2WBHbuK/MYeyns/dr1zBaZl2jJsA7EWw2Io4OsLGfh4+Sidt1x/qeQ9kGZf2fAg65WBDMNkFFb8LC28xX33jlOQLjJ6jdQagBShWIJqrBIDCt/K/OsGuFjO4j5Ko7WrD/UKFf5hRal3k0EHVbrqVtq7LRBFj4EDuDs7luRYAz6wzC/BcjDYgWDprcG9/MVglwsSETBwCpdtCqcLGR3iVTZPlPLoKaJHo+EsLYrQ9+9ibvehe3niXlODpHp0iil6WFBtJ/QYrWsfPvQJ3F4nYWJgAaJZ8j3/AFEntTa5dQWOkWxBb4kCgT8a2vCw5hYyq1//2Q==">
            <a:hlinkClick r:id="rId3"/>
          </p:cNvPr>
          <p:cNvSpPr>
            <a:spLocks noChangeAspect="1" noChangeArrowheads="1"/>
          </p:cNvSpPr>
          <p:nvPr/>
        </p:nvSpPr>
        <p:spPr bwMode="auto">
          <a:xfrm>
            <a:off x="38100" y="-2057400"/>
            <a:ext cx="3324225" cy="4286250"/>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82950" name="Picture 6" descr="http://www.amatorbalikci.net/attachment.php?s=1c57632e37ee2f41af4ffcfe89089d54&amp;attachmentid=12244&amp;stc=1&amp;d=1229673406"/>
          <p:cNvPicPr>
            <a:picLocks noChangeAspect="1" noChangeArrowheads="1"/>
          </p:cNvPicPr>
          <p:nvPr/>
        </p:nvPicPr>
        <p:blipFill>
          <a:blip r:embed="rId4" cstate="print"/>
          <a:srcRect/>
          <a:stretch>
            <a:fillRect/>
          </a:stretch>
        </p:blipFill>
        <p:spPr bwMode="auto">
          <a:xfrm>
            <a:off x="251520" y="116632"/>
            <a:ext cx="8712968" cy="6624736"/>
          </a:xfrm>
          <a:prstGeom prst="rect">
            <a:avLst/>
          </a:prstGeom>
          <a:noFill/>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922114"/>
          </a:xfrm>
        </p:spPr>
        <p:txBody>
          <a:bodyPr>
            <a:normAutofit fontScale="90000"/>
          </a:bodyPr>
          <a:lstStyle/>
          <a:p>
            <a:r>
              <a:rPr lang="tr-TR" b="1" dirty="0" smtClean="0">
                <a:solidFill>
                  <a:srgbClr val="FF0000"/>
                </a:solidFill>
              </a:rPr>
              <a:t>Tarihte, madeni parayı ilk kullananlar:</a:t>
            </a:r>
            <a:endParaRPr lang="tr-TR" dirty="0">
              <a:solidFill>
                <a:srgbClr val="FF0000"/>
              </a:solidFill>
            </a:endParaRPr>
          </a:p>
        </p:txBody>
      </p:sp>
      <p:sp>
        <p:nvSpPr>
          <p:cNvPr id="3" name="2 Dikdörtgen"/>
          <p:cNvSpPr/>
          <p:nvPr/>
        </p:nvSpPr>
        <p:spPr>
          <a:xfrm>
            <a:off x="251520" y="1124744"/>
            <a:ext cx="8568952" cy="5632311"/>
          </a:xfrm>
          <a:prstGeom prst="rect">
            <a:avLst/>
          </a:prstGeom>
        </p:spPr>
        <p:txBody>
          <a:bodyPr wrap="square">
            <a:spAutoFit/>
          </a:bodyPr>
          <a:lstStyle/>
          <a:p>
            <a:r>
              <a:rPr lang="tr-TR" sz="3600" b="1" dirty="0" smtClean="0">
                <a:solidFill>
                  <a:srgbClr val="FF0000"/>
                </a:solidFill>
              </a:rPr>
              <a:t>LİDYALILAR</a:t>
            </a:r>
            <a:r>
              <a:rPr lang="tr-TR" sz="3600" dirty="0" smtClean="0"/>
              <a:t/>
            </a:r>
            <a:br>
              <a:rPr lang="tr-TR" sz="3600" dirty="0" smtClean="0"/>
            </a:br>
            <a:r>
              <a:rPr lang="tr-TR" sz="3600" dirty="0" smtClean="0"/>
              <a:t>Lidya uygarlığına ait gümüş buhurdanlık görüyorsunuz.Buhurdanlık,içinde güzel kokulu otlar yakılan,dinsel törenlerde de kullanılan küçük mangaldır.</a:t>
            </a:r>
            <a:br>
              <a:rPr lang="tr-TR" sz="3600" dirty="0" smtClean="0"/>
            </a:br>
            <a:r>
              <a:rPr lang="tr-TR" sz="3600" dirty="0" smtClean="0"/>
              <a:t/>
            </a:r>
            <a:br>
              <a:rPr lang="tr-TR" sz="3600" dirty="0" smtClean="0"/>
            </a:br>
            <a:r>
              <a:rPr lang="tr-TR" sz="3600" dirty="0" smtClean="0">
                <a:solidFill>
                  <a:srgbClr val="7030A0"/>
                </a:solidFill>
              </a:rPr>
              <a:t>Egede,Menderes ve Gediz ırmakları çevresindeki verimli topraklarına yerleştirdiğimiz ülkemde,her çeşit sebze ve meyve yetişiyor. </a:t>
            </a:r>
            <a:endParaRPr lang="tr-TR" sz="3600" dirty="0">
              <a:solidFill>
                <a:srgbClr val="7030A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88641"/>
            <a:ext cx="8784976" cy="6186309"/>
          </a:xfrm>
          <a:prstGeom prst="rect">
            <a:avLst/>
          </a:prstGeom>
        </p:spPr>
        <p:txBody>
          <a:bodyPr wrap="square">
            <a:spAutoFit/>
          </a:bodyPr>
          <a:lstStyle/>
          <a:p>
            <a:r>
              <a:rPr lang="tr-TR" sz="4400" b="1" dirty="0" smtClean="0">
                <a:solidFill>
                  <a:srgbClr val="C00000"/>
                </a:solidFill>
              </a:rPr>
              <a:t>Paralellerin </a:t>
            </a:r>
            <a:r>
              <a:rPr lang="tr-TR" sz="4400" b="1" dirty="0">
                <a:solidFill>
                  <a:srgbClr val="C00000"/>
                </a:solidFill>
              </a:rPr>
              <a:t> </a:t>
            </a:r>
            <a:r>
              <a:rPr lang="tr-TR" sz="4400" b="1" dirty="0" smtClean="0">
                <a:solidFill>
                  <a:srgbClr val="C00000"/>
                </a:solidFill>
              </a:rPr>
              <a:t>Özellikleri</a:t>
            </a:r>
            <a:r>
              <a:rPr lang="tr-TR" sz="4400" dirty="0"/>
              <a:t/>
            </a:r>
            <a:br>
              <a:rPr lang="tr-TR" sz="4400" dirty="0"/>
            </a:br>
            <a:r>
              <a:rPr lang="tr-TR" sz="4400" dirty="0">
                <a:solidFill>
                  <a:srgbClr val="C00000"/>
                </a:solidFill>
              </a:rPr>
              <a:t>*</a:t>
            </a:r>
            <a:r>
              <a:rPr lang="tr-TR" sz="4400" dirty="0"/>
              <a:t>Birer derece aralıklarla geçirilen dairelerdir.</a:t>
            </a:r>
            <a:br>
              <a:rPr lang="tr-TR" sz="4400" dirty="0"/>
            </a:br>
            <a:r>
              <a:rPr lang="tr-TR" sz="4400" dirty="0">
                <a:solidFill>
                  <a:srgbClr val="C00000"/>
                </a:solidFill>
              </a:rPr>
              <a:t>*</a:t>
            </a:r>
            <a:r>
              <a:rPr lang="tr-TR" sz="4400" dirty="0"/>
              <a:t>Kutuplara doğru çevre uzunlukları küçülür.</a:t>
            </a:r>
            <a:br>
              <a:rPr lang="tr-TR" sz="4400" dirty="0"/>
            </a:br>
            <a:r>
              <a:rPr lang="tr-TR" sz="4400" dirty="0">
                <a:solidFill>
                  <a:srgbClr val="C00000"/>
                </a:solidFill>
              </a:rPr>
              <a:t>*</a:t>
            </a:r>
            <a:r>
              <a:rPr lang="tr-TR" sz="4400" dirty="0"/>
              <a:t>Aralarındaki uzaklık birbirine eşit ve 111 km </a:t>
            </a:r>
            <a:r>
              <a:rPr lang="tr-TR" sz="4400" dirty="0" err="1"/>
              <a:t>dir</a:t>
            </a:r>
            <a:r>
              <a:rPr lang="tr-TR" sz="4400" dirty="0"/>
              <a:t>.</a:t>
            </a:r>
            <a:br>
              <a:rPr lang="tr-TR" sz="4400" dirty="0"/>
            </a:br>
            <a:r>
              <a:rPr lang="tr-TR" sz="4400" dirty="0">
                <a:solidFill>
                  <a:srgbClr val="C00000"/>
                </a:solidFill>
              </a:rPr>
              <a:t>*</a:t>
            </a:r>
            <a:r>
              <a:rPr lang="tr-TR" sz="4400" dirty="0"/>
              <a:t>Paraleller doğu batı yönlüdür.</a:t>
            </a:r>
            <a:br>
              <a:rPr lang="tr-TR" sz="4400" dirty="0"/>
            </a:br>
            <a:r>
              <a:rPr lang="tr-TR" sz="4400" dirty="0">
                <a:solidFill>
                  <a:srgbClr val="C00000"/>
                </a:solidFill>
              </a:rPr>
              <a:t>*</a:t>
            </a:r>
            <a:r>
              <a:rPr lang="tr-TR" sz="4400" dirty="0"/>
              <a:t>Başlangıçları </a:t>
            </a:r>
            <a:r>
              <a:rPr lang="tr-TR" sz="4400" dirty="0">
                <a:solidFill>
                  <a:srgbClr val="C00000"/>
                </a:solidFill>
              </a:rPr>
              <a:t>ekvator</a:t>
            </a:r>
            <a:r>
              <a:rPr lang="tr-TR" sz="4400" dirty="0"/>
              <a:t>dur.</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http://t1.gstatic.com/images?q=tbn:ANd9GcTRfZQUJuFK2T9XZ0lYA5ETbk72COqUhWba9atzPHA18xyqp_Lehg">
            <a:hlinkClick r:id="rId2"/>
          </p:cNvPr>
          <p:cNvPicPr>
            <a:picLocks noChangeAspect="1" noChangeArrowheads="1"/>
          </p:cNvPicPr>
          <p:nvPr/>
        </p:nvPicPr>
        <p:blipFill>
          <a:blip r:embed="rId3" cstate="print"/>
          <a:srcRect/>
          <a:stretch>
            <a:fillRect/>
          </a:stretch>
        </p:blipFill>
        <p:spPr bwMode="auto">
          <a:xfrm>
            <a:off x="251520" y="260648"/>
            <a:ext cx="8712968" cy="4536504"/>
          </a:xfrm>
          <a:prstGeom prst="rect">
            <a:avLst/>
          </a:prstGeom>
          <a:noFill/>
        </p:spPr>
      </p:pic>
      <p:pic>
        <p:nvPicPr>
          <p:cNvPr id="84996" name="Picture 4" descr="Click the image to open in full size.">
            <a:hlinkClick r:id="rId4"/>
          </p:cNvPr>
          <p:cNvPicPr>
            <a:picLocks noChangeAspect="1" noChangeArrowheads="1"/>
          </p:cNvPicPr>
          <p:nvPr/>
        </p:nvPicPr>
        <p:blipFill>
          <a:blip r:embed="rId5" cstate="print"/>
          <a:srcRect/>
          <a:stretch>
            <a:fillRect/>
          </a:stretch>
        </p:blipFill>
        <p:spPr bwMode="auto">
          <a:xfrm>
            <a:off x="1835696" y="4869160"/>
            <a:ext cx="5400600" cy="1988840"/>
          </a:xfrm>
          <a:prstGeom prst="rect">
            <a:avLst/>
          </a:prstGeom>
          <a:noFill/>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476672"/>
            <a:ext cx="8712968" cy="5632311"/>
          </a:xfrm>
          <a:prstGeom prst="rect">
            <a:avLst/>
          </a:prstGeom>
        </p:spPr>
        <p:txBody>
          <a:bodyPr wrap="square">
            <a:spAutoFit/>
          </a:bodyPr>
          <a:lstStyle/>
          <a:p>
            <a:r>
              <a:rPr lang="tr-TR" sz="4000" dirty="0" smtClean="0"/>
              <a:t>Başkent </a:t>
            </a:r>
            <a:r>
              <a:rPr lang="tr-TR" sz="4000" dirty="0" err="1" smtClean="0"/>
              <a:t>Sard'ın</a:t>
            </a:r>
            <a:r>
              <a:rPr lang="tr-TR" sz="4000" dirty="0" smtClean="0"/>
              <a:t> pazarlarında yok yok.Ben,hem ülkemde hem de başka ülkelerle ticaret yapıyorum.Krallığımızın yetkilileri </a:t>
            </a:r>
            <a:r>
              <a:rPr lang="tr-TR" sz="4000" dirty="0" smtClean="0">
                <a:solidFill>
                  <a:srgbClr val="C00000"/>
                </a:solidFill>
              </a:rPr>
              <a:t>Kral Yolu'nu </a:t>
            </a:r>
            <a:r>
              <a:rPr lang="tr-TR" sz="4000" dirty="0" smtClean="0"/>
              <a:t>kullanarak ticaret yaparken mallarımız için elimize çivi yazısıyla yazılmış güvence belgesi veriyor.</a:t>
            </a:r>
            <a:r>
              <a:rPr lang="tr-TR" sz="4000" dirty="0" err="1" smtClean="0"/>
              <a:t>Efesten</a:t>
            </a:r>
            <a:r>
              <a:rPr lang="tr-TR" sz="4000" dirty="0" smtClean="0"/>
              <a:t> aldığım zeytini güneydeki ülkelerde yetişen hurmayla değiştirinceye kadar zeytinler çürüyor. </a:t>
            </a:r>
            <a:endParaRPr lang="tr-TR" sz="4000"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kral yolu nereden başlar?"/>
          <p:cNvPicPr>
            <a:picLocks noChangeAspect="1" noChangeArrowheads="1"/>
          </p:cNvPicPr>
          <p:nvPr/>
        </p:nvPicPr>
        <p:blipFill>
          <a:blip r:embed="rId2" cstate="print"/>
          <a:srcRect/>
          <a:stretch>
            <a:fillRect/>
          </a:stretch>
        </p:blipFill>
        <p:spPr bwMode="auto">
          <a:xfrm>
            <a:off x="323528" y="188640"/>
            <a:ext cx="8640960" cy="6408712"/>
          </a:xfrm>
          <a:prstGeom prst="rect">
            <a:avLst/>
          </a:prstGeom>
          <a:noFill/>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88641"/>
            <a:ext cx="8856984" cy="6247864"/>
          </a:xfrm>
          <a:prstGeom prst="rect">
            <a:avLst/>
          </a:prstGeom>
        </p:spPr>
        <p:txBody>
          <a:bodyPr wrap="square">
            <a:spAutoFit/>
          </a:bodyPr>
          <a:lstStyle/>
          <a:p>
            <a:r>
              <a:rPr lang="tr-TR" sz="4000" dirty="0" smtClean="0"/>
              <a:t>Kilden,topraktan ve madenden yaptığımız süs eşyalarını ve parfümleri başka mallarla takas ediyoruz.Ancak takas çok kolay ve her zaman da malın değerini veren bir alışveriş şekli değil.Bunun daha kolay ve kazançlı bir yolu olmalı diye düşünüyorduk.Madenden yapılmış ve adına para denilen bir alışveriş aracının icat edildiği kulaktan kulağa yayıldı.Bu haber beni çok sevindirdi.</a:t>
            </a:r>
            <a:endParaRPr lang="tr-TR" sz="4000"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79512" y="116632"/>
            <a:ext cx="8856984" cy="6186309"/>
          </a:xfrm>
          <a:prstGeom prst="rect">
            <a:avLst/>
          </a:prstGeom>
        </p:spPr>
        <p:txBody>
          <a:bodyPr wrap="square">
            <a:spAutoFit/>
          </a:bodyPr>
          <a:lstStyle/>
          <a:p>
            <a:r>
              <a:rPr lang="tr-TR" sz="3600" b="1" dirty="0" smtClean="0">
                <a:solidFill>
                  <a:srgbClr val="C00000"/>
                </a:solidFill>
              </a:rPr>
              <a:t>İYONLAR</a:t>
            </a:r>
            <a:r>
              <a:rPr lang="tr-TR" sz="3600" dirty="0" smtClean="0"/>
              <a:t/>
            </a:r>
            <a:br>
              <a:rPr lang="tr-TR" sz="3600" dirty="0" smtClean="0"/>
            </a:br>
            <a:r>
              <a:rPr lang="tr-TR" sz="3600" dirty="0" smtClean="0"/>
              <a:t>Ben Efes’te yaşayan bir gemi kaptanıyım. Egenin mavi sularında deniz yolculuğu yapmak ruhumu dinlendirir.Tüccarları ve mallarını;çeşit çeşit meyveleri,sebzeleri özellikle zeytini ve üzümü,hayvansal ürünleri,seramik eşyaları,kumaşları,halıları ve kilimleri uzak ülkelere götürmek beni mutlu ediyor.Ülkeme geri dönerken gemide tüccarların yazdığı siparişleri okuyorum. </a:t>
            </a:r>
            <a:r>
              <a:rPr lang="tr-TR" sz="3600" dirty="0" smtClean="0">
                <a:solidFill>
                  <a:srgbClr val="C00000"/>
                </a:solidFill>
              </a:rPr>
              <a:t>insanlarımız ticaret yaparak bol kazançlar elde ediyorlar. </a:t>
            </a:r>
            <a:endParaRPr lang="tr-TR" sz="3600" dirty="0">
              <a:solidFill>
                <a:srgbClr val="C00000"/>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666kb.com/i/b79amjzxhk0s2lqwj.jpg"/>
          <p:cNvPicPr>
            <a:picLocks noChangeAspect="1" noChangeArrowheads="1"/>
          </p:cNvPicPr>
          <p:nvPr/>
        </p:nvPicPr>
        <p:blipFill>
          <a:blip r:embed="rId2" cstate="print"/>
          <a:srcRect/>
          <a:stretch>
            <a:fillRect/>
          </a:stretch>
        </p:blipFill>
        <p:spPr bwMode="auto">
          <a:xfrm>
            <a:off x="179512" y="188640"/>
            <a:ext cx="8784976" cy="6480720"/>
          </a:xfrm>
          <a:prstGeom prst="rect">
            <a:avLst/>
          </a:prstGeom>
          <a:noFill/>
        </p:spPr>
      </p:pic>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260648"/>
            <a:ext cx="8712968" cy="5632311"/>
          </a:xfrm>
          <a:prstGeom prst="rect">
            <a:avLst/>
          </a:prstGeom>
        </p:spPr>
        <p:txBody>
          <a:bodyPr wrap="square">
            <a:spAutoFit/>
          </a:bodyPr>
          <a:lstStyle/>
          <a:p>
            <a:r>
              <a:rPr lang="tr-TR" sz="4000" dirty="0" smtClean="0">
                <a:solidFill>
                  <a:srgbClr val="C00000"/>
                </a:solidFill>
              </a:rPr>
              <a:t>Efes,Millet </a:t>
            </a:r>
            <a:r>
              <a:rPr lang="tr-TR" sz="4000" dirty="0" err="1" smtClean="0">
                <a:solidFill>
                  <a:srgbClr val="C00000"/>
                </a:solidFill>
              </a:rPr>
              <a:t>Izmir</a:t>
            </a:r>
            <a:r>
              <a:rPr lang="tr-TR" sz="4000" dirty="0" smtClean="0">
                <a:solidFill>
                  <a:srgbClr val="C00000"/>
                </a:solidFill>
              </a:rPr>
              <a:t> gibi site dediğimiz şehir devletlerinde yaşamak günlük yaşamımızda bizi özgür kıldı. </a:t>
            </a:r>
            <a:r>
              <a:rPr lang="tr-TR" sz="4000" dirty="0" smtClean="0"/>
              <a:t>Halkımızın ekonomik durumu da iyi olunca sanata,edebiyata,bilime ve felsefeye zaman ayıranlarımızın sayısı arttı.Yunan ve Avrupa uygarlığın temelini,benim ülkemde yetişen </a:t>
            </a:r>
            <a:r>
              <a:rPr lang="tr-TR" sz="4000" dirty="0" smtClean="0">
                <a:solidFill>
                  <a:srgbClr val="C00000"/>
                </a:solidFill>
              </a:rPr>
              <a:t>Homeros</a:t>
            </a:r>
            <a:r>
              <a:rPr lang="tr-TR" sz="4000" dirty="0" smtClean="0"/>
              <a:t> gibi bir çok sanatçı ve bilim adamı atmıştır.</a:t>
            </a:r>
            <a:endParaRPr lang="tr-TR" sz="4000" dirty="0"/>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251520" y="197346"/>
            <a:ext cx="8784976" cy="5509200"/>
          </a:xfrm>
          <a:prstGeom prst="rect">
            <a:avLst/>
          </a:prstGeom>
        </p:spPr>
        <p:txBody>
          <a:bodyPr wrap="square">
            <a:spAutoFit/>
          </a:bodyPr>
          <a:lstStyle/>
          <a:p>
            <a:r>
              <a:rPr lang="tr-TR" sz="4400" b="1" dirty="0" smtClean="0">
                <a:solidFill>
                  <a:srgbClr val="C00000"/>
                </a:solidFill>
              </a:rPr>
              <a:t>URARTULAR</a:t>
            </a:r>
            <a:r>
              <a:rPr lang="tr-TR" sz="4400" dirty="0" smtClean="0"/>
              <a:t/>
            </a:r>
            <a:br>
              <a:rPr lang="tr-TR" sz="4400" dirty="0" smtClean="0"/>
            </a:br>
            <a:r>
              <a:rPr lang="tr-TR" sz="4400" dirty="0" smtClean="0"/>
              <a:t>Taş oymaktan elleri nasırlaşmış birini gördünüz mü? Benim ellerim neredeyse taş kadar sert.Şikayetçi değilim.Çünkü nasırlı ellerimle ülkemi her türlü tehlikeden koruyan sağlam kaleler yaptım.Ayrıca oda şeklinde kaya mezarları da yaptım. </a:t>
            </a:r>
            <a:endParaRPr lang="tr-TR" sz="4400"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8" name="Picture 4" descr="urartular haritası.jpg"/>
          <p:cNvPicPr>
            <a:picLocks noChangeAspect="1" noChangeArrowheads="1"/>
          </p:cNvPicPr>
          <p:nvPr/>
        </p:nvPicPr>
        <p:blipFill>
          <a:blip r:embed="rId2" cstate="print"/>
          <a:srcRect/>
          <a:stretch>
            <a:fillRect/>
          </a:stretch>
        </p:blipFill>
        <p:spPr bwMode="auto">
          <a:xfrm>
            <a:off x="251520" y="260648"/>
            <a:ext cx="8640960" cy="6408712"/>
          </a:xfrm>
          <a:prstGeom prst="rect">
            <a:avLst/>
          </a:prstGeom>
          <a:noFill/>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323528" y="260648"/>
            <a:ext cx="8640960" cy="5632311"/>
          </a:xfrm>
          <a:prstGeom prst="rect">
            <a:avLst/>
          </a:prstGeom>
        </p:spPr>
        <p:txBody>
          <a:bodyPr wrap="square">
            <a:spAutoFit/>
          </a:bodyPr>
          <a:lstStyle/>
          <a:p>
            <a:r>
              <a:rPr lang="tr-TR" sz="4000" dirty="0" smtClean="0"/>
              <a:t>Ölümden sonraki yaşama inandığımız için mezarların içine bir insanın günlük yaşamında ihtiyacı olabilecek eşyalar koyarız.Altın,gümüş ve tunçtan yapılmış eşyalar,toprak kap kacak mezara koyduklarımız arasındadır. </a:t>
            </a:r>
            <a:r>
              <a:rPr lang="tr-TR" sz="4000" dirty="0" smtClean="0">
                <a:solidFill>
                  <a:srgbClr val="C00000"/>
                </a:solidFill>
              </a:rPr>
              <a:t>Van Gölü yakınlarındaki başkentimiz </a:t>
            </a:r>
            <a:r>
              <a:rPr lang="tr-TR" sz="4000" dirty="0" err="1" smtClean="0">
                <a:solidFill>
                  <a:schemeClr val="accent5">
                    <a:lumMod val="75000"/>
                  </a:schemeClr>
                </a:solidFill>
              </a:rPr>
              <a:t>Tuşpa</a:t>
            </a:r>
            <a:r>
              <a:rPr lang="tr-TR" sz="4000" dirty="0" smtClean="0">
                <a:solidFill>
                  <a:schemeClr val="accent5">
                    <a:lumMod val="75000"/>
                  </a:schemeClr>
                </a:solidFill>
              </a:rPr>
              <a:t>’ </a:t>
            </a:r>
            <a:r>
              <a:rPr lang="tr-TR" sz="4000" dirty="0" smtClean="0">
                <a:solidFill>
                  <a:srgbClr val="C00000"/>
                </a:solidFill>
              </a:rPr>
              <a:t>da üzerinde resimler ve çivi yazıları bulunan anıt mezarlar yoktur.                      </a:t>
            </a:r>
            <a:endParaRPr lang="tr-TR" sz="4000" dirty="0">
              <a:solidFill>
                <a:srgbClr val="C00000"/>
              </a:solidFill>
            </a:endParaRPr>
          </a:p>
        </p:txBody>
      </p:sp>
    </p:spTree>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1177</Words>
  <Application>Microsoft Office PowerPoint</Application>
  <PresentationFormat>Ekran Gösterisi (4:3)</PresentationFormat>
  <Paragraphs>90</Paragraphs>
  <Slides>102</Slides>
  <Notes>0</Notes>
  <HiddenSlides>0</HiddenSlides>
  <MMClips>0</MMClips>
  <ScaleCrop>false</ScaleCrop>
  <HeadingPairs>
    <vt:vector size="4" baseType="variant">
      <vt:variant>
        <vt:lpstr>Tema</vt:lpstr>
      </vt:variant>
      <vt:variant>
        <vt:i4>1</vt:i4>
      </vt:variant>
      <vt:variant>
        <vt:lpstr>Slayt Başlıkları</vt:lpstr>
      </vt:variant>
      <vt:variant>
        <vt:i4>102</vt:i4>
      </vt:variant>
    </vt:vector>
  </HeadingPairs>
  <TitlesOfParts>
    <vt:vector size="103" baseType="lpstr">
      <vt:lpstr>Ofis Teması</vt:lpstr>
      <vt:lpstr>6.SINIF SOSYAL BİLGİLER </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Ölçekleri Karşılaştıralım</vt:lpstr>
      <vt:lpstr>Harita Çeşitleri</vt:lpstr>
      <vt:lpstr>Slayt 25</vt:lpstr>
      <vt:lpstr>Slayt 26</vt:lpstr>
      <vt:lpstr>Slayt 27</vt:lpstr>
      <vt:lpstr>Slayt 28</vt:lpstr>
      <vt:lpstr>Slayt 29</vt:lpstr>
      <vt:lpstr>Karasal İklim bitki örtüsü BOZKIR</vt:lpstr>
      <vt:lpstr>Slayt 31</vt:lpstr>
      <vt:lpstr>Karadeniz iklimi  bitki örtüsü ORMAN</vt:lpstr>
      <vt:lpstr>Slayt 33</vt:lpstr>
      <vt:lpstr>Akdeniz bölgesi bitki örtüsü MAKİ</vt:lpstr>
      <vt:lpstr>Slayt 35</vt:lpstr>
      <vt:lpstr>Slayt 36</vt:lpstr>
      <vt:lpstr>Eskimo </vt:lpstr>
      <vt:lpstr>Slayt 38</vt:lpstr>
      <vt:lpstr>Slayt 39</vt:lpstr>
      <vt:lpstr>Çöl İklimi</vt:lpstr>
      <vt:lpstr>Slayt 41</vt:lpstr>
      <vt:lpstr>Slayt 42</vt:lpstr>
      <vt:lpstr>Slayt 43</vt:lpstr>
      <vt:lpstr>Slayt 44</vt:lpstr>
      <vt:lpstr>Slayt 45</vt:lpstr>
      <vt:lpstr>Slayt 46</vt:lpstr>
      <vt:lpstr>Slayt 47</vt:lpstr>
      <vt:lpstr>Slayt 48</vt:lpstr>
      <vt:lpstr>Slayt 49</vt:lpstr>
      <vt:lpstr>Slayt 50</vt:lpstr>
      <vt:lpstr>Slayt 51</vt:lpstr>
      <vt:lpstr>Tarih  ve Çağ</vt:lpstr>
      <vt:lpstr>KiMLER GELDi, KiMLER GEÇTi?</vt:lpstr>
      <vt:lpstr>Slayt 54</vt:lpstr>
      <vt:lpstr>Slayt 55</vt:lpstr>
      <vt:lpstr>Slayt 56</vt:lpstr>
      <vt:lpstr>Slayt 57</vt:lpstr>
      <vt:lpstr>Slayt 58</vt:lpstr>
      <vt:lpstr>Slayt 59</vt:lpstr>
      <vt:lpstr>Slayt 60</vt:lpstr>
      <vt:lpstr>Slayt 61</vt:lpstr>
      <vt:lpstr>Slayt 62</vt:lpstr>
      <vt:lpstr>Slayt 63</vt:lpstr>
      <vt:lpstr>sümerler</vt:lpstr>
      <vt:lpstr>Gılgamış destanı</vt:lpstr>
      <vt:lpstr>Tarihte ilk Anayasayı yapanlar:</vt:lpstr>
      <vt:lpstr>Slayt 67</vt:lpstr>
      <vt:lpstr>Slayt 68</vt:lpstr>
      <vt:lpstr>Slayt 69</vt:lpstr>
      <vt:lpstr>Slayt 70</vt:lpstr>
      <vt:lpstr>Dünyanın ilk kütüphanesini açanlar:</vt:lpstr>
      <vt:lpstr>Slayt 72</vt:lpstr>
      <vt:lpstr>Slayt 73</vt:lpstr>
      <vt:lpstr>Slayt 74</vt:lpstr>
      <vt:lpstr>Slayt 75</vt:lpstr>
      <vt:lpstr>HİTİTLER</vt:lpstr>
      <vt:lpstr>Slayt 77</vt:lpstr>
      <vt:lpstr>Slayt 78</vt:lpstr>
      <vt:lpstr>Slayt 79</vt:lpstr>
      <vt:lpstr>Slayt 80</vt:lpstr>
      <vt:lpstr>Slayt 81</vt:lpstr>
      <vt:lpstr>Her dokunduğunu altına çeviren kral Midasın ülkesi</vt:lpstr>
      <vt:lpstr>Slayt 83</vt:lpstr>
      <vt:lpstr>Slayt 84</vt:lpstr>
      <vt:lpstr>Slayt 85</vt:lpstr>
      <vt:lpstr>Kara Saban</vt:lpstr>
      <vt:lpstr>Slayt 87</vt:lpstr>
      <vt:lpstr>Kara SABAN</vt:lpstr>
      <vt:lpstr>Tarihte, madeni parayı ilk kullananlar:</vt:lpstr>
      <vt:lpstr>Slayt 90</vt:lpstr>
      <vt:lpstr>Slayt 91</vt:lpstr>
      <vt:lpstr>Slayt 92</vt:lpstr>
      <vt:lpstr>Slayt 93</vt:lpstr>
      <vt:lpstr>Slayt 94</vt:lpstr>
      <vt:lpstr>Slayt 95</vt:lpstr>
      <vt:lpstr>Slayt 96</vt:lpstr>
      <vt:lpstr>Slayt 97</vt:lpstr>
      <vt:lpstr>Slayt 98</vt:lpstr>
      <vt:lpstr>Slayt 99</vt:lpstr>
      <vt:lpstr>Slayt 100</vt:lpstr>
      <vt:lpstr>Slayt 101</vt:lpstr>
      <vt:lpstr>2014 / ESKİŞEHİR</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2014-10-14T15:18:02Z</dcterms:created>
  <dcterms:modified xsi:type="dcterms:W3CDTF">2014-11-09T16:36:52Z</dcterms:modified>
  <cp:category>www.sorubak.com</cp:category>
</cp:coreProperties>
</file>