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E07BF-05DB-42FA-9B01-D04B801D0551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7AB51-A645-4A1A-8750-D52A00AB70F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7AB51-A645-4A1A-8750-D52A00AB70F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file:///C:\Users\Cem-PC\Desktop\Do&#287;a%20&#214;DEV\t&#252;rkiyenin%20do&#287;al%20g&#252;zellikleri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By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öşeleri Yuvarlanmış Dikdörtgen Belirtme Çizgisi"/>
          <p:cNvSpPr/>
          <p:nvPr/>
        </p:nvSpPr>
        <p:spPr>
          <a:xfrm>
            <a:off x="1357290" y="428604"/>
            <a:ext cx="6072230" cy="3214710"/>
          </a:xfrm>
          <a:prstGeom prst="wedgeRoundRectCallout">
            <a:avLst>
              <a:gd name="adj1" fmla="val -24308"/>
              <a:gd name="adj2" fmla="val 76503"/>
              <a:gd name="adj3" fmla="val 16667"/>
            </a:avLst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Türkiye Asya ve Avrupa kıtasının kesiştiği bir bölgede Dünya tarihi boyunca çok büyük imparatorluklara ve medeniyetlere ev sahipliği yapmıştır.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3" name="2 Köşeleri Yuvarlanmış Dikdörtgen Belirtme Çizgisi"/>
          <p:cNvSpPr/>
          <p:nvPr/>
        </p:nvSpPr>
        <p:spPr>
          <a:xfrm>
            <a:off x="1357290" y="428604"/>
            <a:ext cx="6072230" cy="3214710"/>
          </a:xfrm>
          <a:prstGeom prst="wedgeRoundRectCallout">
            <a:avLst>
              <a:gd name="adj1" fmla="val -11566"/>
              <a:gd name="adj2" fmla="val 80879"/>
              <a:gd name="adj3" fmla="val 16667"/>
            </a:avLst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Comic Sans MS" pitchFamily="66" charset="0"/>
              </a:rPr>
              <a:t>Coğrafi konum itibari ile de dört mevsim yaşanan bir ülkedir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3 Köşeleri Yuvarlanmış Dikdörtgen Belirtme Çizgisi"/>
          <p:cNvSpPr/>
          <p:nvPr/>
        </p:nvSpPr>
        <p:spPr>
          <a:xfrm>
            <a:off x="1357290" y="428604"/>
            <a:ext cx="6072230" cy="3214710"/>
          </a:xfrm>
          <a:prstGeom prst="wedgeRoundRectCallout">
            <a:avLst>
              <a:gd name="adj1" fmla="val 6736"/>
              <a:gd name="adj2" fmla="val 80004"/>
              <a:gd name="adj3" fmla="val 16667"/>
            </a:avLst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latin typeface="Comic Sans MS" pitchFamily="66" charset="0"/>
              </a:rPr>
              <a:t>Türkiye’nin 7 tane birbirinden güzel 7 bölgesi vardır.</a:t>
            </a:r>
            <a:endParaRPr lang="tr-TR" sz="4800" dirty="0">
              <a:latin typeface="Comic Sans MS" pitchFamily="66" charset="0"/>
            </a:endParaRPr>
          </a:p>
        </p:txBody>
      </p:sp>
      <p:sp>
        <p:nvSpPr>
          <p:cNvPr id="5" name="4 Köşeleri Yuvarlanmış Dikdörtgen Belirtme Çizgisi"/>
          <p:cNvSpPr/>
          <p:nvPr/>
        </p:nvSpPr>
        <p:spPr>
          <a:xfrm>
            <a:off x="1357290" y="428604"/>
            <a:ext cx="6072230" cy="3214710"/>
          </a:xfrm>
          <a:prstGeom prst="wedgeRoundRectCallout">
            <a:avLst>
              <a:gd name="adj1" fmla="val -43305"/>
              <a:gd name="adj2" fmla="val 73003"/>
              <a:gd name="adj3" fmla="val 16667"/>
            </a:avLst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Türkiye’de 2012 sayımlarına göre </a:t>
            </a:r>
            <a:r>
              <a:rPr lang="de-DE" sz="3600" dirty="0" smtClean="0">
                <a:latin typeface="Comic Sans MS" pitchFamily="66" charset="0"/>
              </a:rPr>
              <a:t>74 </a:t>
            </a:r>
            <a:r>
              <a:rPr lang="de-DE" sz="3600" dirty="0" err="1" smtClean="0">
                <a:latin typeface="Comic Sans MS" pitchFamily="66" charset="0"/>
              </a:rPr>
              <a:t>milyon</a:t>
            </a:r>
            <a:r>
              <a:rPr lang="de-DE" sz="3600" dirty="0" smtClean="0">
                <a:latin typeface="Comic Sans MS" pitchFamily="66" charset="0"/>
              </a:rPr>
              <a:t> 724 bin 269</a:t>
            </a:r>
            <a:r>
              <a:rPr lang="tr-TR" sz="3600" dirty="0" smtClean="0">
                <a:latin typeface="Comic Sans MS" pitchFamily="66" charset="0"/>
              </a:rPr>
              <a:t> insan yaşamaktadır.</a:t>
            </a:r>
            <a:endParaRPr lang="tr-TR" sz="3600" dirty="0">
              <a:latin typeface="Comic Sans MS" pitchFamily="66" charset="0"/>
            </a:endParaRPr>
          </a:p>
        </p:txBody>
      </p:sp>
      <p:pic>
        <p:nvPicPr>
          <p:cNvPr id="6" name="5 Resim" descr="By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einste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714488"/>
            <a:ext cx="4286280" cy="5324552"/>
          </a:xfrm>
          <a:prstGeom prst="rect">
            <a:avLst/>
          </a:prstGeom>
        </p:spPr>
      </p:pic>
      <p:sp>
        <p:nvSpPr>
          <p:cNvPr id="9" name="8 Yuvarlatılmış Dikdörtgen"/>
          <p:cNvSpPr/>
          <p:nvPr/>
        </p:nvSpPr>
        <p:spPr>
          <a:xfrm>
            <a:off x="571472" y="785794"/>
            <a:ext cx="4786346" cy="5000660"/>
          </a:xfrm>
          <a:prstGeom prst="round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Merhaba çocuklar! Ben Einstein! Şimdi size Türkiye’nin 3 güzel yerini tanıtacağım. </a:t>
            </a:r>
            <a:endParaRPr lang="tr-TR" sz="4000" dirty="0">
              <a:latin typeface="Comic Sans MS" pitchFamily="66" charset="0"/>
            </a:endParaRPr>
          </a:p>
        </p:txBody>
      </p:sp>
      <p:pic>
        <p:nvPicPr>
          <p:cNvPr id="4" name="3 Resim" descr="By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21251394">
            <a:off x="179559" y="199275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996633"/>
                </a:solidFill>
                <a:latin typeface="Berlin Sans FB Demi" pitchFamily="34" charset="0"/>
              </a:rPr>
              <a:t>Denizli - PAMUKKALE</a:t>
            </a:r>
            <a:endParaRPr lang="tr-TR" dirty="0">
              <a:solidFill>
                <a:srgbClr val="996633"/>
              </a:solidFill>
              <a:latin typeface="Berlin Sans FB Demi" pitchFamily="34" charset="0"/>
            </a:endParaRPr>
          </a:p>
        </p:txBody>
      </p:sp>
      <p:pic>
        <p:nvPicPr>
          <p:cNvPr id="4" name="3 İçerik Yer Tutucusu" descr="pamukka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71670" y="1285860"/>
            <a:ext cx="5143536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4 Dikdörtgen"/>
          <p:cNvSpPr/>
          <p:nvPr/>
        </p:nvSpPr>
        <p:spPr>
          <a:xfrm rot="21280991">
            <a:off x="1950331" y="1167557"/>
            <a:ext cx="5394373" cy="5452243"/>
          </a:xfrm>
          <a:prstGeom prst="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latin typeface="Comic Sans MS" pitchFamily="66" charset="0"/>
              </a:rPr>
              <a:t>Pamukkale</a:t>
            </a:r>
            <a:r>
              <a:rPr lang="tr-TR" dirty="0" smtClean="0">
                <a:latin typeface="Comic Sans MS" pitchFamily="66" charset="0"/>
              </a:rPr>
              <a:t>, güneybatı Türkiye'deki Denizli ilinde doğal bir mevkidir. Kent kaplıcaları ve akan sulardan kalan karbonat mineralleri teraslarını, travertenleri kapsamaktadır. Türkiye'nin Ege bölgesinde, ılıman bir iklimi olan Menderes Nehri vadisinde bulunur.</a:t>
            </a:r>
          </a:p>
          <a:p>
            <a:r>
              <a:rPr lang="tr-TR" dirty="0" smtClean="0">
                <a:latin typeface="Comic Sans MS" pitchFamily="66" charset="0"/>
              </a:rPr>
              <a:t>Eski Hierapolis kenti, toplam 2700 metre uzunluğunda, 600 metre genişliğinde ve 160 metre yüksekliğindeki beyaz "kalenin" üzerine inşa edilmişti. Pamukkale, Denizli'nin 20 km uzaktaki merkezindeki vadinin karşı tarafındaki tepelerden görülebilir. 5-10 km yakınında </a:t>
            </a:r>
            <a:r>
              <a:rPr lang="tr-TR" dirty="0" err="1" smtClean="0">
                <a:latin typeface="Comic Sans MS" pitchFamily="66" charset="0"/>
              </a:rPr>
              <a:t>Laodikya</a:t>
            </a:r>
            <a:r>
              <a:rPr lang="tr-TR" dirty="0" smtClean="0">
                <a:latin typeface="Comic Sans MS" pitchFamily="66" charset="0"/>
              </a:rPr>
              <a:t> antik kenti bulunur. 5 km ilerisinde ise uluslararası bir termal merkez olan </a:t>
            </a:r>
            <a:r>
              <a:rPr lang="tr-TR" dirty="0" err="1" smtClean="0">
                <a:latin typeface="Comic Sans MS" pitchFamily="66" charset="0"/>
              </a:rPr>
              <a:t>Karahayıt</a:t>
            </a:r>
            <a:r>
              <a:rPr lang="tr-TR" dirty="0" smtClean="0">
                <a:latin typeface="Comic Sans MS" pitchFamily="66" charset="0"/>
              </a:rPr>
              <a:t> köyü vardır. Pamukkale UNESCO tarafından belirlenen Dünya Miras Listesi'nde yer almaktadır. </a:t>
            </a:r>
            <a:r>
              <a:rPr lang="tr-TR" dirty="0" err="1" smtClean="0">
                <a:latin typeface="Comic Sans MS" pitchFamily="66" charset="0"/>
              </a:rPr>
              <a:t>Travetenler</a:t>
            </a:r>
            <a:r>
              <a:rPr lang="tr-TR" dirty="0" smtClean="0">
                <a:latin typeface="Comic Sans MS" pitchFamily="66" charset="0"/>
              </a:rPr>
              <a:t> görsel zenginliğin yanı sıra kalp rahatsızlıkları romatizma göz ve deri rahatsızlıklarına iyi gelmektedir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6" name="5 Resim" descr="By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21278350">
            <a:off x="38085" y="241644"/>
            <a:ext cx="8229600" cy="1143000"/>
          </a:xfrm>
        </p:spPr>
        <p:txBody>
          <a:bodyPr/>
          <a:lstStyle/>
          <a:p>
            <a:r>
              <a:rPr lang="tr-TR" dirty="0" err="1" smtClean="0">
                <a:solidFill>
                  <a:srgbClr val="996633"/>
                </a:solidFill>
                <a:latin typeface="Berlin Sans FB Demi" pitchFamily="34" charset="0"/>
              </a:rPr>
              <a:t>Nevsehir</a:t>
            </a:r>
            <a:r>
              <a:rPr lang="tr-TR" dirty="0" smtClean="0">
                <a:solidFill>
                  <a:srgbClr val="996633"/>
                </a:solidFill>
                <a:latin typeface="Berlin Sans FB Demi" pitchFamily="34" charset="0"/>
              </a:rPr>
              <a:t> - PERIBACALARI</a:t>
            </a:r>
            <a:endParaRPr lang="tr-TR" dirty="0">
              <a:solidFill>
                <a:srgbClr val="996633"/>
              </a:solidFill>
              <a:latin typeface="Berlin Sans FB Demi" pitchFamily="34" charset="0"/>
            </a:endParaRPr>
          </a:p>
        </p:txBody>
      </p:sp>
      <p:pic>
        <p:nvPicPr>
          <p:cNvPr id="4" name="3 İçerik Yer Tutucusu" descr="peribacala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00232" y="1285860"/>
            <a:ext cx="5095900" cy="5095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4 Dikdörtgen"/>
          <p:cNvSpPr/>
          <p:nvPr/>
        </p:nvSpPr>
        <p:spPr>
          <a:xfrm rot="21280991">
            <a:off x="1812610" y="1167556"/>
            <a:ext cx="5394373" cy="5452243"/>
          </a:xfrm>
          <a:prstGeom prst="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latin typeface="Comic Sans MS" pitchFamily="66" charset="0"/>
              </a:rPr>
              <a:t>Bölge 60 milyon yıl önce; Erciyes, </a:t>
            </a:r>
            <a:r>
              <a:rPr lang="tr-TR" sz="2800" dirty="0" err="1" smtClean="0">
                <a:latin typeface="Comic Sans MS" pitchFamily="66" charset="0"/>
              </a:rPr>
              <a:t>Hasandağı</a:t>
            </a:r>
            <a:r>
              <a:rPr lang="tr-TR" sz="2800" dirty="0" smtClean="0">
                <a:latin typeface="Comic Sans MS" pitchFamily="66" charset="0"/>
              </a:rPr>
              <a:t> ve </a:t>
            </a:r>
            <a:r>
              <a:rPr lang="tr-TR" sz="2800" dirty="0" err="1" smtClean="0">
                <a:latin typeface="Comic Sans MS" pitchFamily="66" charset="0"/>
              </a:rPr>
              <a:t>Güllüdağ’ın</a:t>
            </a:r>
            <a:r>
              <a:rPr lang="tr-TR" sz="2800" dirty="0" smtClean="0">
                <a:latin typeface="Comic Sans MS" pitchFamily="66" charset="0"/>
              </a:rPr>
              <a:t> püskürttüğü lav ve küllerin oluşturduğu yumuşak tabakaların milyonlarca yıl boyunca yağmur ve rüzgar tarafından aşındırılmasıyla ortaya çıkmıştır.</a:t>
            </a:r>
            <a:endParaRPr lang="tr-TR" sz="2800" dirty="0">
              <a:latin typeface="Comic Sans MS" pitchFamily="66" charset="0"/>
            </a:endParaRPr>
          </a:p>
        </p:txBody>
      </p:sp>
      <p:pic>
        <p:nvPicPr>
          <p:cNvPr id="6" name="5 Resim" descr="By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21311094">
            <a:off x="247733" y="557672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996633"/>
                </a:solidFill>
                <a:latin typeface="Berlin Sans FB Demi" pitchFamily="34" charset="0"/>
              </a:rPr>
              <a:t>Isparta – KOVADA GÖLÜ</a:t>
            </a:r>
            <a:endParaRPr lang="tr-TR" dirty="0">
              <a:solidFill>
                <a:srgbClr val="996633"/>
              </a:solidFill>
              <a:latin typeface="Berlin Sans FB Demi" pitchFamily="34" charset="0"/>
            </a:endParaRPr>
          </a:p>
        </p:txBody>
      </p:sp>
      <p:pic>
        <p:nvPicPr>
          <p:cNvPr id="6" name="5 İçerik Yer Tutucusu" descr="kovadagölü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00166" y="1714488"/>
            <a:ext cx="6281776" cy="4233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7 Dikdörtgen"/>
          <p:cNvSpPr/>
          <p:nvPr/>
        </p:nvSpPr>
        <p:spPr>
          <a:xfrm rot="21253302">
            <a:off x="1350612" y="1598843"/>
            <a:ext cx="6442008" cy="4449805"/>
          </a:xfrm>
          <a:prstGeom prst="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Kovada Gölü</a:t>
            </a:r>
            <a:r>
              <a:rPr lang="tr-TR" sz="2000" dirty="0" smtClean="0">
                <a:latin typeface="Comic Sans MS" pitchFamily="66" charset="0"/>
              </a:rPr>
              <a:t> Isparta ilinde yer alan küçük bir göldür. Göller bölgesindedir. Eğirdir Gölü'nün doğal bir uzantısıdır ve Eğirdir Gölü’nde bulunan fazla su bir kanalla Kovada Gölü’ne akmaktadır. </a:t>
            </a:r>
            <a:r>
              <a:rPr lang="tr-TR" sz="2000" dirty="0" err="1" smtClean="0">
                <a:latin typeface="Comic Sans MS" pitchFamily="66" charset="0"/>
              </a:rPr>
              <a:t>Eğirdir'e</a:t>
            </a:r>
            <a:r>
              <a:rPr lang="tr-TR" sz="2000" dirty="0" smtClean="0">
                <a:latin typeface="Comic Sans MS" pitchFamily="66" charset="0"/>
              </a:rPr>
              <a:t> 24 km uzaklıkta bulunan Kovada Gölü’nün çevresi zengin bitki örtüsüne sahiptir ve yüzlerce çeşit hayvan barındırmaktadır. Bu özelliklerinden dolayı “Milli Park” niteliğini almıştır. Yaklaşık 40 km</a:t>
            </a:r>
            <a:r>
              <a:rPr lang="tr-TR" sz="2000" baseline="30000" dirty="0" smtClean="0">
                <a:latin typeface="Comic Sans MS" pitchFamily="66" charset="0"/>
              </a:rPr>
              <a:t>2</a:t>
            </a:r>
            <a:r>
              <a:rPr lang="tr-TR" sz="2000" dirty="0" smtClean="0">
                <a:latin typeface="Comic Sans MS" pitchFamily="66" charset="0"/>
              </a:rPr>
              <a:t> yüzölçümü olan ve karstik çöküntülerden meydana gelmiş olan Kovada Gölü'nün rakımı 900 metre olup uzunluğu 6 km, genişliği 2-3 km, derinliği ise, 6-7 metredir.</a:t>
            </a:r>
            <a:endParaRPr lang="tr-TR" sz="2000" dirty="0">
              <a:latin typeface="Comic Sans MS" pitchFamily="66" charset="0"/>
            </a:endParaRPr>
          </a:p>
        </p:txBody>
      </p:sp>
      <p:pic>
        <p:nvPicPr>
          <p:cNvPr id="5" name="4 Resim" descr="By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einste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714488"/>
            <a:ext cx="4299853" cy="5308460"/>
          </a:xfrm>
          <a:prstGeom prst="rect">
            <a:avLst/>
          </a:prstGeom>
        </p:spPr>
      </p:pic>
      <p:sp>
        <p:nvSpPr>
          <p:cNvPr id="3" name="2 Yuvarlatılmış Dikdörtgen"/>
          <p:cNvSpPr/>
          <p:nvPr/>
        </p:nvSpPr>
        <p:spPr>
          <a:xfrm>
            <a:off x="571472" y="785794"/>
            <a:ext cx="4786346" cy="5000660"/>
          </a:xfrm>
          <a:prstGeom prst="round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Şimdi sıra Türkiye’nin diğer güzelliklerinin resminde. Ancak bu sefer sadece resimler olacak!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571472" y="785794"/>
            <a:ext cx="4786346" cy="5000660"/>
          </a:xfrm>
          <a:prstGeom prst="round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Comic Sans MS" pitchFamily="66" charset="0"/>
              </a:rPr>
              <a:t>Şuraya tıklamanız yeterli!</a:t>
            </a:r>
            <a:endParaRPr lang="tr-TR" sz="6600" dirty="0">
              <a:latin typeface="Comic Sans MS" pitchFamily="66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 rot="5400000" flipH="1" flipV="1">
            <a:off x="5107785" y="1321579"/>
            <a:ext cx="2000264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Komut Düğmesi: Film">
            <a:hlinkClick r:id="rId4" action="ppaction://program" highlightClick="1"/>
          </p:cNvPr>
          <p:cNvSpPr/>
          <p:nvPr/>
        </p:nvSpPr>
        <p:spPr>
          <a:xfrm>
            <a:off x="7000892" y="214290"/>
            <a:ext cx="1500198" cy="1428760"/>
          </a:xfrm>
          <a:prstGeom prst="actionButtonMovie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varlatılmış Dikdörtgen"/>
          <p:cNvSpPr/>
          <p:nvPr/>
        </p:nvSpPr>
        <p:spPr>
          <a:xfrm>
            <a:off x="1071538" y="642918"/>
            <a:ext cx="6858048" cy="5143536"/>
          </a:xfrm>
          <a:prstGeom prst="roundRect">
            <a:avLst/>
          </a:prstGeom>
          <a:solidFill>
            <a:srgbClr val="FFCC99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785918" y="2143116"/>
            <a:ext cx="52864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Courier New" pitchFamily="49" charset="0"/>
              </a:rPr>
              <a:t>İzlediğiniz İçin </a:t>
            </a:r>
          </a:p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Courier New" pitchFamily="49" charset="0"/>
              </a:rPr>
              <a:t>TEŞEKKÜRLER!</a:t>
            </a:r>
            <a:endParaRPr lang="tr-TR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cs typeface="Courier New" pitchFamily="49" charset="0"/>
            </a:endParaRPr>
          </a:p>
        </p:txBody>
      </p:sp>
      <p:pic>
        <p:nvPicPr>
          <p:cNvPr id="11" name="10 Resim" descr="By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041860" cy="56197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9" grpId="0" animBg="1"/>
      <p:bldP spid="7" grpId="0" animBg="1"/>
      <p:bldP spid="7" grpId="1" animBg="1"/>
      <p:bldP spid="8" grpId="0"/>
      <p:bldP spid="8" grpId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335</Words>
  <Application>Microsoft Office PowerPoint</Application>
  <PresentationFormat>Ekran Gösterisi (4:3)</PresentationFormat>
  <Paragraphs>17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Denizli - PAMUKKALE</vt:lpstr>
      <vt:lpstr>Nevsehir - PERIBACALARI</vt:lpstr>
      <vt:lpstr>Isparta – KOVADA GÖLÜ</vt:lpstr>
      <vt:lpstr>Slayt 7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2015-02-19T13:56:17Z</dcterms:created>
  <dcterms:modified xsi:type="dcterms:W3CDTF">2015-02-20T18:52:33Z</dcterms:modified>
  <cp:category>www.sorubak.com</cp:category>
</cp:coreProperties>
</file>