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2" r:id="rId5"/>
    <p:sldId id="264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A20"/>
    <a:srgbClr val="BE12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 bwMode="gray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randomBar dir="vert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28596" y="3000372"/>
            <a:ext cx="7286676" cy="228601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        ÖĞRENİLECEK KONULAR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dirty="0" smtClean="0"/>
              <a:t>HARİTA -ÖLÇEK –EKVATOR-MERİDYEN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2-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İKLİMLER –ETKİLEYEN FAKTÖRLER</a:t>
            </a:r>
          </a:p>
          <a:p>
            <a:endParaRPr lang="tr-TR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3-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KITALAR –OKYANUSLAR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071670" y="571480"/>
            <a:ext cx="50875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SOSYAL BILGILER</a:t>
            </a:r>
            <a:endParaRPr lang="tr-TR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00298" y="1357298"/>
            <a:ext cx="40719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  <a:cs typeface="Aharoni" pitchFamily="2" charset="-79"/>
              </a:rPr>
              <a:t>6.SINIF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  <a:cs typeface="Aharoni" pitchFamily="2" charset="-79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Meridyen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Bir kutuptan başlayıp diğer kutupta sona eren yaylara meridyen denir </a:t>
            </a:r>
          </a:p>
          <a:p>
            <a:endParaRPr lang="tr-TR" dirty="0" smtClean="0"/>
          </a:p>
          <a:p>
            <a:r>
              <a:rPr lang="tr-TR" dirty="0" smtClean="0"/>
              <a:t>Meridyenler paralelleri dik keser </a:t>
            </a:r>
          </a:p>
          <a:p>
            <a:endParaRPr lang="tr-TR" dirty="0" smtClean="0"/>
          </a:p>
          <a:p>
            <a:r>
              <a:rPr lang="tr-TR" dirty="0" smtClean="0"/>
              <a:t>Meridyenlerin uzunlukları birbirine eşittir </a:t>
            </a:r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cografyadersi.com/kucukfotograf/Meridyenl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5786478" cy="604340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 2 iklimler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Dünyada görülen iklim tipleri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Sıcak iklimler</a:t>
            </a:r>
            <a:r>
              <a:rPr lang="tr-TR" dirty="0" smtClean="0"/>
              <a:t> :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Ekvatoral iklim </a:t>
            </a:r>
          </a:p>
          <a:p>
            <a:pPr>
              <a:buNone/>
            </a:pP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                            Tropikal iklim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Ilıman iklim </a:t>
            </a:r>
            <a:r>
              <a:rPr lang="tr-TR" dirty="0" smtClean="0"/>
              <a:t>: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Akdeniz iklimi</a:t>
            </a:r>
          </a:p>
          <a:p>
            <a:pPr>
              <a:buNone/>
            </a:pP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                        Ilıman iklimin karasal tipi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                        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Ilıman iklimin </a:t>
            </a:r>
            <a:r>
              <a:rPr lang="tr-TR" dirty="0" err="1" smtClean="0">
                <a:solidFill>
                  <a:schemeClr val="bg2">
                    <a:lumMod val="10000"/>
                  </a:schemeClr>
                </a:solidFill>
              </a:rPr>
              <a:t>okyanusal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tipi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Soğuk iklim </a:t>
            </a:r>
            <a:r>
              <a:rPr lang="tr-TR" dirty="0" smtClean="0"/>
              <a:t>: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Kutup altı iklimi</a:t>
            </a:r>
          </a:p>
          <a:p>
            <a:pPr>
              <a:buNone/>
            </a:pP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                        Kutup iklimi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iklimi etkileyen faktörler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1-)</a:t>
            </a:r>
            <a:r>
              <a:rPr lang="tr-TR" dirty="0" smtClean="0">
                <a:solidFill>
                  <a:srgbClr val="BE1291"/>
                </a:solidFill>
              </a:rPr>
              <a:t>DENİZERLİK : </a:t>
            </a:r>
            <a:r>
              <a:rPr lang="tr-TR" dirty="0" err="1" smtClean="0">
                <a:solidFill>
                  <a:srgbClr val="B08A20"/>
                </a:solidFill>
              </a:rPr>
              <a:t>Türkiyede</a:t>
            </a:r>
            <a:r>
              <a:rPr lang="tr-TR" dirty="0" smtClean="0">
                <a:solidFill>
                  <a:srgbClr val="B08A20"/>
                </a:solidFill>
              </a:rPr>
              <a:t> denize kıyısı olan yerler nemli olduğundan yaz ile kış gece ile gündüz arasında çok sıcaklık farkı yoktur denizden uzaklaşıp iç kısımlara doğru gittikçe nem azalır ısı farkı artar</a:t>
            </a:r>
          </a:p>
          <a:p>
            <a:endParaRPr lang="tr-TR" dirty="0" smtClean="0">
              <a:solidFill>
                <a:srgbClr val="B08A20"/>
              </a:solidFill>
            </a:endParaRPr>
          </a:p>
          <a:p>
            <a:r>
              <a:rPr lang="tr-TR" dirty="0" smtClean="0"/>
              <a:t>2-)</a:t>
            </a:r>
            <a:r>
              <a:rPr lang="tr-TR" dirty="0" smtClean="0">
                <a:solidFill>
                  <a:srgbClr val="BE1291"/>
                </a:solidFill>
              </a:rPr>
              <a:t>YÜKSELTİ : </a:t>
            </a:r>
            <a:r>
              <a:rPr lang="tr-TR" dirty="0" err="1" smtClean="0">
                <a:solidFill>
                  <a:srgbClr val="B08A20"/>
                </a:solidFill>
              </a:rPr>
              <a:t>Türkiyede</a:t>
            </a:r>
            <a:r>
              <a:rPr lang="tr-TR" dirty="0" smtClean="0">
                <a:solidFill>
                  <a:srgbClr val="B08A20"/>
                </a:solidFill>
              </a:rPr>
              <a:t> batıdan </a:t>
            </a:r>
            <a:r>
              <a:rPr lang="tr-TR" dirty="0" err="1" smtClean="0">
                <a:solidFill>
                  <a:srgbClr val="B08A20"/>
                </a:solidFill>
              </a:rPr>
              <a:t>doguya</a:t>
            </a:r>
            <a:r>
              <a:rPr lang="tr-TR" dirty="0" smtClean="0">
                <a:solidFill>
                  <a:srgbClr val="B08A20"/>
                </a:solidFill>
              </a:rPr>
              <a:t> doğru gittikçe yükselti arttığı için ısı düşer </a:t>
            </a:r>
            <a:endParaRPr lang="tr-TR" dirty="0">
              <a:solidFill>
                <a:srgbClr val="B08A2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KITALAR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ASYA </a:t>
            </a:r>
          </a:p>
          <a:p>
            <a:r>
              <a:rPr lang="tr-TR" dirty="0" smtClean="0"/>
              <a:t>AVRUPA </a:t>
            </a:r>
          </a:p>
          <a:p>
            <a:r>
              <a:rPr lang="tr-TR" dirty="0" smtClean="0"/>
              <a:t>AFRİKA </a:t>
            </a:r>
          </a:p>
          <a:p>
            <a:r>
              <a:rPr lang="tr-TR" dirty="0" smtClean="0"/>
              <a:t>ANTARTİKA</a:t>
            </a:r>
          </a:p>
          <a:p>
            <a:r>
              <a:rPr lang="tr-TR" dirty="0" smtClean="0"/>
              <a:t>GÜNEY AMERİKA </a:t>
            </a:r>
          </a:p>
          <a:p>
            <a:r>
              <a:rPr lang="tr-TR" dirty="0" smtClean="0"/>
              <a:t>KUZEY AMERİKA</a:t>
            </a:r>
          </a:p>
          <a:p>
            <a:r>
              <a:rPr lang="tr-TR" dirty="0" smtClean="0"/>
              <a:t>OKYANUSYA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929058" y="1785926"/>
            <a:ext cx="4711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Tam 7 tane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698" name="Picture 2" descr="http://e1210.hizliresim.com/12/9/dt2s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071810"/>
            <a:ext cx="4975937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OKYANUSLAR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BÜYÜK (PASİFİK) OKYANUSU</a:t>
            </a:r>
          </a:p>
          <a:p>
            <a:r>
              <a:rPr lang="tr-TR" dirty="0" smtClean="0"/>
              <a:t> </a:t>
            </a:r>
          </a:p>
          <a:p>
            <a:r>
              <a:rPr lang="tr-TR" dirty="0" smtClean="0"/>
              <a:t>ATLAS (ATLANTİK) OKYANUSU</a:t>
            </a:r>
          </a:p>
          <a:p>
            <a:endParaRPr lang="tr-TR" dirty="0" smtClean="0"/>
          </a:p>
          <a:p>
            <a:r>
              <a:rPr lang="tr-TR" dirty="0" smtClean="0"/>
              <a:t>HİNT OKYANUSU</a:t>
            </a:r>
            <a:endParaRPr lang="tr-TR" dirty="0"/>
          </a:p>
        </p:txBody>
      </p:sp>
      <p:sp>
        <p:nvSpPr>
          <p:cNvPr id="28674" name="AutoShape 2" descr="data:image/jpeg;base64,/9j/4AAQSkZJRgABAQAAAQABAAD/2wCEAAkGBxQTEhUUExQWFRUXFxgYGBgXGBgaGBwYGh0XHB0XGBccHCggGB0lHBgYITEhJSkrLi4uFx8zODMsNygtLisBCgoKDg0OGxAQGywkHyYvLCwsLCwsLCwsLCwsLCwsLCwsLCwsLCwsLCwsLCwsLCwsLCwsLCwsLCwsLCwsLCwsLP/AABEIAKYBMAMBEQACEQEDEQH/xAAbAAABBQEBAAAAAAAAAAAAAAAEAAECAwUGB//EAEMQAAEDAgMEBgYHBwMFAQAAAAEAAhEDIQQSMQVBUWETInGBkaEGMrHB0fAUIzNCUnKSFVNzssLS4UOC8RZiY4OTB//EABsBAAEFAQEAAAAAAAAAAAAAAAABAgMEBQYH/8QANxEAAgIBAgQDBwIGAgIDAAAAAAECAxEEIQUSMVETIkEUMjNhcYGxUpEGFSNCocHh8NHxJDRD/9oADAMBAAIRAxEAPwDp6+1q2Y/Wv1P3jxW5DS1OKbXocvZrrlJpSYM7btX9+7n105aWl+ge2anuylm3apIjEuvuD5nXS/LyKHpqew72zUY6smduVJA6d8kT9odDviUezU9hntmp65ZVU21WJgYl4NzHSEmBqYJ4pfZqOwe2aldWxjt+pEnEviCftTEDU67kezUdkJ7VqX6sapt2oDBxFQaa1HakwBryKX2ensgWq1Pdk6O1K5APT1TImekePel9mq/ShJay/PvMd20q376r/wDV/wAUvs1X6UN9sv8A1MhTxtf9/WP/ALXj+pJKildUiSOo1NnuthtIYl2tao0c6z++IcVTnbpo9I5NCrSa2fWWPuNWZXZ62JqXGnS1deASV3UT6QH3aTU1rez8jNbijHXrX/8AK/z61k926RbbEK0nEGk99/mW4bCYlxl1eq0CbdK86f7lBbq9NH3Yplynh+qmvPNoVehXAnpq366ntlLXqKZP3UR3aC+CzGyTM+vUrgXqVmz/AOV8+GaVfhGibxFIzJy1VSzNv9yP0qp+8q//AEf/AHKT2ev9KKr1V36mRdiah/1al+FR/wAUeBX+lfsOjqbc+8x/pNT95U/W74o8Cv8AShHqLuvMxjiH/jf+t3xR4Nf6UC1FufeZFlZwEZ3ntc6fajwa/wBKB6m1v3mT6d34nfqPxR4Ff6UItRb+p/uRbVcJ67+9xR4Ff6UK9Rb+p/uS6V5sC4nkSklXVFZaQ3xrnspP9yl9Qn77+5x80vg1/pQLUWrbmf7nd7IDTSpzlHUZc5bki/PxWFdB+I0kdPprE6o5foFvyAGCwkDTq35KPkl2JvEj3RhjC16jnO+l9C2eqzo8O6BwBgk96OSXYPEh3Q2JwGIa2W49zjwFPCj2sR4b7B4kO6NzDYkFoLi1h/DLT5gwl5H2Edke6B9rYg5C2lUAcQQHNdTzN5gPlpPaCjkl2E8WC9UZtPZ1UgE7VqtMCRkwRg8J6G6Xkl2F8WHdFmx31qdRzquKfWblIDXuwgbMiHfV02kGJ1MXSeHLsL40O6Ok2ZWDw4gggv3EEeq20ixTWmuo5NPdBVaplEpBTNqVi65PwQKZmKr5XGXR2mNAFQvbU9ivN7h2yNqgkNLg4GzTINxu5/5CkptbeJDq574ODxXWLwDqXCRu5rrobwX0OVs8tjfzM39nhohriAAIsDEZovvjMe8Sk8Jdx71G+Wh27PBzAmQctvylpjsMHn1il8NIT2hiqYEFxfmMyCBuEZP7PModeXkI3tR5cCGBAa8Zicwy3AkDfHbc9pSqvqEr8tbdCP7OGYuLic0Zp3wZ7Ii0cEiqSD2iTSXYrp7MAiHu36xqRrpqLntcUvhIV6mT9DSp0LCNw0FyAN5Ca7YrYdHSzkub/C6iDOtBaZOm7XfwSueY8yeBY1Ym4uOe3oEYOsWgiAWvte4nnz5KrqIxm+bOGi/oZSqi44TT9S7FYkU2BrJDzYmIgRwI87aKCrTytnzS6F3Va2Onr5Ye9+C3ZuJpzme4hx3udPlFlHq6rcckFt8g0Wooz4k5+Z92bgcDcELIaafQ6BNPdCaUjQIjWeACTuE+CWEW5YGTeFk42o+XEn5+C66qCjFJHBaqcp2NyeSMqQricRbtTZJvoX9DfXXPFkU0OCEijgZqdXK5tJYjnZDynFQYFAYY5KbzL0LPsliXNLZfMiSnoqE6ck9W5HC6gvlUo4sawPqU+bMAr6G50khrTblO6LGB2ws166mmSUZNotrSWWLMlhg+Iolhh0cbFX9PqK71mH+UVba7KtpMyavS53HVs2EjTKRB/wBwB71JyyzsSRnXypepGlh6roJzATB6w0A19YGTM9wtqoZTxJRZKnHlytxVGVSGAOvq4z2CB3T37lJyvGxFGyvLbX0JU6dUlocSB1ZIdvFzpuJJ7gO53LJvcHKtJuI9WlVLpkgFxnrbptAnq2jTWSkcZZHKdajgY0a285t4GY6mZv8A9pNuxHLId4lTX/Abg2FrTJJ7TJgAASeNie9SRWOpBZJSex6L6EOnDf73e5Yet+MzpOH/AAF9zV2joO33FVS6BQkFM/HYLOZIkSCIJBBiNxBVW6uTlmJDODbyijD4NrHAhsEGRrYmxPeI8AoEpp7kaTTOcx9EsccwiSSOydV1+n1NU4pRfQ5rUVzjN5XcFjfHfHvVjxIZxlEGJNdNhxCcKmToYZzzDWk9nzZR2XQrXneCanTW3bQWSdTAVBqx3hKZHVVS/uRLPQaiHWLB6lOLER5KZTi90yu6pp4aZfhabWuBe0lsTEa/4Ve6blFquW5c0tPh2KVsXjqaNHBMqjM0Gmb6C3is2eonU8T8xtV6Su+CnDMH8gHEYZrahabyOqZ3mLk8FdhbKdfMtjOtqhXfyy9Vhbl9NjczmeqRAGUmCN7uZhQzlPkU1vn/ALgt0Qh4kq35cdEvX5kcTgQ+XUyHQdxJMRbXVOp1LraViwJqdDG9OVMstfMyoWmnlZOdnCUJcr6o6HYWIluSPVEz36fPuWBxGnlnz9zruD6hTq5H1RqtaIWY2zZMrbdYtECWiNYEEn7vHwWlw+pSeXuZPEr5QjiLx/3oc8F0S6HGtjoEyIoHJDtaToFFKyKfU06OEaq1cyjhCiNycpJlK7TXUyanFjNIRLLTwLppQjbGViyh/NM5lFE11V2onKcU2vp6BlTAjMwBwhzZknU748QspcRmlLMej/YJaOLcVnqa2CohsgNAMxP4huPmVhau+VrTcs/6NSiqMMpLAQ4SCqieHksNZQP9BYbkSeJkq2tddDaLwvkV3papbyWfqVVNlsykAXOhMmCrEOJ386k3siKWhq5WktwSlscyMzhG8Aewq9bxlOPliVK+GNNczHqbG/C6TOh+KKeNP++P7C2cM/Qwets97YtP5Vfq4nRZ1ePqVbNFbD0z9Bm4R5nqmymlraV/cMWmufoVPbBIM99ip65qccp5IpRcXhhOzsA6qbWA1J0/yVFqNTCleYuaPQT1L8vQ7n0Uw5p0S03IeZjS4afesa+1Wz50dDp6HRWq3uauJpZhG/UKEnMw80AOEgpfhqOY8gZPwQBhVzLiOay22m2U5YbwAY7FNpDTWYtYnfPjKt6TS26qXXoVNRfCiPQxq7mF0tkAkTawteBvuuj08b4QxPfH+TKn4M5rl2ydHspkMiQRuOUtJ5mTftWPq5Zs/wCcnX6GHJUkun0wGKqXStzATcAxyTueSWzGOuLe6E544hNyxzSfUBxFOleSAd/WjTiJjkp4aiawQS01becDOwNE3AHG17Dlw3J0dXd0TI56KhvmcQHG41sksyyBEmbzw521V/T6eeEp5x1MzV6yrLdbWVt/6B9iPaKl3Xiw4zuJ3qXXqThhIg4TKMZeaWAPHVAXmABczl9U8wNyu6WLUFlmdxGcXY0lv8jT9HQIqazbsjsWXxXm5o56G1wRx8J46+otpbZIJZTiBbNrfl2J2k4epJTn+wziHF5Vydda+5ivqk6kntk2WuoRgvKjCrs8axK+TwM6xsZSwcsbok11enqko0yz3GBTyjkspsnXRQW2Y2R0XBuGStsVti8q/wAhLXSbaKo4YWWdVXqfEtcK1mK6v59gPE7SYDE8ZsTESJmORRCcY9SLXV22NRjhxfXK/BFmPpASJcCSJjgAf6tyJXSYmn4dRTh4y8Y33NPZ9RtSCBY8oNlU1FrhW5ItXNVVOUEaTsM2x3CwFovY+Sw1qZ4a79WctbBTnzyCQqz3JEIpMCjNKdgaiSBwxSoQdGAHMJUpN7CN4FTeDIG4x89yfODTWw2Mk84MraWJGeCGubyN9eIu3ctzh+mk4OUW4szNZelPDSaKdm4rI4+tfQNdHZM2jtWjqNO5wSb3Q3QapV2NJPfosne7DfLHHi7iD91lpGqxFHGx0snzPJpoGgWLqtJiAeens1QKDMN7ifEe9AGlhaoIgWjd8EgHmr8W9udoOrnGdTc8StVcOpsxKS/8HLWay1NqOwC+SZJJ7brQhXCCxFYKU5Sl7zJUXlrgbW5ItjzQaJ9NN12KWMmzitsdUZRDidOA+KyK+H5nv0Oiv4qo15j17AdDbFQG8ETpw7P8qzZw6uS22Zn1cbuU8yWV/k2Nn4wVGki1zI9nksjU0OqWGdFpdVHUQ5onPbTZQqVDX+ktE0mxaW5WvcMwvrnIE/mG+0BaAMVgaTvWxDesSQejcId0oqPyuzCGl5a3XgAbpV9BGGOdSayo+nVBL+ia7WB92LkxmNzfdv1VnRzhCxOZS4jXbOlqt7gz6ZBggg810anGSymcXKucHyuLR0NbA9JRAFjAgkX3LBjqXXc2+h2E9GrtMktnsYePwZpuyzNgZ9vmtnS6jxY5OZ4hpHp7MfIqo1XNMtcRpopbKoWe+skGn1NtLzB4IGVJFYWEQybk3JjQlGjIAeOaYp5Zc1GklTGMu6LadWBG6FXsr3yjq9BxWLjGMliOOvzQsMCdD4JLnFJdyHhDttsm4PEG/vnuKtgy4yKjm2NtRcG8Ht8gqjwdM4vHUDdRdT1qPuRBF9AREHTWe5GNske6eGH7Px7AbF7i3WxnhOnOVV1bzS0Q6x/0WjZo4xrzAzd4j3LC6P0OdaCx2lMb3FwA7YxFSnTmk0vqEgNESOZMbgJToYb3DBmHaeIJcWU97Moc1ws61zxBIJgaA34TcscByo0djYupU6TpGFkO6liJYZib+tYkjdIUc0l0DlNItnimJ7iNGZtHaBaQ1huNfgtvQcPjbFys6ehlazWyrlywAauIfUhrjYn5lasNJVRmcV0RSnqLbvJJl+OY6kWta5wBF4JHW3kqvouTUJzlHcn1KnS1GL2wBBvzK1VhdCju+o5buQxYtxeUd76FOJw5n8ZHk1YWrSja0jqtDZKylSl1NjHVIbbeY+PsVUtgAKQBwlAnTcQ4Ea/NkAcBifWd+Y+1dHV7q+hxtnvv7/kHKkGZQwQOU2ug7nJEsDWytxSjQrAVgM4JgOYQYsRbUHcqGvq54Z7G1wfUclji+jBhsuiWT0LwA5jQ3O42e2TlteC4mCdWzuCwsHV5Kzg6YYHdC4wbAEy0vAqE+qDOZoHGEAXHZtEUxNGplc67Wudr0chx0v1iyexNFNymw1Qx5BbBmHetAt1uchWKr/DTXdFW/SK2UZdnkMqVw0Se1RRg5ywTzsVccmNj8W2q05WkkCZNo7OO9amnonRJcz2Zg6vU16uqUYR6dzGlbJzKFKEKOCkYhRWxbWEZt/zdMm0tmWdJNwsU0s49B/p7MovadYsFXlNQecnS1UrW08ko+uc/6IbTy1KJDH5MxjNDpgETEXnd3qvK1v1NmPD9PXWopIz6+GdcOrwZHq5tSJf29aCOAlQSbezZZjXGCxHb6D1KBJDH14ykzlLsxkuO8btBr6p4JPuK5LuGYCm5ji19UOlxfAJnMDDmCTpa0RvT4vZpic3m3Zu4LZRBLs7hOkG196zNZen5EZ2t1EZLkia1BmUQSTzOqzG8maKsCWENMEggHgeKXKUhEZ1XAVSABUg5iTd2kNEazuPZmUniwz0H5WehOtgHlgaHnNJMyd4yx7+1CtjnoJzLIhgaoAAqxBdJibEtO/sPjyR4kewuUaWHplrQCZO88TxUbeRoLtOm3I4kCRF9+v8AytHQWWeIoplHWQgoNtGJK6mO63MJ7PYsq1C4yTeB5JlVUaliJJOxzeWNKlG5FKAO59B3ThzGnSO9jVh634rOm4dtQkzZxzZaDwM+RHvVQvASAKMTQJu1xa4eB7Rp3p0Wk9x9c1F+ZZRmYDadc1hSdTvmInS1oI3GRJ7lLKEXHKLUqK+Ryi9jmsQyHOv953tW7V7i+hwNrbm/v+SgqQhGCQUYpQIlAiD9h0c1TsBPu96ocRscasL1NfgtSnfl+iOljn7PgudOwM/aZc0ZmvygayJnSPMpRMATsY4FuaqL8Gbj70bC5JYR7i6G1ZaJsG6AbpPglW+2BJPuD7Q2pHVYZtBPu0WzpdFlc09jnNdxZRfJXv3ZjOctZRSOddjy2thsyXYa89R5Sjdx0mB2Sp9DMQJ38vBMs2jktaOvxbo19yVPAZAZqOJOh59mm5Ut7Hg7JU18MqlY5fQd7AWwdN272adyf7PFb9SguNO6Pm8vb/kk7DU3dZwvpqfKD83UUqVnoa1OvqlVz2bYeGOdhl5L8u+bmPAePieKhlqtNF8rOct1OslZKcHtnYLGybF2UBxvrvmZ8VDHV0qzY1Z6p26Z58s8EqFYlrQ1zmkSNxB53KpcRr5LcvfJk6G3xK/mix1cyG9I/NxygagQO753LP8A2LmA/ZtXM31i6NSRGvJMm/UXAXlTOYMDOCVMME47fFGQKRimZsua43SrHs9vKppbEPj18zjkxsdji+wsJ8eC6TRaGNK5+rwYmq1UrfL0WShw3QRYSJm/FXacuOW8leeE9kOApREO1KOHLUgHcehNsO6B/qOt3MWHrdrWdNw55oR0aqF0DrYWLjTmY/wgChjZ4fqb8UAHYbCAEOMF2k8BwCMjuZ4weYYhwLnfmd7V0la8i+hxlvvv7/kHepCISBRiga0QJQKE7PxPRvDrxv7FX1NPiw5UXdBqlp7lJ9PU6qm8OEjRcxODg8M7euyM480RZQUjHkTTHAIw2I5Iydu4prWFg9YxpuWjw/TSlLnfQxuK66FcHWurOeK6A495bBcbRLxAMcU2UXJbEtVig8tZKG4QgmCBIN4vczPO0DuTVCSJHqItbonhsIWkEmYEe3w1KWEGmFlylF4XUNTslcswlEveGt1JVfVXxoqc59EWdIrHdHw+p0tPYLfvuLuWglcPd/EdmGqopfM66/SvUJK+WUvT5g+1thgNHRNuNb7u9WuF8flKxrUy29NjO1nC1GKenW6MOngKjgYabajf4G66aziWmg4qUlv0MeujUyhJKL+YZgq1XO1pkC0yNw5ws/VVaSVbnBpv5Mn09mp51CfQ2HLBi36Gu8MhQw7WTlESpbr7LGuf0I6qoVp8vqWSJiRKjwyUbOBMkBDTBCrOlpAMGNRqE1ReQyZlTMLCq42O64i996l5WvQMlTKzj1s1UCwiN8ajlZDiGdiOOIlrgdw5Gd88T7Fv8M89bhLr/oxNfHksU4/9ZQaoLsxEyZjctLwZqHJF7FJTTlzSQnVJJJ38FLXX4cVFCSlzycmI1B39qeJkdtQTrdLgVE8wRgXqdv6CunDuN/tHa6+qxYet+KzpuHrFKX1OiqPygkqoXTPqVC7X57EgEZQARhK+UgHQ27ECnmuJaA535ne1dLX7kfocZa/O/q/yUOCkIxQkAiQECMgAECigIENPZOODCA7Q2PuPuWbrNLzptG/w3XqDUZfQ1tp1clIuGto71l6SvxLlGXQ2tfqHTp3OPX0OXfiHGJcT3roY0Vr0OPlq75dZMWNfmIMEGBM7yN6SiKimh2rm7JKWPQDxL8rSQPnnyU0nhFWuPNJJgIxjiT1LCL8bxbuIPf4R+JItPTw/UMca6/U05G44jv8AJJ4j7B7PD9RM4t0Cw52Os6dsD2I8Riezw6ZL8PWLtRpM+NvIexPjJshthGKOw9HNmgNFRwlx05BcH/EfFZzseng/Kup0nCNFGEFbJbs3MgXKczNwE2oD0ZyzJgW1UtU2poa1sY4ZVtBqWBm2sT8hWXaumUIollam7KHDNm4OEGG30G46LR4bfHn5J9On7lLXVvkco9UWU3BwBGhCv2RlVNrsU4ONkVJAbGVGSGwWi4B17JV92ae9LmypdNun1KajdU3jeILVxbHnrM754TFhzVmXCpxhlSyRw4lFzxJYHpYF02ayDlzXd2kASsueY7M01JPdBmEpNpN60Nk3vM8NbpsYWWvEVkSdkILzBlSmHD2HhzCjUpRluO2ayigafWFo/wC0G1t5t5KwoSb/AKazkilOMfeZm7SxQeQG+qPP/hb3DdLOpc0+rMXW6mNj5YdEBFa/UpEMUwuY4NsSIlI842H1ySksgTcA+CM3YZNjBgdgJnuAhRKuWN2Tu6Gc4JVNnvNg+LkgyZOhvw0jvOiVwfcVXQznBqsECApSsd16D/YO/iH+VixNb8VnS8M+Ajax/qjt9xVNmgBFIAgVVWrrdrqzuP5XjJY3VWhp51iHdZ8iOs726rpa/cX0Rxly87+r/JQSpERizJAwRJQH1IApRBFADSh7irKeTWbtVr6eSo06atjd71ly0Mq7Oepm7Hild1TqvX3QquFa6kBRg6udJGZJC2cLc2/Rdh1mmrt0/Lpmu7z1MfOYjdwWk4p7mJGySXKRc6d0ck6K26jJyTeywRSjMDQlD0HSBgSAwdxsg/VN32C8q4vH/wCXP6ndaH/68foNtfFvZTJY3M+waNbm0m+izq61KSTexabMKttjFFuZtLfEFpmAzMfvfi6vxVtaelSw2JlkaO2MTBHQmfudU3Mxe4gAX5olpqs+8LzM2XHPTa4hzXOAlu8cbb4v4JtE1CTimMnHKACzonGfsz1mGfJdPCa1tceX31s1/swpQemnLm93qgLHbTkFrBbj8Fr6LhXK1OwztTxHmXLWZa3vTBlGzsev1SN4k9y5zium/qJrozb4fd5HF9UZ2LxRqGTYbgtfSaSFEdupl6jUStllmhszHwMrtANZWZxHh+X4kPU0dDrNuSRDa9HR4323doIT+Fz/APya3RHxCvH9Repngjh2RxWzLm2wZ0VH1FCeCQFi8aWEgCYAtvMg6eHmo5TwT10qfqQdtJwE5JsHWnfJjSxEGe5N8THoSLTxbxzFv7SOaC2BOp0y3g6b4f4Dil59+gKhYzkIwWJc8kEAQB2idx4GZEchxToyyxk6lFJo9D9BJ6B069If5WLH1vxToeHfB2OirU8whU2XjMqNItvUF9vhQcxyWdgIV6oOXo+qDBOstnUX1jl4rkniT5879Sxn0NDZtJzoziLme4mN51Eb10egutnDE19+5DJLOx53ij1nfmPtK7Wv3F9EcPbvN/V/kHcpEMeDOxjKpf1DDcvHf1p92vBRSUs7E1cq1HzdSDqNSZm0g5QRxNv0xPMo5Z5yOU6umPuSwFJ4JzG33QNBxToqWdxts62koByeQkSlEEkwGSdKsWGR2doOoTLK1NYZNTdKueUF7L6Iv65A4BxELO191lcUkzZ4Vp6bpueOhpvoYc26hMbjfyKyo626PRm3Zw/Tz6xRgYjDgE5HNc3UXGaOxbOn4hCaSl1Oc1fCbam5Q3iDhaJkeg6AyJAhs7A2sGdR56s2PD/C5bjvBpaj+rV735NvhfElT/Ts6D4rFUulNUPJNxlDeUTJPyLLI0/BNXKKg4pLu2alnGdPBbPJPZuFpQSKoJLYiIiWxpPks7iFF+najZDbPX6F3T6urULMGE0tktAAz/dI0EyWhsgzwG+Vm2altvYt4C9m4drTPSF5PEzHZeybZa5/24ALxNFhAzAQDNx5qfS22qfkbyyvdCtx862OM2hWDqji2ANBHAL07hlMqtPFTeX1ZxGstjZc3HoDyr+CuSp1i0mDEiPFQ3UxsW/oPrscHleoxcJspIp43I3jOxOm2ewa8hxjfCjumoLckhHI9RxHVJ9UwElUa/iRWMhNz9xvZE61EtAJsXTA3ptWojbKUYenqOsplWk5epAkbhCmhGSW+7Gycc7DSNUonyK246n+IJOaJJ4c16E/plOJzC/O1uaMoXkl2CKdQESDbil29BH2O59BTNB/8Q/ysWLrfis6PhnwDplTZoAWJrg2AB5n3KOcIzXLJZQvQHa7kO+fiq60VC3UULzM0MLXBtEHh8FZSwsCHk+IzBzrD1nb+ZXUV+4vt+DjreVzf1YPXqZQ5x3CT3cE9vCyRKPM8ICdtEAkEGWgl2kQNb7+zko/FJfZnjOSD9ptEiDaJ03zPgBJ8EK1AtLLuIbRGWYO/wABF/PyKXxNg9mecMOp3APESpE8kDWHgchAo0IEEQgMG5hcD9XTcGgkmTIaSRDtJ0XOa2bla02dpwypV6eLS6kaeCqjQN3fdYOE28d+9UWo9zS3C6GDdlu1gdvIAnwA96WMop5Gyi2sANb0f0yu4zPugLXr4pj3kYF/A0963+5lYnCuYYcIPkeYWpTdC2PNEwNRp50S5ZoqyqUgIhqBBsqMCPAZs1snJALjpOm+y5z+I9POdSsj0j/s2uC3RjY4Pqzcp7KeHA5WRY6mZ4+K4CVscNPqdYkRwBptdLnNa5trE8wbnnKdJyfRCrC6mbt/bYcRTDwAACYMyTunguy/h/h1cYePNbvoczxfUWSl4UM4XUxm4hsxN5hdWpxzgwvBmlnBPEMJENMG3hvSyy1sLBxUvN0Avo1SZzee4/CT4BRck+uSz41OMYDMLRLRckkknUnfYX5KWKwVrJKT2CaRLSCNybbWrIOLEhLklzBAc1tTO0Et4cDwVBQnOjwrNn6FhzjG1WQ3RLG4kVDNwALDmUaXSTojthvO4t+pVrz6Awbortqk4NQeGQ1SipJzWUXDDAskG8XkW+K57Ucbt0l/hXV7Po0b+n4LVqqfEps3+ZlnAOkDqDSbdkxbtW1VarYqUOjMu2LplKM85W3UKp4QFpD2tPYLRZWku6Kzm/7Wy5tGBAIA4RoPFO6IbzZ3Z3noCIoP/iH+SmsPXfFOj4Y80fdnQY18N7bfPcqFjwjTrWZGYDHYoo2dyadSfQsCmRXaxsTYbiOISged13Aud+Zw810lXuL6I426OJv6v8lDwDMqQj+ZW2i2PVHkkwg5n3EaTeARhCZZDoGwbC+tglaHZl3J+CBoxjigUYJRBSkyBsbAxYHUJ3yPeFk8SoyvER0XBdUlmqT+aIVdtVMxbkLRmIJDScrQXAGbgzDTpo7fBjFwdLkBd6R4kATh4Jyn1XkAF1MOngRmcbxYcijAZNvZ2MqPe8PaA1sZXCetIDpA3AAgb7yhRG5RjbVxXSPPAWC6bRUeFUkcVxPUePc+y2AyFcM4iECYEgMBOzGE1mRrmnwVDikox0s3LsWdDGT1EeXud00iF5NKO53eTLq7JBM5z4a6/HyUqsaWMCbHObawQbXMXzQdB2QPAL0DgFuNHzWbYOT4sm9Tyw9V6GfjqQpGC0ZpHiefitmm+FsPEj0KLqnGbrbBGbSmeqYBA8dI4id6k8UV6VrbPzI/tMcDqR32jxlHi/IHpH3LP2jpaxjfx7uY8QjxRq0z33CcJiM403DzEx4R4p8ZZI7K+TqEMMXBhLKKl1GbroIpNl9BMNvYvp4Ynl3LA1fHqKFiHmecG9pOA3XPNnlWMkabDcX0vzhTX6rTyrqumk8tLvgj0+k1CstphJrCf3EDK1Kqo1pqPTqZtts7Mc3VbEoUxHgcJRMHb+gX2L5EHpT/ACsWHrvinS8MWKNu5vbRpZmG0745XB8iVnzWVg04PEjnm7IYPvO0LZOX1SAI9W9goC1ymhRbAA+fmFYisIqyeXkuZqI1mycNOAxI6zvzH2ro6fcX0OOu99/V/kGeLqUiEAkBIYtQBFKA0IEGhAqIhKIKEgA+Pc8Md0fr/d5Hj3a9yZP3WS0tKacnhF+DxG0HMad3Vk9TRsB36pJ5ZOa5nVRUbGjt9HZz0plzxjiG6+o3MCac5iKkm24EM0477qvsWssg/aOLpmn0kEh2Z92Q5hDQGgC4N3OJMXaLwYVvT6aVr26FLV66vTrzPcqzTfjfxXTQWIpHDzk5SbYNicYGEN1JBNuQJ9ySU0h8KZTWV0KTtFoYXkEQYgxMwDx4exJ4ixkXwJOXKi+jWzFwgjLxToy5iOdTik36h2AxHR1Gu4G/YbFU+JaZajTSrfb8EukudN0Z/M71i8kntJneJ5WQbadXJTe4EAgGJ4q7w2lXamEWsrO5W1lnh0yknh42OX2G6a2ZxuGuN967zjdXLo1VVH1S2OX4VPOodk3vgAxTs7nEicxm61tLSqqYw7IpXWOdrn3ZUKQ4BWcIjbfcfoxwQw3G6McAk9Abl3JtaBolQme4gEknhZFistLuHUsKBc3PkvP+IfxDZdmqCxHodzw/gNVDVk3mS/YA+nEWNQXaY6pmdAfH3LJ8GLfNg3MteoRs+qS6C8OsRAEQQYuU3UScY9Gt8/ISMVnPqTq0cp5LveCcRWroxL3o7M4PjHD/AGW7MV5XuiBC2tzKSJBKB2/oL9i/+If5GLE13xTo+F/A+50ypGiZ+Kwm8EAbwbDx9yj5FnI/xXjBQBzA5kgDxUgw0MLhwLm58u5AHmFWczp/EY7JXR0+4vocfdjxJY7v8lL1KRCCBBJBcEClEwMgMDFAEQEohElAFddmaORlNlHI+E+U08Dsem9jesRDGNI3QC6Jteb6eOi5rWPFzR23Dk3poy7h2L2K1wlzzZjGmYNmZoOkgmTvVeHmaSLcmopt+hy+IwYc6Q5wADWgT+FoaCeZAXSUaXkh1ON1Wu8WxvATEK4jNK6lBp1aD2+HsKRpMcpNdGQ+jtucrb696TliHiS7k6dIN0AE8EuEhHJvqTKGsrDG/Q7bZGMz0WuMToe0Ly3i2h8HVyhFNrqdroNT4lClL6GL6SY8PIY2CGmSRxvZdN/DnC5Up3zWG+n0MTjGsjY/Cj0XUxcq6xrJipCQGBwgUdIKMUqEEgQbcmz91p9mOi8SWDTzwLkBeVvQ23XNVxb3PTvbKqqlKcktirOw27tPYrtvA9XTDxGv8lOnjWlts5IvcjiMRl9Vpdxyi+hPu81nKhdLOvZ9jS8TPQHxGPkgZX97Yuuv/hvRumMrJf3dDk/4h1Ctkq49V1Bhjzb6t/c3tXTcxznh/NEvpxsRTcQRIIHbbW27xS8/yF8PHqd9/wDnhmg/X7U+tr6rNVja15syb/DvhfdnU1n5QSqZoo46rj8Q3EzWA6IkgEaBtssDiDM8VlTvnRbzWvZ7fIuqqFlfk6o3AtRMol2GrZTy3/FKKee4k9Y3m59pstrRXSsg8xxjb6nMa6lVz2ec7lFRXSkWswzyJDHEcmlRO6tPGSVae1rPKyFRhGoI7RHtUikn0ZG4tdUUu1ThgkCoYoAiAnCMAxmDlxIFyLyTqIi3DVRSjnoSwnhYYMzZ7rSBwgOOiaoSHu2Pp+DssHsmkaLDcANF8x4CfYub1Sl40kdpouVaaL+QNtXHB3VZIiQTNiOFtQtbQ6J1rmnv/o5/inEVa+SvO3+TLWqYaBsdhi8AAjfrpcET3Jso5JK5qD6Aw2Yfx3kmd8GLcwDf5Mxqpkr1Cb6FZ2SYjPGo36Elw365ovyR4bS6i+0LOeUsqbNcfvAWOg0kRAvyb4HihwbGq+KWEg2hRygzEkyY00AAHYAFJFNdSGUk+hZyQ4Rby0My8YzsIJcCIdKKOUAIBADwgPQz9o06pIyG0Hh60iCeIibc1HNSfQnpdST5wFjawaM1QEguzdYQQGyAOBBAB5EnshzNLqWH4PNtHbC9CHQ4gRNRu5s5heC4l2mobAjtSNz7jk9O37r79C5lOs5wJdYmCMwsAGNOm+ZO/XckjF52wNm68bpt/NMswdCvnYXODmiQ/mTmuBy6vmpFGT67oZOdOHyrD9DoKVYxAAsub1XAtPPU805PzZePobem43qI6fEYry7Zz3A62FDpJJuR5T8V0tdMYQUI9Ec/K2U5OcurI08CARDn2jfrcm/HUoslGqPNJ7CwUrJcsVuGNA+Kg0ztlKUpe6+hNqFVGMYx95dfr2O19BD9VU/i/wBDFQ1/xfsa/C1in7s3toer3j58YVI0jOewOEESN6ZOEZrlksoWMnF5RHD0soiZA0nWOHOEldfJHlQSlzPJazUKQQ4Cq2HOuTLib/Oi6CiMY1JLpg5LUTlZa2+u/wCTa2XhKbQ5zyC9t3CCclp04wszVapzfLHobWj0MYR55Lc1KWJZUbLHBwDokcRFvniqsPeL1nuMlXw4eIcARzV2MmnlGdKKksM5Xa+zzSdb1Tp3blo0W86w+pkainw3n0AcqnK42VADQlDA2VAuBFqBDcwctwpIdBh2sRqVg3pS1mGjrdO+Th+Yv0fUwg1b6OSzkiWn5hAJEsvzZAjFl+bIDBHL82QKPkQG4nN+bIAYMQJgcMQGB8qBcCLECCDUAIBADQgQEq7OaQQZguLjfjqOy3koXTF9SwtRYvwSOzWRF7EkXm7hB11SeDDGBVqbE8jHZjYAvAnf+KJ/lHyUeDHGA9psznYKp0ogDQWUiSSwRSk5PLLA1GF1DLSwh8qUTDJtFlUnpFO5WSeUvT0z3LcdU4VOuCw36+owCtlTc7T0CpgUqgFvrP6GLE17/qnR8MeafudNWp5hCpGgZdSmQYOvt7ECkYQIXYahmPL5skFOGwYD64Goz3jlePJbtj5aM/Jfg5imPNqUn3f5NPHNqmpUnDNqtMMa7M0EsLQXZiTpnAbEc1hnTBuB9W9MUnFxJaCD971iRrIAKfBPJFa/KFlyt5KO5mbeZNEn8JBHjHsJU+neJoq6qKdbOWC1DIGKBRnIEEUuAFCMAXUq5yljicpvbcbxHeqtlC51ZFbmhTq8UumeeX5dyiFZXzKD6iISiCQIxIFGQHoJACKBUJAgkAOAgUUJBBEJQFCQUQSYASBBIAdAoyAJSgB5QA5cgBwgDs/QF80qkfvP6WLE1/xTo+GJqnfudQqRogGNxrQDbMByB8AT39ybJ4QAVDEB5JaLAx1gNxInsskhLKA1MNiJsRB8k8DzWk/JVzDc+bdq6Bx56cfJHKK1wu5uzf5OuEEAzIO/5sstQSNl2ylvkH2o9raTszS5thAjeQPLVK9hFuzJqV6JLM1OsSyQ0uZpleHRJ35qbQJ3d6RDtwv0jrgU8m9x8hf2wremhmeexQ1k1GGO5zEXWlkyh4QA0JQGAQKLKgQRCQUWXgJ1PcNSkckhyi5dBQnDRgLIEY8IEA8eKnU6MCzpdpdojq33mdeSjs5v7SxR4e/P9gOhSryM50yG2SSJcXjS0S1vd2qFOz1ZYl4Hovz8sf7KyzFZRJAdfQsgyW6W3ZnDuGpKa3b3JF7On0/JZ9HrkCXXyuzQW5S7M2CLTGXN4b9U/wA7RGp0qT27fjcfCMxH1eaDB692w4GBAEfd6xOkkcLIirNsjbJafDx9jXDeSsFLI5bySC5IlvJOAnCbkMkYCBMiARkBQgExIFRKEAMgBwgBwEAOgDtPQP7Or/E/pasXX/FOi4W/6P3Ohxj4b22+e5UTSM0pMZAT6ku55RPi5MgsAO3XvUgHFY7BvZJcIBNjaL31C3aL65RST3wctqdPZCTbW2WW7N2v0fVd1m7uI7Pglt06n5oi06l1+WXQ2qW1qJ++B2yCqkqbF6F6Oore+SjF7dptBynOfAeJ9ydDTTfXYjs1cI9Hk57E4kvcXOMk+HYFoQgoLCMyybslllMp4wbMlEGlADTdKKIOSCChEnhZHxi28I0cXgnsoi1sxzmQTm0b3QR+qd4VCq+E7fwX7qJwo2+5m5loGcNKAHlAjRB99eXkQfcmzWVuPg3F5RW7CAgNvvNheXGbW5+xV3VDHX/JYV9iecdvQvdsGo5rW9HUiIHVN/W5cHHyO5QvwV/cTxnqG8qHUn/07Vlo6OrYREEA3JvaNShWUY98XGozvWaTfRysGtOWLgRvEx1jHM3R/MKU8JjP5ddLdrc2sD6MMGVz3F2+A3qnhxss+3iUnlRWDQq4ZWsObyEYv0covcXdZnJoAHhHzKjr4jbBY6/Ukt4dTN53X0Oc/ZJqVXNoZnNZALnWv4dvOy1VrOStSt2b9DLlonKxxr9PVm7hvRikPXLn27B5XWZZxSxvy7GjXwupLz7sIfsDD7mEXG926OfJQ+33P+4sLRULpEIOyaEh3RAEcBbvGhUS1d2Mcw56SlvPKUt2Dhx/pzvuXeyVI9de/wC4Z7BQnnlJUdjUAPs5kk3BkTulJLWXN+8Ojo6UvdAdoejbHEGn1NZsSPBWaOIzjtPcrX8NhNeTYxMdsOpTIgZ5/CDr8keK0addXZ12M67h9lfu7mbVa5pgtuNQbK7GSksopuPK8SIZj+G/b/hKHLHuPmd+Hz/wgMR7nb+gBPRVZEfWD+VqxeIfF+xv8MS8J47nRYxktMdvgqJpGaEAMgCTNR2oAKbRDmNDhIgeUKHdPZicuepyXpBQ6SpLQBGs8Ra0CYtx7lraGzkj5ssxuIV87wkkZTsG8RGXxPwV72qPZlCOleOpJ2CdxHz3I9qj2Y32WXpgqdg3QYy+J+CPa4dmEdJJ9WhNwrrTHn8EPVw7MX2WTeE0F/sN8m7fE/2qN61Y2RPHh8vVj09hPiS5o7JPDsjemfzBL0JHwt9eYGwtAB4DrgmDYE+BEIt1acdhKNG4z3waVLZVGXZjUjdBbOu8RCqS4haltgu/yyr1yO3ZdEXD6sybw3h26802XErHthBDhdcd02X46p9W9rS4h0Zi7WRAGhiIAHHfdRVT86m/TsWLKsVuJgDBO4jz+C2PbYdmYfsM+6E7AP3FvOZ05WR7dDsxy4fL1aJ/s93EeJ+CPbodmJ7BPujT2Pg20yHuu8TlsSAeOolUNVrHPyx2RoaPQKvzS3Ohp7QYI6txwAjuustqWepqKK7E37QBFgZ3Tp7UigKydLG2Ei/LRJKvD2FJ/S+XmkVW/UCFCu4TmAN7RItunmnzqXoIidWsSCAIJGoNxz9VJGvD3FBsFTdTsA3L2kEutJJjepbU57sbGPKF9K78Lf1H+1QeE+4uSmv0p9TIDzJP9KkhWl1EZdL/AMLf1H+1N8EXJGq2oRYMB/Mf7EsalncGKi2qAA4MJ3kOI8siWVSzsCZJwqfhZ+t39iaqtwyAVcJii0gGiSZGYlwIB10YrUI1p5aIbfEaxFmM70TrnV1M9r3n+haUdfCOyiZcuG2TeXJDN9Dq8znpRwl3typf5jHsH8reOqLP+j634qfi7+xJ/MV+kb/KZfqOg9G9lOw7Xh5aS50jLPADeBwVHUXeLLmwaek07phy5ybEKuWgSvg5u0xy3f4ShgHGEdMW8T8EAF4fDBtzc/Oi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6" name="AutoShape 4" descr="data:image/jpeg;base64,/9j/4AAQSkZJRgABAQAAAQABAAD/2wCEAAkGBxQTEhUUExQWFRUXFxgYGBgXGBgaGBwYGh0XHB0XGBccHCggGB0lHBgYITEhJSkrLi4uFx8zODMsNygtLisBCgoKDg0OGxAQGywkHyYvLCwsLCwsLCwsLCwsLCwsLCwsLCwsLCwsLCwsLCwsLCwsLCwsLCwsLCwsLCwsLCwsLP/AABEIAKYBMAMBEQACEQEDEQH/xAAbAAABBQEBAAAAAAAAAAAAAAAEAAECAwUGB//EAEMQAAEDAgMEBgYHBwMFAQAAAAEAAhEDIQQSMQVBUWETInGBkaEGMrHB0fAUIzNCUnKSFVNzssLS4UOC8RZiY4OTB//EABsBAAEFAQEAAAAAAAAAAAAAAAABAgMEBQYH/8QANxEAAgIBAgQDBwIGAgIDAAAAAAECAxEEIQUSMVETIkEUMjNhcYGxUpEGFSNCocHh8NHxJDRD/9oADAMBAAIRAxEAPwDp6+1q2Y/Wv1P3jxW5DS1OKbXocvZrrlJpSYM7btX9+7n105aWl+ge2anuylm3apIjEuvuD5nXS/LyKHpqew72zUY6smduVJA6d8kT9odDviUezU9hntmp65ZVU21WJgYl4NzHSEmBqYJ4pfZqOwe2aldWxjt+pEnEviCftTEDU67kezUdkJ7VqX6sapt2oDBxFQaa1HakwBryKX2ensgWq1Pdk6O1K5APT1TImekePel9mq/ShJay/PvMd20q376r/wDV/wAUvs1X6UN9sv8A1MhTxtf9/WP/ALXj+pJKildUiSOo1NnuthtIYl2tao0c6z++IcVTnbpo9I5NCrSa2fWWPuNWZXZ62JqXGnS1deASV3UT6QH3aTU1rez8jNbijHXrX/8AK/z61k926RbbEK0nEGk99/mW4bCYlxl1eq0CbdK86f7lBbq9NH3Yplynh+qmvPNoVehXAnpq366ntlLXqKZP3UR3aC+CzGyTM+vUrgXqVmz/AOV8+GaVfhGibxFIzJy1VSzNv9yP0qp+8q//AEf/AHKT2ev9KKr1V36mRdiah/1al+FR/wAUeBX+lfsOjqbc+8x/pNT95U/W74o8Cv8AShHqLuvMxjiH/jf+t3xR4Nf6UC1FufeZFlZwEZ3ntc6fajwa/wBKB6m1v3mT6d34nfqPxR4Ff6UItRb+p/uRbVcJ67+9xR4Ff6UK9Rb+p/uS6V5sC4nkSklXVFZaQ3xrnspP9yl9Qn77+5x80vg1/pQLUWrbmf7nd7IDTSpzlHUZc5bki/PxWFdB+I0kdPprE6o5foFvyAGCwkDTq35KPkl2JvEj3RhjC16jnO+l9C2eqzo8O6BwBgk96OSXYPEh3Q2JwGIa2W49zjwFPCj2sR4b7B4kO6NzDYkFoLi1h/DLT5gwl5H2Edke6B9rYg5C2lUAcQQHNdTzN5gPlpPaCjkl2E8WC9UZtPZ1UgE7VqtMCRkwRg8J6G6Xkl2F8WHdFmx31qdRzquKfWblIDXuwgbMiHfV02kGJ1MXSeHLsL40O6Ok2ZWDw4gggv3EEeq20ixTWmuo5NPdBVaplEpBTNqVi65PwQKZmKr5XGXR2mNAFQvbU9ivN7h2yNqgkNLg4GzTINxu5/5CkptbeJDq574ODxXWLwDqXCRu5rrobwX0OVs8tjfzM39nhohriAAIsDEZovvjMe8Sk8Jdx71G+Wh27PBzAmQctvylpjsMHn1il8NIT2hiqYEFxfmMyCBuEZP7PModeXkI3tR5cCGBAa8Zicwy3AkDfHbc9pSqvqEr8tbdCP7OGYuLic0Zp3wZ7Ii0cEiqSD2iTSXYrp7MAiHu36xqRrpqLntcUvhIV6mT9DSp0LCNw0FyAN5Ca7YrYdHSzkub/C6iDOtBaZOm7XfwSueY8yeBY1Ym4uOe3oEYOsWgiAWvte4nnz5KrqIxm+bOGi/oZSqi44TT9S7FYkU2BrJDzYmIgRwI87aKCrTytnzS6F3Va2Onr5Ye9+C3ZuJpzme4hx3udPlFlHq6rcckFt8g0Wooz4k5+Z92bgcDcELIaafQ6BNPdCaUjQIjWeACTuE+CWEW5YGTeFk42o+XEn5+C66qCjFJHBaqcp2NyeSMqQricRbtTZJvoX9DfXXPFkU0OCEijgZqdXK5tJYjnZDynFQYFAYY5KbzL0LPsliXNLZfMiSnoqE6ck9W5HC6gvlUo4sawPqU+bMAr6G50khrTblO6LGB2ws166mmSUZNotrSWWLMlhg+Iolhh0cbFX9PqK71mH+UVba7KtpMyavS53HVs2EjTKRB/wBwB71JyyzsSRnXypepGlh6roJzATB6w0A19YGTM9wtqoZTxJRZKnHlytxVGVSGAOvq4z2CB3T37lJyvGxFGyvLbX0JU6dUlocSB1ZIdvFzpuJJ7gO53LJvcHKtJuI9WlVLpkgFxnrbptAnq2jTWSkcZZHKdajgY0a285t4GY6mZv8A9pNuxHLId4lTX/Abg2FrTJJ7TJgAASeNie9SRWOpBZJSex6L6EOnDf73e5Yet+MzpOH/AAF9zV2joO33FVS6BQkFM/HYLOZIkSCIJBBiNxBVW6uTlmJDODbyijD4NrHAhsEGRrYmxPeI8AoEpp7kaTTOcx9EsccwiSSOydV1+n1NU4pRfQ5rUVzjN5XcFjfHfHvVjxIZxlEGJNdNhxCcKmToYZzzDWk9nzZR2XQrXneCanTW3bQWSdTAVBqx3hKZHVVS/uRLPQaiHWLB6lOLER5KZTi90yu6pp4aZfhabWuBe0lsTEa/4Ve6blFquW5c0tPh2KVsXjqaNHBMqjM0Gmb6C3is2eonU8T8xtV6Su+CnDMH8gHEYZrahabyOqZ3mLk8FdhbKdfMtjOtqhXfyy9Vhbl9NjczmeqRAGUmCN7uZhQzlPkU1vn/ALgt0Qh4kq35cdEvX5kcTgQ+XUyHQdxJMRbXVOp1LraViwJqdDG9OVMstfMyoWmnlZOdnCUJcr6o6HYWIluSPVEz36fPuWBxGnlnz9zruD6hTq5H1RqtaIWY2zZMrbdYtECWiNYEEn7vHwWlw+pSeXuZPEr5QjiLx/3oc8F0S6HGtjoEyIoHJDtaToFFKyKfU06OEaq1cyjhCiNycpJlK7TXUyanFjNIRLLTwLppQjbGViyh/NM5lFE11V2onKcU2vp6BlTAjMwBwhzZknU748QspcRmlLMej/YJaOLcVnqa2CohsgNAMxP4huPmVhau+VrTcs/6NSiqMMpLAQ4SCqieHksNZQP9BYbkSeJkq2tddDaLwvkV3papbyWfqVVNlsykAXOhMmCrEOJ386k3siKWhq5WktwSlscyMzhG8Aewq9bxlOPliVK+GNNczHqbG/C6TOh+KKeNP++P7C2cM/Qwets97YtP5Vfq4nRZ1ePqVbNFbD0z9Bm4R5nqmymlraV/cMWmufoVPbBIM99ip65qccp5IpRcXhhOzsA6qbWA1J0/yVFqNTCleYuaPQT1L8vQ7n0Uw5p0S03IeZjS4afesa+1Wz50dDp6HRWq3uauJpZhG/UKEnMw80AOEgpfhqOY8gZPwQBhVzLiOay22m2U5YbwAY7FNpDTWYtYnfPjKt6TS26qXXoVNRfCiPQxq7mF0tkAkTawteBvuuj08b4QxPfH+TKn4M5rl2ydHspkMiQRuOUtJ5mTftWPq5Zs/wCcnX6GHJUkun0wGKqXStzATcAxyTueSWzGOuLe6E544hNyxzSfUBxFOleSAd/WjTiJjkp4aiawQS01becDOwNE3AHG17Dlw3J0dXd0TI56KhvmcQHG41sksyyBEmbzw521V/T6eeEp5x1MzV6yrLdbWVt/6B9iPaKl3Xiw4zuJ3qXXqThhIg4TKMZeaWAPHVAXmABczl9U8wNyu6WLUFlmdxGcXY0lv8jT9HQIqazbsjsWXxXm5o56G1wRx8J46+otpbZIJZTiBbNrfl2J2k4epJTn+wziHF5Vydda+5ivqk6kntk2WuoRgvKjCrs8axK+TwM6xsZSwcsbok11enqko0yz3GBTyjkspsnXRQW2Y2R0XBuGStsVti8q/wAhLXSbaKo4YWWdVXqfEtcK1mK6v59gPE7SYDE8ZsTESJmORRCcY9SLXV22NRjhxfXK/BFmPpASJcCSJjgAf6tyJXSYmn4dRTh4y8Y33NPZ9RtSCBY8oNlU1FrhW5ItXNVVOUEaTsM2x3CwFovY+Sw1qZ4a79WctbBTnzyCQqz3JEIpMCjNKdgaiSBwxSoQdGAHMJUpN7CN4FTeDIG4x89yfODTWw2Mk84MraWJGeCGubyN9eIu3ctzh+mk4OUW4szNZelPDSaKdm4rI4+tfQNdHZM2jtWjqNO5wSb3Q3QapV2NJPfosne7DfLHHi7iD91lpGqxFHGx0snzPJpoGgWLqtJiAeens1QKDMN7ifEe9AGlhaoIgWjd8EgHmr8W9udoOrnGdTc8StVcOpsxKS/8HLWay1NqOwC+SZJJ7brQhXCCxFYKU5Sl7zJUXlrgbW5ItjzQaJ9NN12KWMmzitsdUZRDidOA+KyK+H5nv0Oiv4qo15j17AdDbFQG8ETpw7P8qzZw6uS22Zn1cbuU8yWV/k2Nn4wVGki1zI9nksjU0OqWGdFpdVHUQ5onPbTZQqVDX+ktE0mxaW5WvcMwvrnIE/mG+0BaAMVgaTvWxDesSQejcId0oqPyuzCGl5a3XgAbpV9BGGOdSayo+nVBL+ia7WB92LkxmNzfdv1VnRzhCxOZS4jXbOlqt7gz6ZBggg810anGSymcXKucHyuLR0NbA9JRAFjAgkX3LBjqXXc2+h2E9GrtMktnsYePwZpuyzNgZ9vmtnS6jxY5OZ4hpHp7MfIqo1XNMtcRpopbKoWe+skGn1NtLzB4IGVJFYWEQybk3JjQlGjIAeOaYp5Zc1GklTGMu6LadWBG6FXsr3yjq9BxWLjGMliOOvzQsMCdD4JLnFJdyHhDttsm4PEG/vnuKtgy4yKjm2NtRcG8Ht8gqjwdM4vHUDdRdT1qPuRBF9AREHTWe5GNske6eGH7Px7AbF7i3WxnhOnOVV1bzS0Q6x/0WjZo4xrzAzd4j3LC6P0OdaCx2lMb3FwA7YxFSnTmk0vqEgNESOZMbgJToYb3DBmHaeIJcWU97Moc1ws61zxBIJgaA34TcscByo0djYupU6TpGFkO6liJYZib+tYkjdIUc0l0DlNItnimJ7iNGZtHaBaQ1huNfgtvQcPjbFys6ehlazWyrlywAauIfUhrjYn5lasNJVRmcV0RSnqLbvJJl+OY6kWta5wBF4JHW3kqvouTUJzlHcn1KnS1GL2wBBvzK1VhdCju+o5buQxYtxeUd76FOJw5n8ZHk1YWrSja0jqtDZKylSl1NjHVIbbeY+PsVUtgAKQBwlAnTcQ4Ea/NkAcBifWd+Y+1dHV7q+hxtnvv7/kHKkGZQwQOU2ug7nJEsDWytxSjQrAVgM4JgOYQYsRbUHcqGvq54Z7G1wfUclji+jBhsuiWT0LwA5jQ3O42e2TlteC4mCdWzuCwsHV5Kzg6YYHdC4wbAEy0vAqE+qDOZoHGEAXHZtEUxNGplc67Wudr0chx0v1iyexNFNymw1Qx5BbBmHetAt1uchWKr/DTXdFW/SK2UZdnkMqVw0Se1RRg5ywTzsVccmNj8W2q05WkkCZNo7OO9amnonRJcz2Zg6vU16uqUYR6dzGlbJzKFKEKOCkYhRWxbWEZt/zdMm0tmWdJNwsU0s49B/p7MovadYsFXlNQecnS1UrW08ko+uc/6IbTy1KJDH5MxjNDpgETEXnd3qvK1v1NmPD9PXWopIz6+GdcOrwZHq5tSJf29aCOAlQSbezZZjXGCxHb6D1KBJDH14ykzlLsxkuO8btBr6p4JPuK5LuGYCm5ji19UOlxfAJnMDDmCTpa0RvT4vZpic3m3Zu4LZRBLs7hOkG196zNZen5EZ2t1EZLkia1BmUQSTzOqzG8maKsCWENMEggHgeKXKUhEZ1XAVSABUg5iTd2kNEazuPZmUniwz0H5WehOtgHlgaHnNJMyd4yx7+1CtjnoJzLIhgaoAAqxBdJibEtO/sPjyR4kewuUaWHplrQCZO88TxUbeRoLtOm3I4kCRF9+v8AytHQWWeIoplHWQgoNtGJK6mO63MJ7PYsq1C4yTeB5JlVUaliJJOxzeWNKlG5FKAO59B3ThzGnSO9jVh634rOm4dtQkzZxzZaDwM+RHvVQvASAKMTQJu1xa4eB7Rp3p0Wk9x9c1F+ZZRmYDadc1hSdTvmInS1oI3GRJ7lLKEXHKLUqK+Ryi9jmsQyHOv953tW7V7i+hwNrbm/v+SgqQhGCQUYpQIlAiD9h0c1TsBPu96ocRscasL1NfgtSnfl+iOljn7PgudOwM/aZc0ZmvygayJnSPMpRMATsY4FuaqL8Gbj70bC5JYR7i6G1ZaJsG6AbpPglW+2BJPuD7Q2pHVYZtBPu0WzpdFlc09jnNdxZRfJXv3ZjOctZRSOddjy2thsyXYa89R5Sjdx0mB2Sp9DMQJ38vBMs2jktaOvxbo19yVPAZAZqOJOh59mm5Ut7Hg7JU18MqlY5fQd7AWwdN272adyf7PFb9SguNO6Pm8vb/kk7DU3dZwvpqfKD83UUqVnoa1OvqlVz2bYeGOdhl5L8u+bmPAePieKhlqtNF8rOct1OslZKcHtnYLGybF2UBxvrvmZ8VDHV0qzY1Z6p26Z58s8EqFYlrQ1zmkSNxB53KpcRr5LcvfJk6G3xK/mix1cyG9I/NxygagQO753LP8A2LmA/ZtXM31i6NSRGvJMm/UXAXlTOYMDOCVMME47fFGQKRimZsua43SrHs9vKppbEPj18zjkxsdji+wsJ8eC6TRaGNK5+rwYmq1UrfL0WShw3QRYSJm/FXacuOW8leeE9kOApREO1KOHLUgHcehNsO6B/qOt3MWHrdrWdNw55oR0aqF0DrYWLjTmY/wgChjZ4fqb8UAHYbCAEOMF2k8BwCMjuZ4weYYhwLnfmd7V0la8i+hxlvvv7/kHepCISBRiga0QJQKE7PxPRvDrxv7FX1NPiw5UXdBqlp7lJ9PU6qm8OEjRcxODg8M7euyM480RZQUjHkTTHAIw2I5Iydu4prWFg9YxpuWjw/TSlLnfQxuK66FcHWurOeK6A495bBcbRLxAMcU2UXJbEtVig8tZKG4QgmCBIN4vczPO0DuTVCSJHqItbonhsIWkEmYEe3w1KWEGmFlylF4XUNTslcswlEveGt1JVfVXxoqc59EWdIrHdHw+p0tPYLfvuLuWglcPd/EdmGqopfM66/SvUJK+WUvT5g+1thgNHRNuNb7u9WuF8flKxrUy29NjO1nC1GKenW6MOngKjgYabajf4G66aziWmg4qUlv0MeujUyhJKL+YZgq1XO1pkC0yNw5ws/VVaSVbnBpv5Mn09mp51CfQ2HLBi36Gu8MhQw7WTlESpbr7LGuf0I6qoVp8vqWSJiRKjwyUbOBMkBDTBCrOlpAMGNRqE1ReQyZlTMLCq42O64i996l5WvQMlTKzj1s1UCwiN8ajlZDiGdiOOIlrgdw5Gd88T7Fv8M89bhLr/oxNfHksU4/9ZQaoLsxEyZjctLwZqHJF7FJTTlzSQnVJJJ38FLXX4cVFCSlzycmI1B39qeJkdtQTrdLgVE8wRgXqdv6CunDuN/tHa6+qxYet+KzpuHrFKX1OiqPygkqoXTPqVC7X57EgEZQARhK+UgHQ27ECnmuJaA535ne1dLX7kfocZa/O/q/yUOCkIxQkAiQECMgAECigIENPZOODCA7Q2PuPuWbrNLzptG/w3XqDUZfQ1tp1clIuGto71l6SvxLlGXQ2tfqHTp3OPX0OXfiHGJcT3roY0Vr0OPlq75dZMWNfmIMEGBM7yN6SiKimh2rm7JKWPQDxL8rSQPnnyU0nhFWuPNJJgIxjiT1LCL8bxbuIPf4R+JItPTw/UMca6/U05G44jv8AJJ4j7B7PD9RM4t0Cw52Os6dsD2I8Riezw6ZL8PWLtRpM+NvIexPjJshthGKOw9HNmgNFRwlx05BcH/EfFZzseng/Kup0nCNFGEFbJbs3MgXKczNwE2oD0ZyzJgW1UtU2poa1sY4ZVtBqWBm2sT8hWXaumUIollam7KHDNm4OEGG30G46LR4bfHn5J9On7lLXVvkco9UWU3BwBGhCv2RlVNrsU4ONkVJAbGVGSGwWi4B17JV92ae9LmypdNun1KajdU3jeILVxbHnrM754TFhzVmXCpxhlSyRw4lFzxJYHpYF02ayDlzXd2kASsueY7M01JPdBmEpNpN60Nk3vM8NbpsYWWvEVkSdkILzBlSmHD2HhzCjUpRluO2ayigafWFo/wC0G1t5t5KwoSb/AKazkilOMfeZm7SxQeQG+qPP/hb3DdLOpc0+rMXW6mNj5YdEBFa/UpEMUwuY4NsSIlI842H1ySksgTcA+CM3YZNjBgdgJnuAhRKuWN2Tu6Gc4JVNnvNg+LkgyZOhvw0jvOiVwfcVXQznBqsECApSsd16D/YO/iH+VixNb8VnS8M+Ajax/qjt9xVNmgBFIAgVVWrrdrqzuP5XjJY3VWhp51iHdZ8iOs726rpa/cX0Rxly87+r/JQSpERizJAwRJQH1IApRBFADSh7irKeTWbtVr6eSo06atjd71ly0Mq7Oepm7Hild1TqvX3QquFa6kBRg6udJGZJC2cLc2/Rdh1mmrt0/Lpmu7z1MfOYjdwWk4p7mJGySXKRc6d0ck6K26jJyTeywRSjMDQlD0HSBgSAwdxsg/VN32C8q4vH/wCXP6ndaH/68foNtfFvZTJY3M+waNbm0m+izq61KSTexabMKttjFFuZtLfEFpmAzMfvfi6vxVtaelSw2JlkaO2MTBHQmfudU3Mxe4gAX5olpqs+8LzM2XHPTa4hzXOAlu8cbb4v4JtE1CTimMnHKACzonGfsz1mGfJdPCa1tceX31s1/swpQemnLm93qgLHbTkFrBbj8Fr6LhXK1OwztTxHmXLWZa3vTBlGzsev1SN4k9y5zium/qJrozb4fd5HF9UZ2LxRqGTYbgtfSaSFEdupl6jUStllmhszHwMrtANZWZxHh+X4kPU0dDrNuSRDa9HR4323doIT+Fz/APya3RHxCvH9Repngjh2RxWzLm2wZ0VH1FCeCQFi8aWEgCYAtvMg6eHmo5TwT10qfqQdtJwE5JsHWnfJjSxEGe5N8THoSLTxbxzFv7SOaC2BOp0y3g6b4f4Dil59+gKhYzkIwWJc8kEAQB2idx4GZEchxToyyxk6lFJo9D9BJ6B069If5WLH1vxToeHfB2OirU8whU2XjMqNItvUF9vhQcxyWdgIV6oOXo+qDBOstnUX1jl4rkniT5879Sxn0NDZtJzoziLme4mN51Eb10egutnDE19+5DJLOx53ij1nfmPtK7Wv3F9EcPbvN/V/kHcpEMeDOxjKpf1DDcvHf1p92vBRSUs7E1cq1HzdSDqNSZm0g5QRxNv0xPMo5Z5yOU6umPuSwFJ4JzG33QNBxToqWdxts62koByeQkSlEEkwGSdKsWGR2doOoTLK1NYZNTdKueUF7L6Iv65A4BxELO191lcUkzZ4Vp6bpueOhpvoYc26hMbjfyKyo626PRm3Zw/Tz6xRgYjDgE5HNc3UXGaOxbOn4hCaSl1Oc1fCbam5Q3iDhaJkeg6AyJAhs7A2sGdR56s2PD/C5bjvBpaj+rV735NvhfElT/Ts6D4rFUulNUPJNxlDeUTJPyLLI0/BNXKKg4pLu2alnGdPBbPJPZuFpQSKoJLYiIiWxpPks7iFF+najZDbPX6F3T6urULMGE0tktAAz/dI0EyWhsgzwG+Vm2altvYt4C9m4drTPSF5PEzHZeybZa5/24ALxNFhAzAQDNx5qfS22qfkbyyvdCtx862OM2hWDqji2ANBHAL07hlMqtPFTeX1ZxGstjZc3HoDyr+CuSp1i0mDEiPFQ3UxsW/oPrscHleoxcJspIp43I3jOxOm2ewa8hxjfCjumoLckhHI9RxHVJ9UwElUa/iRWMhNz9xvZE61EtAJsXTA3ptWojbKUYenqOsplWk5epAkbhCmhGSW+7Gycc7DSNUonyK246n+IJOaJJ4c16E/plOJzC/O1uaMoXkl2CKdQESDbil29BH2O59BTNB/8Q/ysWLrfis6PhnwDplTZoAWJrg2AB5n3KOcIzXLJZQvQHa7kO+fiq60VC3UULzM0MLXBtEHh8FZSwsCHk+IzBzrD1nb+ZXUV+4vt+DjreVzf1YPXqZQ5x3CT3cE9vCyRKPM8ICdtEAkEGWgl2kQNb7+zko/FJfZnjOSD9ptEiDaJ03zPgBJ8EK1AtLLuIbRGWYO/wABF/PyKXxNg9mecMOp3APESpE8kDWHgchAo0IEEQgMG5hcD9XTcGgkmTIaSRDtJ0XOa2bla02dpwypV6eLS6kaeCqjQN3fdYOE28d+9UWo9zS3C6GDdlu1gdvIAnwA96WMop5Gyi2sANb0f0yu4zPugLXr4pj3kYF/A0963+5lYnCuYYcIPkeYWpTdC2PNEwNRp50S5ZoqyqUgIhqBBsqMCPAZs1snJALjpOm+y5z+I9POdSsj0j/s2uC3RjY4Pqzcp7KeHA5WRY6mZ4+K4CVscNPqdYkRwBptdLnNa5trE8wbnnKdJyfRCrC6mbt/bYcRTDwAACYMyTunguy/h/h1cYePNbvoczxfUWSl4UM4XUxm4hsxN5hdWpxzgwvBmlnBPEMJENMG3hvSyy1sLBxUvN0Avo1SZzee4/CT4BRck+uSz41OMYDMLRLRckkknUnfYX5KWKwVrJKT2CaRLSCNybbWrIOLEhLklzBAc1tTO0Et4cDwVBQnOjwrNn6FhzjG1WQ3RLG4kVDNwALDmUaXSTojthvO4t+pVrz6Awbortqk4NQeGQ1SipJzWUXDDAskG8XkW+K57Ucbt0l/hXV7Po0b+n4LVqqfEps3+ZlnAOkDqDSbdkxbtW1VarYqUOjMu2LplKM85W3UKp4QFpD2tPYLRZWku6Kzm/7Wy5tGBAIA4RoPFO6IbzZ3Z3noCIoP/iH+SmsPXfFOj4Y80fdnQY18N7bfPcqFjwjTrWZGYDHYoo2dyadSfQsCmRXaxsTYbiOISged13Aud+Zw810lXuL6I426OJv6v8lDwDMqQj+ZW2i2PVHkkwg5n3EaTeARhCZZDoGwbC+tglaHZl3J+CBoxjigUYJRBSkyBsbAxYHUJ3yPeFk8SoyvER0XBdUlmqT+aIVdtVMxbkLRmIJDScrQXAGbgzDTpo7fBjFwdLkBd6R4kATh4Jyn1XkAF1MOngRmcbxYcijAZNvZ2MqPe8PaA1sZXCetIDpA3AAgb7yhRG5RjbVxXSPPAWC6bRUeFUkcVxPUePc+y2AyFcM4iECYEgMBOzGE1mRrmnwVDikox0s3LsWdDGT1EeXud00iF5NKO53eTLq7JBM5z4a6/HyUqsaWMCbHObawQbXMXzQdB2QPAL0DgFuNHzWbYOT4sm9Tyw9V6GfjqQpGC0ZpHiefitmm+FsPEj0KLqnGbrbBGbSmeqYBA8dI4id6k8UV6VrbPzI/tMcDqR32jxlHi/IHpH3LP2jpaxjfx7uY8QjxRq0z33CcJiM403DzEx4R4p8ZZI7K+TqEMMXBhLKKl1GbroIpNl9BMNvYvp4Ynl3LA1fHqKFiHmecG9pOA3XPNnlWMkabDcX0vzhTX6rTyrqumk8tLvgj0+k1CstphJrCf3EDK1Kqo1pqPTqZtts7Mc3VbEoUxHgcJRMHb+gX2L5EHpT/ACsWHrvinS8MWKNu5vbRpZmG0745XB8iVnzWVg04PEjnm7IYPvO0LZOX1SAI9W9goC1ymhRbAA+fmFYisIqyeXkuZqI1mycNOAxI6zvzH2ro6fcX0OOu99/V/kGeLqUiEAkBIYtQBFKA0IEGhAqIhKIKEgA+Pc8Md0fr/d5Hj3a9yZP3WS0tKacnhF+DxG0HMad3Vk9TRsB36pJ5ZOa5nVRUbGjt9HZz0plzxjiG6+o3MCac5iKkm24EM0477qvsWssg/aOLpmn0kEh2Z92Q5hDQGgC4N3OJMXaLwYVvT6aVr26FLV66vTrzPcqzTfjfxXTQWIpHDzk5SbYNicYGEN1JBNuQJ9ySU0h8KZTWV0KTtFoYXkEQYgxMwDx4exJ4ixkXwJOXKi+jWzFwgjLxToy5iOdTik36h2AxHR1Gu4G/YbFU+JaZajTSrfb8EukudN0Z/M71i8kntJneJ5WQbadXJTe4EAgGJ4q7w2lXamEWsrO5W1lnh0yknh42OX2G6a2ZxuGuN967zjdXLo1VVH1S2OX4VPOodk3vgAxTs7nEicxm61tLSqqYw7IpXWOdrn3ZUKQ4BWcIjbfcfoxwQw3G6McAk9Abl3JtaBolQme4gEknhZFistLuHUsKBc3PkvP+IfxDZdmqCxHodzw/gNVDVk3mS/YA+nEWNQXaY6pmdAfH3LJ8GLfNg3MteoRs+qS6C8OsRAEQQYuU3UScY9Gt8/ISMVnPqTq0cp5LveCcRWroxL3o7M4PjHD/AGW7MV5XuiBC2tzKSJBKB2/oL9i/+If5GLE13xTo+F/A+50ypGiZ+Kwm8EAbwbDx9yj5FnI/xXjBQBzA5kgDxUgw0MLhwLm58u5AHmFWczp/EY7JXR0+4vocfdjxJY7v8lL1KRCCBBJBcEClEwMgMDFAEQEohElAFddmaORlNlHI+E+U08Dsem9jesRDGNI3QC6Jteb6eOi5rWPFzR23Dk3poy7h2L2K1wlzzZjGmYNmZoOkgmTvVeHmaSLcmopt+hy+IwYc6Q5wADWgT+FoaCeZAXSUaXkh1ON1Wu8WxvATEK4jNK6lBp1aD2+HsKRpMcpNdGQ+jtucrb696TliHiS7k6dIN0AE8EuEhHJvqTKGsrDG/Q7bZGMz0WuMToe0Ly3i2h8HVyhFNrqdroNT4lClL6GL6SY8PIY2CGmSRxvZdN/DnC5Up3zWG+n0MTjGsjY/Cj0XUxcq6xrJipCQGBwgUdIKMUqEEgQbcmz91p9mOi8SWDTzwLkBeVvQ23XNVxb3PTvbKqqlKcktirOw27tPYrtvA9XTDxGv8lOnjWlts5IvcjiMRl9Vpdxyi+hPu81nKhdLOvZ9jS8TPQHxGPkgZX97Yuuv/hvRumMrJf3dDk/4h1Ctkq49V1Bhjzb6t/c3tXTcxznh/NEvpxsRTcQRIIHbbW27xS8/yF8PHqd9/wDnhmg/X7U+tr6rNVja15syb/DvhfdnU1n5QSqZoo46rj8Q3EzWA6IkgEaBtssDiDM8VlTvnRbzWvZ7fIuqqFlfk6o3AtRMol2GrZTy3/FKKee4k9Y3m59pstrRXSsg8xxjb6nMa6lVz2ec7lFRXSkWswzyJDHEcmlRO6tPGSVae1rPKyFRhGoI7RHtUikn0ZG4tdUUu1ThgkCoYoAiAnCMAxmDlxIFyLyTqIi3DVRSjnoSwnhYYMzZ7rSBwgOOiaoSHu2Pp+DssHsmkaLDcANF8x4CfYub1Sl40kdpouVaaL+QNtXHB3VZIiQTNiOFtQtbQ6J1rmnv/o5/inEVa+SvO3+TLWqYaBsdhi8AAjfrpcET3Jso5JK5qD6Aw2Yfx3kmd8GLcwDf5Mxqpkr1Cb6FZ2SYjPGo36Elw365ovyR4bS6i+0LOeUsqbNcfvAWOg0kRAvyb4HihwbGq+KWEg2hRygzEkyY00AAHYAFJFNdSGUk+hZyQ4Rby0My8YzsIJcCIdKKOUAIBADwgPQz9o06pIyG0Hh60iCeIibc1HNSfQnpdST5wFjawaM1QEguzdYQQGyAOBBAB5EnshzNLqWH4PNtHbC9CHQ4gRNRu5s5heC4l2mobAjtSNz7jk9O37r79C5lOs5wJdYmCMwsAGNOm+ZO/XckjF52wNm68bpt/NMswdCvnYXODmiQ/mTmuBy6vmpFGT67oZOdOHyrD9DoKVYxAAsub1XAtPPU805PzZePobem43qI6fEYry7Zz3A62FDpJJuR5T8V0tdMYQUI9Ec/K2U5OcurI08CARDn2jfrcm/HUoslGqPNJ7CwUrJcsVuGNA+Kg0ztlKUpe6+hNqFVGMYx95dfr2O19BD9VU/i/wBDFQ1/xfsa/C1in7s3toer3j58YVI0jOewOEESN6ZOEZrlksoWMnF5RHD0soiZA0nWOHOEldfJHlQSlzPJazUKQQ4Cq2HOuTLib/Oi6CiMY1JLpg5LUTlZa2+u/wCTa2XhKbQ5zyC9t3CCclp04wszVapzfLHobWj0MYR55Lc1KWJZUbLHBwDokcRFvniqsPeL1nuMlXw4eIcARzV2MmnlGdKKksM5Xa+zzSdb1Tp3blo0W86w+pkainw3n0AcqnK42VADQlDA2VAuBFqBDcwctwpIdBh2sRqVg3pS1mGjrdO+Th+Yv0fUwg1b6OSzkiWn5hAJEsvzZAjFl+bIDBHL82QKPkQG4nN+bIAYMQJgcMQGB8qBcCLECCDUAIBADQgQEq7OaQQZguLjfjqOy3koXTF9SwtRYvwSOzWRF7EkXm7hB11SeDDGBVqbE8jHZjYAvAnf+KJ/lHyUeDHGA9psznYKp0ogDQWUiSSwRSk5PLLA1GF1DLSwh8qUTDJtFlUnpFO5WSeUvT0z3LcdU4VOuCw36+owCtlTc7T0CpgUqgFvrP6GLE17/qnR8MeafudNWp5hCpGgZdSmQYOvt7ECkYQIXYahmPL5skFOGwYD64Goz3jlePJbtj5aM/Jfg5imPNqUn3f5NPHNqmpUnDNqtMMa7M0EsLQXZiTpnAbEc1hnTBuB9W9MUnFxJaCD971iRrIAKfBPJFa/KFlyt5KO5mbeZNEn8JBHjHsJU+neJoq6qKdbOWC1DIGKBRnIEEUuAFCMAXUq5yljicpvbcbxHeqtlC51ZFbmhTq8UumeeX5dyiFZXzKD6iISiCQIxIFGQHoJACKBUJAgkAOAgUUJBBEJQFCQUQSYASBBIAdAoyAJSgB5QA5cgBwgDs/QF80qkfvP6WLE1/xTo+GJqnfudQqRogGNxrQDbMByB8AT39ybJ4QAVDEB5JaLAx1gNxInsskhLKA1MNiJsRB8k8DzWk/JVzDc+bdq6Bx56cfJHKK1wu5uzf5OuEEAzIO/5sstQSNl2ylvkH2o9raTszS5thAjeQPLVK9hFuzJqV6JLM1OsSyQ0uZpleHRJ35qbQJ3d6RDtwv0jrgU8m9x8hf2wremhmeexQ1k1GGO5zEXWlkyh4QA0JQGAQKLKgQRCQUWXgJ1PcNSkckhyi5dBQnDRgLIEY8IEA8eKnU6MCzpdpdojq33mdeSjs5v7SxR4e/P9gOhSryM50yG2SSJcXjS0S1vd2qFOz1ZYl4Hovz8sf7KyzFZRJAdfQsgyW6W3ZnDuGpKa3b3JF7On0/JZ9HrkCXXyuzQW5S7M2CLTGXN4b9U/wA7RGp0qT27fjcfCMxH1eaDB692w4GBAEfd6xOkkcLIirNsjbJafDx9jXDeSsFLI5bySC5IlvJOAnCbkMkYCBMiARkBQgExIFRKEAMgBwgBwEAOgDtPQP7Or/E/pasXX/FOi4W/6P3Ohxj4b22+e5UTSM0pMZAT6ku55RPi5MgsAO3XvUgHFY7BvZJcIBNjaL31C3aL65RST3wctqdPZCTbW2WW7N2v0fVd1m7uI7Pglt06n5oi06l1+WXQ2qW1qJ++B2yCqkqbF6F6Oore+SjF7dptBynOfAeJ9ydDTTfXYjs1cI9Hk57E4kvcXOMk+HYFoQgoLCMyybslllMp4wbMlEGlADTdKKIOSCChEnhZHxi28I0cXgnsoi1sxzmQTm0b3QR+qd4VCq+E7fwX7qJwo2+5m5loGcNKAHlAjRB99eXkQfcmzWVuPg3F5RW7CAgNvvNheXGbW5+xV3VDHX/JYV9iecdvQvdsGo5rW9HUiIHVN/W5cHHyO5QvwV/cTxnqG8qHUn/07Vlo6OrYREEA3JvaNShWUY98XGozvWaTfRysGtOWLgRvEx1jHM3R/MKU8JjP5ddLdrc2sD6MMGVz3F2+A3qnhxss+3iUnlRWDQq4ZWsObyEYv0covcXdZnJoAHhHzKjr4jbBY6/Ukt4dTN53X0Oc/ZJqVXNoZnNZALnWv4dvOy1VrOStSt2b9DLlonKxxr9PVm7hvRikPXLn27B5XWZZxSxvy7GjXwupLz7sIfsDD7mEXG926OfJQ+33P+4sLRULpEIOyaEh3RAEcBbvGhUS1d2Mcw56SlvPKUt2Dhx/pzvuXeyVI9de/wC4Z7BQnnlJUdjUAPs5kk3BkTulJLWXN+8Ojo6UvdAdoejbHEGn1NZsSPBWaOIzjtPcrX8NhNeTYxMdsOpTIgZ5/CDr8keK0addXZ12M67h9lfu7mbVa5pgtuNQbK7GSksopuPK8SIZj+G/b/hKHLHuPmd+Hz/wgMR7nb+gBPRVZEfWD+VqxeIfF+xv8MS8J47nRYxktMdvgqJpGaEAMgCTNR2oAKbRDmNDhIgeUKHdPZicuepyXpBQ6SpLQBGs8Ra0CYtx7lraGzkj5ssxuIV87wkkZTsG8RGXxPwV72qPZlCOleOpJ2CdxHz3I9qj2Y32WXpgqdg3QYy+J+CPa4dmEdJJ9WhNwrrTHn8EPVw7MX2WTeE0F/sN8m7fE/2qN61Y2RPHh8vVj09hPiS5o7JPDsjemfzBL0JHwt9eYGwtAB4DrgmDYE+BEIt1acdhKNG4z3waVLZVGXZjUjdBbOu8RCqS4haltgu/yyr1yO3ZdEXD6sybw3h26802XErHthBDhdcd02X46p9W9rS4h0Zi7WRAGhiIAHHfdRVT86m/TsWLKsVuJgDBO4jz+C2PbYdmYfsM+6E7AP3FvOZ05WR7dDsxy4fL1aJ/s93EeJ+CPbodmJ7BPujT2Pg20yHuu8TlsSAeOolUNVrHPyx2RoaPQKvzS3Ohp7QYI6txwAjuustqWepqKK7E37QBFgZ3Tp7UigKydLG2Ei/LRJKvD2FJ/S+XmkVW/UCFCu4TmAN7RItunmnzqXoIidWsSCAIJGoNxz9VJGvD3FBsFTdTsA3L2kEutJJjepbU57sbGPKF9K78Lf1H+1QeE+4uSmv0p9TIDzJP9KkhWl1EZdL/AMLf1H+1N8EXJGq2oRYMB/Mf7EsalncGKi2qAA4MJ3kOI8siWVSzsCZJwqfhZ+t39iaqtwyAVcJii0gGiSZGYlwIB10YrUI1p5aIbfEaxFmM70TrnV1M9r3n+haUdfCOyiZcuG2TeXJDN9Dq8znpRwl3typf5jHsH8reOqLP+j634qfi7+xJ/MV+kb/KZfqOg9G9lOw7Xh5aS50jLPADeBwVHUXeLLmwaek07phy5ybEKuWgSvg5u0xy3f4ShgHGEdMW8T8EAF4fDBtzc/Oi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data:image/jpeg;base64,/9j/4AAQSkZJRgABAQAAAQABAAD/2wCEAAkGBxQTEhUUExQWFRUXFxgYGBgXGBgaGBwYGh0XHB0XGBccHCggGB0lHBgYITEhJSkrLi4uFx8zODMsNygtLisBCgoKDg0OGxAQGywkHyYvLCwsLCwsLCwsLCwsLCwsLCwsLCwsLCwsLCwsLCwsLCwsLCwsLCwsLCwsLCwsLCwsLP/AABEIAKYBMAMBEQACEQEDEQH/xAAbAAABBQEBAAAAAAAAAAAAAAAEAAECAwUGB//EAEMQAAEDAgMEBgYHBwMFAQAAAAEAAhEDIQQSMQVBUWETInGBkaEGMrHB0fAUIzNCUnKSFVNzssLS4UOC8RZiY4OTB//EABsBAAEFAQEAAAAAAAAAAAAAAAABAgMEBQYH/8QANxEAAgIBAgQDBwIGAgIDAAAAAAECAxEEIQUSMVETIkEUMjNhcYGxUpEGFSNCocHh8NHxJDRD/9oADAMBAAIRAxEAPwDp6+1q2Y/Wv1P3jxW5DS1OKbXocvZrrlJpSYM7btX9+7n105aWl+ge2anuylm3apIjEuvuD5nXS/LyKHpqew72zUY6smduVJA6d8kT9odDviUezU9hntmp65ZVU21WJgYl4NzHSEmBqYJ4pfZqOwe2aldWxjt+pEnEviCftTEDU67kezUdkJ7VqX6sapt2oDBxFQaa1HakwBryKX2ensgWq1Pdk6O1K5APT1TImekePel9mq/ShJay/PvMd20q376r/wDV/wAUvs1X6UN9sv8A1MhTxtf9/WP/ALXj+pJKildUiSOo1NnuthtIYl2tao0c6z++IcVTnbpo9I5NCrSa2fWWPuNWZXZ62JqXGnS1deASV3UT6QH3aTU1rez8jNbijHXrX/8AK/z61k926RbbEK0nEGk99/mW4bCYlxl1eq0CbdK86f7lBbq9NH3Yplynh+qmvPNoVehXAnpq366ntlLXqKZP3UR3aC+CzGyTM+vUrgXqVmz/AOV8+GaVfhGibxFIzJy1VSzNv9yP0qp+8q//AEf/AHKT2ev9KKr1V36mRdiah/1al+FR/wAUeBX+lfsOjqbc+8x/pNT95U/W74o8Cv8AShHqLuvMxjiH/jf+t3xR4Nf6UC1FufeZFlZwEZ3ntc6fajwa/wBKB6m1v3mT6d34nfqPxR4Ff6UItRb+p/uRbVcJ67+9xR4Ff6UK9Rb+p/uS6V5sC4nkSklXVFZaQ3xrnspP9yl9Qn77+5x80vg1/pQLUWrbmf7nd7IDTSpzlHUZc5bki/PxWFdB+I0kdPprE6o5foFvyAGCwkDTq35KPkl2JvEj3RhjC16jnO+l9C2eqzo8O6BwBgk96OSXYPEh3Q2JwGIa2W49zjwFPCj2sR4b7B4kO6NzDYkFoLi1h/DLT5gwl5H2Edke6B9rYg5C2lUAcQQHNdTzN5gPlpPaCjkl2E8WC9UZtPZ1UgE7VqtMCRkwRg8J6G6Xkl2F8WHdFmx31qdRzquKfWblIDXuwgbMiHfV02kGJ1MXSeHLsL40O6Ok2ZWDw4gggv3EEeq20ixTWmuo5NPdBVaplEpBTNqVi65PwQKZmKr5XGXR2mNAFQvbU9ivN7h2yNqgkNLg4GzTINxu5/5CkptbeJDq574ODxXWLwDqXCRu5rrobwX0OVs8tjfzM39nhohriAAIsDEZovvjMe8Sk8Jdx71G+Wh27PBzAmQctvylpjsMHn1il8NIT2hiqYEFxfmMyCBuEZP7PModeXkI3tR5cCGBAa8Zicwy3AkDfHbc9pSqvqEr8tbdCP7OGYuLic0Zp3wZ7Ii0cEiqSD2iTSXYrp7MAiHu36xqRrpqLntcUvhIV6mT9DSp0LCNw0FyAN5Ca7YrYdHSzkub/C6iDOtBaZOm7XfwSueY8yeBY1Ym4uOe3oEYOsWgiAWvte4nnz5KrqIxm+bOGi/oZSqi44TT9S7FYkU2BrJDzYmIgRwI87aKCrTytnzS6F3Va2Onr5Ye9+C3ZuJpzme4hx3udPlFlHq6rcckFt8g0Wooz4k5+Z92bgcDcELIaafQ6BNPdCaUjQIjWeACTuE+CWEW5YGTeFk42o+XEn5+C66qCjFJHBaqcp2NyeSMqQricRbtTZJvoX9DfXXPFkU0OCEijgZqdXK5tJYjnZDynFQYFAYY5KbzL0LPsliXNLZfMiSnoqE6ck9W5HC6gvlUo4sawPqU+bMAr6G50khrTblO6LGB2ws166mmSUZNotrSWWLMlhg+Iolhh0cbFX9PqK71mH+UVba7KtpMyavS53HVs2EjTKRB/wBwB71JyyzsSRnXypepGlh6roJzATB6w0A19YGTM9wtqoZTxJRZKnHlytxVGVSGAOvq4z2CB3T37lJyvGxFGyvLbX0JU6dUlocSB1ZIdvFzpuJJ7gO53LJvcHKtJuI9WlVLpkgFxnrbptAnq2jTWSkcZZHKdajgY0a285t4GY6mZv8A9pNuxHLId4lTX/Abg2FrTJJ7TJgAASeNie9SRWOpBZJSex6L6EOnDf73e5Yet+MzpOH/AAF9zV2joO33FVS6BQkFM/HYLOZIkSCIJBBiNxBVW6uTlmJDODbyijD4NrHAhsEGRrYmxPeI8AoEpp7kaTTOcx9EsccwiSSOydV1+n1NU4pRfQ5rUVzjN5XcFjfHfHvVjxIZxlEGJNdNhxCcKmToYZzzDWk9nzZR2XQrXneCanTW3bQWSdTAVBqx3hKZHVVS/uRLPQaiHWLB6lOLER5KZTi90yu6pp4aZfhabWuBe0lsTEa/4Ve6blFquW5c0tPh2KVsXjqaNHBMqjM0Gmb6C3is2eonU8T8xtV6Su+CnDMH8gHEYZrahabyOqZ3mLk8FdhbKdfMtjOtqhXfyy9Vhbl9NjczmeqRAGUmCN7uZhQzlPkU1vn/ALgt0Qh4kq35cdEvX5kcTgQ+XUyHQdxJMRbXVOp1LraViwJqdDG9OVMstfMyoWmnlZOdnCUJcr6o6HYWIluSPVEz36fPuWBxGnlnz9zruD6hTq5H1RqtaIWY2zZMrbdYtECWiNYEEn7vHwWlw+pSeXuZPEr5QjiLx/3oc8F0S6HGtjoEyIoHJDtaToFFKyKfU06OEaq1cyjhCiNycpJlK7TXUyanFjNIRLLTwLppQjbGViyh/NM5lFE11V2onKcU2vp6BlTAjMwBwhzZknU748QspcRmlLMej/YJaOLcVnqa2CohsgNAMxP4huPmVhau+VrTcs/6NSiqMMpLAQ4SCqieHksNZQP9BYbkSeJkq2tddDaLwvkV3papbyWfqVVNlsykAXOhMmCrEOJ386k3siKWhq5WktwSlscyMzhG8Aewq9bxlOPliVK+GNNczHqbG/C6TOh+KKeNP++P7C2cM/Qwets97YtP5Vfq4nRZ1ePqVbNFbD0z9Bm4R5nqmymlraV/cMWmufoVPbBIM99ip65qccp5IpRcXhhOzsA6qbWA1J0/yVFqNTCleYuaPQT1L8vQ7n0Uw5p0S03IeZjS4afesa+1Wz50dDp6HRWq3uauJpZhG/UKEnMw80AOEgpfhqOY8gZPwQBhVzLiOay22m2U5YbwAY7FNpDTWYtYnfPjKt6TS26qXXoVNRfCiPQxq7mF0tkAkTawteBvuuj08b4QxPfH+TKn4M5rl2ydHspkMiQRuOUtJ5mTftWPq5Zs/wCcnX6GHJUkun0wGKqXStzATcAxyTueSWzGOuLe6E544hNyxzSfUBxFOleSAd/WjTiJjkp4aiawQS01becDOwNE3AHG17Dlw3J0dXd0TI56KhvmcQHG41sksyyBEmbzw521V/T6eeEp5x1MzV6yrLdbWVt/6B9iPaKl3Xiw4zuJ3qXXqThhIg4TKMZeaWAPHVAXmABczl9U8wNyu6WLUFlmdxGcXY0lv8jT9HQIqazbsjsWXxXm5o56G1wRx8J46+otpbZIJZTiBbNrfl2J2k4epJTn+wziHF5Vydda+5ivqk6kntk2WuoRgvKjCrs8axK+TwM6xsZSwcsbok11enqko0yz3GBTyjkspsnXRQW2Y2R0XBuGStsVti8q/wAhLXSbaKo4YWWdVXqfEtcK1mK6v59gPE7SYDE8ZsTESJmORRCcY9SLXV22NRjhxfXK/BFmPpASJcCSJjgAf6tyJXSYmn4dRTh4y8Y33NPZ9RtSCBY8oNlU1FrhW5ItXNVVOUEaTsM2x3CwFovY+Sw1qZ4a79WctbBTnzyCQqz3JEIpMCjNKdgaiSBwxSoQdGAHMJUpN7CN4FTeDIG4x89yfODTWw2Mk84MraWJGeCGubyN9eIu3ctzh+mk4OUW4szNZelPDSaKdm4rI4+tfQNdHZM2jtWjqNO5wSb3Q3QapV2NJPfosne7DfLHHi7iD91lpGqxFHGx0snzPJpoGgWLqtJiAeens1QKDMN7ifEe9AGlhaoIgWjd8EgHmr8W9udoOrnGdTc8StVcOpsxKS/8HLWay1NqOwC+SZJJ7brQhXCCxFYKU5Sl7zJUXlrgbW5ItjzQaJ9NN12KWMmzitsdUZRDidOA+KyK+H5nv0Oiv4qo15j17AdDbFQG8ETpw7P8qzZw6uS22Zn1cbuU8yWV/k2Nn4wVGki1zI9nksjU0OqWGdFpdVHUQ5onPbTZQqVDX+ktE0mxaW5WvcMwvrnIE/mG+0BaAMVgaTvWxDesSQejcId0oqPyuzCGl5a3XgAbpV9BGGOdSayo+nVBL+ia7WB92LkxmNzfdv1VnRzhCxOZS4jXbOlqt7gz6ZBggg810anGSymcXKucHyuLR0NbA9JRAFjAgkX3LBjqXXc2+h2E9GrtMktnsYePwZpuyzNgZ9vmtnS6jxY5OZ4hpHp7MfIqo1XNMtcRpopbKoWe+skGn1NtLzB4IGVJFYWEQybk3JjQlGjIAeOaYp5Zc1GklTGMu6LadWBG6FXsr3yjq9BxWLjGMliOOvzQsMCdD4JLnFJdyHhDttsm4PEG/vnuKtgy4yKjm2NtRcG8Ht8gqjwdM4vHUDdRdT1qPuRBF9AREHTWe5GNske6eGH7Px7AbF7i3WxnhOnOVV1bzS0Q6x/0WjZo4xrzAzd4j3LC6P0OdaCx2lMb3FwA7YxFSnTmk0vqEgNESOZMbgJToYb3DBmHaeIJcWU97Moc1ws61zxBIJgaA34TcscByo0djYupU6TpGFkO6liJYZib+tYkjdIUc0l0DlNItnimJ7iNGZtHaBaQ1huNfgtvQcPjbFys6ehlazWyrlywAauIfUhrjYn5lasNJVRmcV0RSnqLbvJJl+OY6kWta5wBF4JHW3kqvouTUJzlHcn1KnS1GL2wBBvzK1VhdCju+o5buQxYtxeUd76FOJw5n8ZHk1YWrSja0jqtDZKylSl1NjHVIbbeY+PsVUtgAKQBwlAnTcQ4Ea/NkAcBifWd+Y+1dHV7q+hxtnvv7/kHKkGZQwQOU2ug7nJEsDWytxSjQrAVgM4JgOYQYsRbUHcqGvq54Z7G1wfUclji+jBhsuiWT0LwA5jQ3O42e2TlteC4mCdWzuCwsHV5Kzg6YYHdC4wbAEy0vAqE+qDOZoHGEAXHZtEUxNGplc67Wudr0chx0v1iyexNFNymw1Qx5BbBmHetAt1uchWKr/DTXdFW/SK2UZdnkMqVw0Se1RRg5ywTzsVccmNj8W2q05WkkCZNo7OO9amnonRJcz2Zg6vU16uqUYR6dzGlbJzKFKEKOCkYhRWxbWEZt/zdMm0tmWdJNwsU0s49B/p7MovadYsFXlNQecnS1UrW08ko+uc/6IbTy1KJDH5MxjNDpgETEXnd3qvK1v1NmPD9PXWopIz6+GdcOrwZHq5tSJf29aCOAlQSbezZZjXGCxHb6D1KBJDH14ykzlLsxkuO8btBr6p4JPuK5LuGYCm5ji19UOlxfAJnMDDmCTpa0RvT4vZpic3m3Zu4LZRBLs7hOkG196zNZen5EZ2t1EZLkia1BmUQSTzOqzG8maKsCWENMEggHgeKXKUhEZ1XAVSABUg5iTd2kNEazuPZmUniwz0H5WehOtgHlgaHnNJMyd4yx7+1CtjnoJzLIhgaoAAqxBdJibEtO/sPjyR4kewuUaWHplrQCZO88TxUbeRoLtOm3I4kCRF9+v8AytHQWWeIoplHWQgoNtGJK6mO63MJ7PYsq1C4yTeB5JlVUaliJJOxzeWNKlG5FKAO59B3ThzGnSO9jVh634rOm4dtQkzZxzZaDwM+RHvVQvASAKMTQJu1xa4eB7Rp3p0Wk9x9c1F+ZZRmYDadc1hSdTvmInS1oI3GRJ7lLKEXHKLUqK+Ryi9jmsQyHOv953tW7V7i+hwNrbm/v+SgqQhGCQUYpQIlAiD9h0c1TsBPu96ocRscasL1NfgtSnfl+iOljn7PgudOwM/aZc0ZmvygayJnSPMpRMATsY4FuaqL8Gbj70bC5JYR7i6G1ZaJsG6AbpPglW+2BJPuD7Q2pHVYZtBPu0WzpdFlc09jnNdxZRfJXv3ZjOctZRSOddjy2thsyXYa89R5Sjdx0mB2Sp9DMQJ38vBMs2jktaOvxbo19yVPAZAZqOJOh59mm5Ut7Hg7JU18MqlY5fQd7AWwdN272adyf7PFb9SguNO6Pm8vb/kk7DU3dZwvpqfKD83UUqVnoa1OvqlVz2bYeGOdhl5L8u+bmPAePieKhlqtNF8rOct1OslZKcHtnYLGybF2UBxvrvmZ8VDHV0qzY1Z6p26Z58s8EqFYlrQ1zmkSNxB53KpcRr5LcvfJk6G3xK/mix1cyG9I/NxygagQO753LP8A2LmA/ZtXM31i6NSRGvJMm/UXAXlTOYMDOCVMME47fFGQKRimZsua43SrHs9vKppbEPj18zjkxsdji+wsJ8eC6TRaGNK5+rwYmq1UrfL0WShw3QRYSJm/FXacuOW8leeE9kOApREO1KOHLUgHcehNsO6B/qOt3MWHrdrWdNw55oR0aqF0DrYWLjTmY/wgChjZ4fqb8UAHYbCAEOMF2k8BwCMjuZ4weYYhwLnfmd7V0la8i+hxlvvv7/kHepCISBRiga0QJQKE7PxPRvDrxv7FX1NPiw5UXdBqlp7lJ9PU6qm8OEjRcxODg8M7euyM480RZQUjHkTTHAIw2I5Iydu4prWFg9YxpuWjw/TSlLnfQxuK66FcHWurOeK6A495bBcbRLxAMcU2UXJbEtVig8tZKG4QgmCBIN4vczPO0DuTVCSJHqItbonhsIWkEmYEe3w1KWEGmFlylF4XUNTslcswlEveGt1JVfVXxoqc59EWdIrHdHw+p0tPYLfvuLuWglcPd/EdmGqopfM66/SvUJK+WUvT5g+1thgNHRNuNb7u9WuF8flKxrUy29NjO1nC1GKenW6MOngKjgYabajf4G66aziWmg4qUlv0MeujUyhJKL+YZgq1XO1pkC0yNw5ws/VVaSVbnBpv5Mn09mp51CfQ2HLBi36Gu8MhQw7WTlESpbr7LGuf0I6qoVp8vqWSJiRKjwyUbOBMkBDTBCrOlpAMGNRqE1ReQyZlTMLCq42O64i996l5WvQMlTKzj1s1UCwiN8ajlZDiGdiOOIlrgdw5Gd88T7Fv8M89bhLr/oxNfHksU4/9ZQaoLsxEyZjctLwZqHJF7FJTTlzSQnVJJJ38FLXX4cVFCSlzycmI1B39qeJkdtQTrdLgVE8wRgXqdv6CunDuN/tHa6+qxYet+KzpuHrFKX1OiqPygkqoXTPqVC7X57EgEZQARhK+UgHQ27ECnmuJaA535ne1dLX7kfocZa/O/q/yUOCkIxQkAiQECMgAECigIENPZOODCA7Q2PuPuWbrNLzptG/w3XqDUZfQ1tp1clIuGto71l6SvxLlGXQ2tfqHTp3OPX0OXfiHGJcT3roY0Vr0OPlq75dZMWNfmIMEGBM7yN6SiKimh2rm7JKWPQDxL8rSQPnnyU0nhFWuPNJJgIxjiT1LCL8bxbuIPf4R+JItPTw/UMca6/U05G44jv8AJJ4j7B7PD9RM4t0Cw52Os6dsD2I8Riezw6ZL8PWLtRpM+NvIexPjJshthGKOw9HNmgNFRwlx05BcH/EfFZzseng/Kup0nCNFGEFbJbs3MgXKczNwE2oD0ZyzJgW1UtU2poa1sY4ZVtBqWBm2sT8hWXaumUIollam7KHDNm4OEGG30G46LR4bfHn5J9On7lLXVvkco9UWU3BwBGhCv2RlVNrsU4ONkVJAbGVGSGwWi4B17JV92ae9LmypdNun1KajdU3jeILVxbHnrM754TFhzVmXCpxhlSyRw4lFzxJYHpYF02ayDlzXd2kASsueY7M01JPdBmEpNpN60Nk3vM8NbpsYWWvEVkSdkILzBlSmHD2HhzCjUpRluO2ayigafWFo/wC0G1t5t5KwoSb/AKazkilOMfeZm7SxQeQG+qPP/hb3DdLOpc0+rMXW6mNj5YdEBFa/UpEMUwuY4NsSIlI842H1ySksgTcA+CM3YZNjBgdgJnuAhRKuWN2Tu6Gc4JVNnvNg+LkgyZOhvw0jvOiVwfcVXQznBqsECApSsd16D/YO/iH+VixNb8VnS8M+Ajax/qjt9xVNmgBFIAgVVWrrdrqzuP5XjJY3VWhp51iHdZ8iOs726rpa/cX0Rxly87+r/JQSpERizJAwRJQH1IApRBFADSh7irKeTWbtVr6eSo06atjd71ly0Mq7Oepm7Hild1TqvX3QquFa6kBRg6udJGZJC2cLc2/Rdh1mmrt0/Lpmu7z1MfOYjdwWk4p7mJGySXKRc6d0ck6K26jJyTeywRSjMDQlD0HSBgSAwdxsg/VN32C8q4vH/wCXP6ndaH/68foNtfFvZTJY3M+waNbm0m+izq61KSTexabMKttjFFuZtLfEFpmAzMfvfi6vxVtaelSw2JlkaO2MTBHQmfudU3Mxe4gAX5olpqs+8LzM2XHPTa4hzXOAlu8cbb4v4JtE1CTimMnHKACzonGfsz1mGfJdPCa1tceX31s1/swpQemnLm93qgLHbTkFrBbj8Fr6LhXK1OwztTxHmXLWZa3vTBlGzsev1SN4k9y5zium/qJrozb4fd5HF9UZ2LxRqGTYbgtfSaSFEdupl6jUStllmhszHwMrtANZWZxHh+X4kPU0dDrNuSRDa9HR4323doIT+Fz/APya3RHxCvH9Repngjh2RxWzLm2wZ0VH1FCeCQFi8aWEgCYAtvMg6eHmo5TwT10qfqQdtJwE5JsHWnfJjSxEGe5N8THoSLTxbxzFv7SOaC2BOp0y3g6b4f4Dil59+gKhYzkIwWJc8kEAQB2idx4GZEchxToyyxk6lFJo9D9BJ6B069If5WLH1vxToeHfB2OirU8whU2XjMqNItvUF9vhQcxyWdgIV6oOXo+qDBOstnUX1jl4rkniT5879Sxn0NDZtJzoziLme4mN51Eb10egutnDE19+5DJLOx53ij1nfmPtK7Wv3F9EcPbvN/V/kHcpEMeDOxjKpf1DDcvHf1p92vBRSUs7E1cq1HzdSDqNSZm0g5QRxNv0xPMo5Z5yOU6umPuSwFJ4JzG33QNBxToqWdxts62koByeQkSlEEkwGSdKsWGR2doOoTLK1NYZNTdKueUF7L6Iv65A4BxELO191lcUkzZ4Vp6bpueOhpvoYc26hMbjfyKyo626PRm3Zw/Tz6xRgYjDgE5HNc3UXGaOxbOn4hCaSl1Oc1fCbam5Q3iDhaJkeg6AyJAhs7A2sGdR56s2PD/C5bjvBpaj+rV735NvhfElT/Ts6D4rFUulNUPJNxlDeUTJPyLLI0/BNXKKg4pLu2alnGdPBbPJPZuFpQSKoJLYiIiWxpPks7iFF+najZDbPX6F3T6urULMGE0tktAAz/dI0EyWhsgzwG+Vm2altvYt4C9m4drTPSF5PEzHZeybZa5/24ALxNFhAzAQDNx5qfS22qfkbyyvdCtx862OM2hWDqji2ANBHAL07hlMqtPFTeX1ZxGstjZc3HoDyr+CuSp1i0mDEiPFQ3UxsW/oPrscHleoxcJspIp43I3jOxOm2ewa8hxjfCjumoLckhHI9RxHVJ9UwElUa/iRWMhNz9xvZE61EtAJsXTA3ptWojbKUYenqOsplWk5epAkbhCmhGSW+7Gycc7DSNUonyK246n+IJOaJJ4c16E/plOJzC/O1uaMoXkl2CKdQESDbil29BH2O59BTNB/8Q/ysWLrfis6PhnwDplTZoAWJrg2AB5n3KOcIzXLJZQvQHa7kO+fiq60VC3UULzM0MLXBtEHh8FZSwsCHk+IzBzrD1nb+ZXUV+4vt+DjreVzf1YPXqZQ5x3CT3cE9vCyRKPM8ICdtEAkEGWgl2kQNb7+zko/FJfZnjOSD9ptEiDaJ03zPgBJ8EK1AtLLuIbRGWYO/wABF/PyKXxNg9mecMOp3APESpE8kDWHgchAo0IEEQgMG5hcD9XTcGgkmTIaSRDtJ0XOa2bla02dpwypV6eLS6kaeCqjQN3fdYOE28d+9UWo9zS3C6GDdlu1gdvIAnwA96WMop5Gyi2sANb0f0yu4zPugLXr4pj3kYF/A0963+5lYnCuYYcIPkeYWpTdC2PNEwNRp50S5ZoqyqUgIhqBBsqMCPAZs1snJALjpOm+y5z+I9POdSsj0j/s2uC3RjY4Pqzcp7KeHA5WRY6mZ4+K4CVscNPqdYkRwBptdLnNa5trE8wbnnKdJyfRCrC6mbt/bYcRTDwAACYMyTunguy/h/h1cYePNbvoczxfUWSl4UM4XUxm4hsxN5hdWpxzgwvBmlnBPEMJENMG3hvSyy1sLBxUvN0Avo1SZzee4/CT4BRck+uSz41OMYDMLRLRckkknUnfYX5KWKwVrJKT2CaRLSCNybbWrIOLEhLklzBAc1tTO0Et4cDwVBQnOjwrNn6FhzjG1WQ3RLG4kVDNwALDmUaXSTojthvO4t+pVrz6Awbortqk4NQeGQ1SipJzWUXDDAskG8XkW+K57Ucbt0l/hXV7Po0b+n4LVqqfEps3+ZlnAOkDqDSbdkxbtW1VarYqUOjMu2LplKM85W3UKp4QFpD2tPYLRZWku6Kzm/7Wy5tGBAIA4RoPFO6IbzZ3Z3noCIoP/iH+SmsPXfFOj4Y80fdnQY18N7bfPcqFjwjTrWZGYDHYoo2dyadSfQsCmRXaxsTYbiOISged13Aud+Zw810lXuL6I426OJv6v8lDwDMqQj+ZW2i2PVHkkwg5n3EaTeARhCZZDoGwbC+tglaHZl3J+CBoxjigUYJRBSkyBsbAxYHUJ3yPeFk8SoyvER0XBdUlmqT+aIVdtVMxbkLRmIJDScrQXAGbgzDTpo7fBjFwdLkBd6R4kATh4Jyn1XkAF1MOngRmcbxYcijAZNvZ2MqPe8PaA1sZXCetIDpA3AAgb7yhRG5RjbVxXSPPAWC6bRUeFUkcVxPUePc+y2AyFcM4iECYEgMBOzGE1mRrmnwVDikox0s3LsWdDGT1EeXud00iF5NKO53eTLq7JBM5z4a6/HyUqsaWMCbHObawQbXMXzQdB2QPAL0DgFuNHzWbYOT4sm9Tyw9V6GfjqQpGC0ZpHiefitmm+FsPEj0KLqnGbrbBGbSmeqYBA8dI4id6k8UV6VrbPzI/tMcDqR32jxlHi/IHpH3LP2jpaxjfx7uY8QjxRq0z33CcJiM403DzEx4R4p8ZZI7K+TqEMMXBhLKKl1GbroIpNl9BMNvYvp4Ynl3LA1fHqKFiHmecG9pOA3XPNnlWMkabDcX0vzhTX6rTyrqumk8tLvgj0+k1CstphJrCf3EDK1Kqo1pqPTqZtts7Mc3VbEoUxHgcJRMHb+gX2L5EHpT/ACsWHrvinS8MWKNu5vbRpZmG0745XB8iVnzWVg04PEjnm7IYPvO0LZOX1SAI9W9goC1ymhRbAA+fmFYisIqyeXkuZqI1mycNOAxI6zvzH2ro6fcX0OOu99/V/kGeLqUiEAkBIYtQBFKA0IEGhAqIhKIKEgA+Pc8Md0fr/d5Hj3a9yZP3WS0tKacnhF+DxG0HMad3Vk9TRsB36pJ5ZOa5nVRUbGjt9HZz0plzxjiG6+o3MCac5iKkm24EM0477qvsWssg/aOLpmn0kEh2Z92Q5hDQGgC4N3OJMXaLwYVvT6aVr26FLV66vTrzPcqzTfjfxXTQWIpHDzk5SbYNicYGEN1JBNuQJ9ySU0h8KZTWV0KTtFoYXkEQYgxMwDx4exJ4ixkXwJOXKi+jWzFwgjLxToy5iOdTik36h2AxHR1Gu4G/YbFU+JaZajTSrfb8EukudN0Z/M71i8kntJneJ5WQbadXJTe4EAgGJ4q7w2lXamEWsrO5W1lnh0yknh42OX2G6a2ZxuGuN967zjdXLo1VVH1S2OX4VPOodk3vgAxTs7nEicxm61tLSqqYw7IpXWOdrn3ZUKQ4BWcIjbfcfoxwQw3G6McAk9Abl3JtaBolQme4gEknhZFistLuHUsKBc3PkvP+IfxDZdmqCxHodzw/gNVDVk3mS/YA+nEWNQXaY6pmdAfH3LJ8GLfNg3MteoRs+qS6C8OsRAEQQYuU3UScY9Gt8/ISMVnPqTq0cp5LveCcRWroxL3o7M4PjHD/AGW7MV5XuiBC2tzKSJBKB2/oL9i/+If5GLE13xTo+F/A+50ypGiZ+Kwm8EAbwbDx9yj5FnI/xXjBQBzA5kgDxUgw0MLhwLm58u5AHmFWczp/EY7JXR0+4vocfdjxJY7v8lL1KRCCBBJBcEClEwMgMDFAEQEohElAFddmaORlNlHI+E+U08Dsem9jesRDGNI3QC6Jteb6eOi5rWPFzR23Dk3poy7h2L2K1wlzzZjGmYNmZoOkgmTvVeHmaSLcmopt+hy+IwYc6Q5wADWgT+FoaCeZAXSUaXkh1ON1Wu8WxvATEK4jNK6lBp1aD2+HsKRpMcpNdGQ+jtucrb696TliHiS7k6dIN0AE8EuEhHJvqTKGsrDG/Q7bZGMz0WuMToe0Ly3i2h8HVyhFNrqdroNT4lClL6GL6SY8PIY2CGmSRxvZdN/DnC5Up3zWG+n0MTjGsjY/Cj0XUxcq6xrJipCQGBwgUdIKMUqEEgQbcmz91p9mOi8SWDTzwLkBeVvQ23XNVxb3PTvbKqqlKcktirOw27tPYrtvA9XTDxGv8lOnjWlts5IvcjiMRl9Vpdxyi+hPu81nKhdLOvZ9jS8TPQHxGPkgZX97Yuuv/hvRumMrJf3dDk/4h1Ctkq49V1Bhjzb6t/c3tXTcxznh/NEvpxsRTcQRIIHbbW27xS8/yF8PHqd9/wDnhmg/X7U+tr6rNVja15syb/DvhfdnU1n5QSqZoo46rj8Q3EzWA6IkgEaBtssDiDM8VlTvnRbzWvZ7fIuqqFlfk6o3AtRMol2GrZTy3/FKKee4k9Y3m59pstrRXSsg8xxjb6nMa6lVz2ec7lFRXSkWswzyJDHEcmlRO6tPGSVae1rPKyFRhGoI7RHtUikn0ZG4tdUUu1ThgkCoYoAiAnCMAxmDlxIFyLyTqIi3DVRSjnoSwnhYYMzZ7rSBwgOOiaoSHu2Pp+DssHsmkaLDcANF8x4CfYub1Sl40kdpouVaaL+QNtXHB3VZIiQTNiOFtQtbQ6J1rmnv/o5/inEVa+SvO3+TLWqYaBsdhi8AAjfrpcET3Jso5JK5qD6Aw2Yfx3kmd8GLcwDf5Mxqpkr1Cb6FZ2SYjPGo36Elw365ovyR4bS6i+0LOeUsqbNcfvAWOg0kRAvyb4HihwbGq+KWEg2hRygzEkyY00AAHYAFJFNdSGUk+hZyQ4Rby0My8YzsIJcCIdKKOUAIBADwgPQz9o06pIyG0Hh60iCeIibc1HNSfQnpdST5wFjawaM1QEguzdYQQGyAOBBAB5EnshzNLqWH4PNtHbC9CHQ4gRNRu5s5heC4l2mobAjtSNz7jk9O37r79C5lOs5wJdYmCMwsAGNOm+ZO/XckjF52wNm68bpt/NMswdCvnYXODmiQ/mTmuBy6vmpFGT67oZOdOHyrD9DoKVYxAAsub1XAtPPU805PzZePobem43qI6fEYry7Zz3A62FDpJJuR5T8V0tdMYQUI9Ec/K2U5OcurI08CARDn2jfrcm/HUoslGqPNJ7CwUrJcsVuGNA+Kg0ztlKUpe6+hNqFVGMYx95dfr2O19BD9VU/i/wBDFQ1/xfsa/C1in7s3toer3j58YVI0jOewOEESN6ZOEZrlksoWMnF5RHD0soiZA0nWOHOEldfJHlQSlzPJazUKQQ4Cq2HOuTLib/Oi6CiMY1JLpg5LUTlZa2+u/wCTa2XhKbQ5zyC9t3CCclp04wszVapzfLHobWj0MYR55Lc1KWJZUbLHBwDokcRFvniqsPeL1nuMlXw4eIcARzV2MmnlGdKKksM5Xa+zzSdb1Tp3blo0W86w+pkainw3n0AcqnK42VADQlDA2VAuBFqBDcwctwpIdBh2sRqVg3pS1mGjrdO+Th+Yv0fUwg1b6OSzkiWn5hAJEsvzZAjFl+bIDBHL82QKPkQG4nN+bIAYMQJgcMQGB8qBcCLECCDUAIBADQgQEq7OaQQZguLjfjqOy3koXTF9SwtRYvwSOzWRF7EkXm7hB11SeDDGBVqbE8jHZjYAvAnf+KJ/lHyUeDHGA9psznYKp0ogDQWUiSSwRSk5PLLA1GF1DLSwh8qUTDJtFlUnpFO5WSeUvT0z3LcdU4VOuCw36+owCtlTc7T0CpgUqgFvrP6GLE17/qnR8MeafudNWp5hCpGgZdSmQYOvt7ECkYQIXYahmPL5skFOGwYD64Goz3jlePJbtj5aM/Jfg5imPNqUn3f5NPHNqmpUnDNqtMMa7M0EsLQXZiTpnAbEc1hnTBuB9W9MUnFxJaCD971iRrIAKfBPJFa/KFlyt5KO5mbeZNEn8JBHjHsJU+neJoq6qKdbOWC1DIGKBRnIEEUuAFCMAXUq5yljicpvbcbxHeqtlC51ZFbmhTq8UumeeX5dyiFZXzKD6iISiCQIxIFGQHoJACKBUJAgkAOAgUUJBBEJQFCQUQSYASBBIAdAoyAJSgB5QA5cgBwgDs/QF80qkfvP6WLE1/xTo+GJqnfudQqRogGNxrQDbMByB8AT39ybJ4QAVDEB5JaLAx1gNxInsskhLKA1MNiJsRB8k8DzWk/JVzDc+bdq6Bx56cfJHKK1wu5uzf5OuEEAzIO/5sstQSNl2ylvkH2o9raTszS5thAjeQPLVK9hFuzJqV6JLM1OsSyQ0uZpleHRJ35qbQJ3d6RDtwv0jrgU8m9x8hf2wremhmeexQ1k1GGO5zEXWlkyh4QA0JQGAQKLKgQRCQUWXgJ1PcNSkckhyi5dBQnDRgLIEY8IEA8eKnU6MCzpdpdojq33mdeSjs5v7SxR4e/P9gOhSryM50yG2SSJcXjS0S1vd2qFOz1ZYl4Hovz8sf7KyzFZRJAdfQsgyW6W3ZnDuGpKa3b3JF7On0/JZ9HrkCXXyuzQW5S7M2CLTGXN4b9U/wA7RGp0qT27fjcfCMxH1eaDB692w4GBAEfd6xOkkcLIirNsjbJafDx9jXDeSsFLI5bySC5IlvJOAnCbkMkYCBMiARkBQgExIFRKEAMgBwgBwEAOgDtPQP7Or/E/pasXX/FOi4W/6P3Ohxj4b22+e5UTSM0pMZAT6ku55RPi5MgsAO3XvUgHFY7BvZJcIBNjaL31C3aL65RST3wctqdPZCTbW2WW7N2v0fVd1m7uI7Pglt06n5oi06l1+WXQ2qW1qJ++B2yCqkqbF6F6Oore+SjF7dptBynOfAeJ9ydDTTfXYjs1cI9Hk57E4kvcXOMk+HYFoQgoLCMyybslllMp4wbMlEGlADTdKKIOSCChEnhZHxi28I0cXgnsoi1sxzmQTm0b3QR+qd4VCq+E7fwX7qJwo2+5m5loGcNKAHlAjRB99eXkQfcmzWVuPg3F5RW7CAgNvvNheXGbW5+xV3VDHX/JYV9iecdvQvdsGo5rW9HUiIHVN/W5cHHyO5QvwV/cTxnqG8qHUn/07Vlo6OrYREEA3JvaNShWUY98XGozvWaTfRysGtOWLgRvEx1jHM3R/MKU8JjP5ddLdrc2sD6MMGVz3F2+A3qnhxss+3iUnlRWDQq4ZWsObyEYv0covcXdZnJoAHhHzKjr4jbBY6/Ukt4dTN53X0Oc/ZJqVXNoZnNZALnWv4dvOy1VrOStSt2b9DLlonKxxr9PVm7hvRikPXLn27B5XWZZxSxvy7GjXwupLz7sIfsDD7mEXG926OfJQ+33P+4sLRULpEIOyaEh3RAEcBbvGhUS1d2Mcw56SlvPKUt2Dhx/pzvuXeyVI9de/wC4Z7BQnnlJUdjUAPs5kk3BkTulJLWXN+8Ojo6UvdAdoejbHEGn1NZsSPBWaOIzjtPcrX8NhNeTYxMdsOpTIgZ5/CDr8keK0addXZ12M67h9lfu7mbVa5pgtuNQbK7GSksopuPK8SIZj+G/b/hKHLHuPmd+Hz/wgMR7nb+gBPRVZEfWD+VqxeIfF+xv8MS8J47nRYxktMdvgqJpGaEAMgCTNR2oAKbRDmNDhIgeUKHdPZicuepyXpBQ6SpLQBGs8Ra0CYtx7lraGzkj5ssxuIV87wkkZTsG8RGXxPwV72qPZlCOleOpJ2CdxHz3I9qj2Y32WXpgqdg3QYy+J+CPa4dmEdJJ9WhNwrrTHn8EPVw7MX2WTeE0F/sN8m7fE/2qN61Y2RPHh8vVj09hPiS5o7JPDsjemfzBL0JHwt9eYGwtAB4DrgmDYE+BEIt1acdhKNG4z3waVLZVGXZjUjdBbOu8RCqS4haltgu/yyr1yO3ZdEXD6sybw3h26802XErHthBDhdcd02X46p9W9rS4h0Zi7WRAGhiIAHHfdRVT86m/TsWLKsVuJgDBO4jz+C2PbYdmYfsM+6E7AP3FvOZ05WR7dDsxy4fL1aJ/s93EeJ+CPbodmJ7BPujT2Pg20yHuu8TlsSAeOolUNVrHPyx2RoaPQKvzS3Ohp7QYI6txwAjuustqWepqKK7E37QBFgZ3Tp7UigKydLG2Ei/LRJKvD2FJ/S+XmkVW/UCFCu4TmAN7RItunmnzqXoIidWsSCAIJGoNxz9VJGvD3FBsFTdTsA3L2kEutJJjepbU57sbGPKF9K78Lf1H+1QeE+4uSmv0p9TIDzJP9KkhWl1EZdL/AMLf1H+1N8EXJGq2oRYMB/Mf7EsalncGKi2qAA4MJ3kOI8siWVSzsCZJwqfhZ+t39iaqtwyAVcJii0gGiSZGYlwIB10YrUI1p5aIbfEaxFmM70TrnV1M9r3n+haUdfCOyiZcuG2TeXJDN9Dq8znpRwl3typf5jHsH8reOqLP+j634qfi7+xJ/MV+kb/KZfqOg9G9lOw7Xh5aS50jLPADeBwVHUXeLLmwaek07phy5ybEKuWgSvg5u0xy3f4ShgHGEdMW8T8EAF4fDBtzc/Oi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0" name="AutoShape 8" descr="data:image/jpeg;base64,/9j/4AAQSkZJRgABAQAAAQABAAD/2wCEAAkGBxQTEhUUExQWFRUXFxgYGBgXGBgaGBwYGh0XHB0XGBccHCggGB0lHBgYITEhJSkrLi4uFx8zODMsNygtLisBCgoKDg0OGxAQGywkHyYvLCwsLCwsLCwsLCwsLCwsLCwsLCwsLCwsLCwsLCwsLCwsLCwsLCwsLCwsLCwsLCwsLP/AABEIAKYBMAMBEQACEQEDEQH/xAAbAAABBQEBAAAAAAAAAAAAAAAEAAECAwUGB//EAEMQAAEDAgMEBgYHBwMFAQAAAAEAAhEDIQQSMQVBUWETInGBkaEGMrHB0fAUIzNCUnKSFVNzssLS4UOC8RZiY4OTB//EABsBAAEFAQEAAAAAAAAAAAAAAAABAgMEBQYH/8QANxEAAgIBAgQDBwIGAgIDAAAAAAECAxEEIQUSMVETIkEUMjNhcYGxUpEGFSNCocHh8NHxJDRD/9oADAMBAAIRAxEAPwDp6+1q2Y/Wv1P3jxW5DS1OKbXocvZrrlJpSYM7btX9+7n105aWl+ge2anuylm3apIjEuvuD5nXS/LyKHpqew72zUY6smduVJA6d8kT9odDviUezU9hntmp65ZVU21WJgYl4NzHSEmBqYJ4pfZqOwe2aldWxjt+pEnEviCftTEDU67kezUdkJ7VqX6sapt2oDBxFQaa1HakwBryKX2ensgWq1Pdk6O1K5APT1TImekePel9mq/ShJay/PvMd20q376r/wDV/wAUvs1X6UN9sv8A1MhTxtf9/WP/ALXj+pJKildUiSOo1NnuthtIYl2tao0c6z++IcVTnbpo9I5NCrSa2fWWPuNWZXZ62JqXGnS1deASV3UT6QH3aTU1rez8jNbijHXrX/8AK/z61k926RbbEK0nEGk99/mW4bCYlxl1eq0CbdK86f7lBbq9NH3Yplynh+qmvPNoVehXAnpq366ntlLXqKZP3UR3aC+CzGyTM+vUrgXqVmz/AOV8+GaVfhGibxFIzJy1VSzNv9yP0qp+8q//AEf/AHKT2ev9KKr1V36mRdiah/1al+FR/wAUeBX+lfsOjqbc+8x/pNT95U/W74o8Cv8AShHqLuvMxjiH/jf+t3xR4Nf6UC1FufeZFlZwEZ3ntc6fajwa/wBKB6m1v3mT6d34nfqPxR4Ff6UItRb+p/uRbVcJ67+9xR4Ff6UK9Rb+p/uS6V5sC4nkSklXVFZaQ3xrnspP9yl9Qn77+5x80vg1/pQLUWrbmf7nd7IDTSpzlHUZc5bki/PxWFdB+I0kdPprE6o5foFvyAGCwkDTq35KPkl2JvEj3RhjC16jnO+l9C2eqzo8O6BwBgk96OSXYPEh3Q2JwGIa2W49zjwFPCj2sR4b7B4kO6NzDYkFoLi1h/DLT5gwl5H2Edke6B9rYg5C2lUAcQQHNdTzN5gPlpPaCjkl2E8WC9UZtPZ1UgE7VqtMCRkwRg8J6G6Xkl2F8WHdFmx31qdRzquKfWblIDXuwgbMiHfV02kGJ1MXSeHLsL40O6Ok2ZWDw4gggv3EEeq20ixTWmuo5NPdBVaplEpBTNqVi65PwQKZmKr5XGXR2mNAFQvbU9ivN7h2yNqgkNLg4GzTINxu5/5CkptbeJDq574ODxXWLwDqXCRu5rrobwX0OVs8tjfzM39nhohriAAIsDEZovvjMe8Sk8Jdx71G+Wh27PBzAmQctvylpjsMHn1il8NIT2hiqYEFxfmMyCBuEZP7PModeXkI3tR5cCGBAa8Zicwy3AkDfHbc9pSqvqEr8tbdCP7OGYuLic0Zp3wZ7Ii0cEiqSD2iTSXYrp7MAiHu36xqRrpqLntcUvhIV6mT9DSp0LCNw0FyAN5Ca7YrYdHSzkub/C6iDOtBaZOm7XfwSueY8yeBY1Ym4uOe3oEYOsWgiAWvte4nnz5KrqIxm+bOGi/oZSqi44TT9S7FYkU2BrJDzYmIgRwI87aKCrTytnzS6F3Va2Onr5Ye9+C3ZuJpzme4hx3udPlFlHq6rcckFt8g0Wooz4k5+Z92bgcDcELIaafQ6BNPdCaUjQIjWeACTuE+CWEW5YGTeFk42o+XEn5+C66qCjFJHBaqcp2NyeSMqQricRbtTZJvoX9DfXXPFkU0OCEijgZqdXK5tJYjnZDynFQYFAYY5KbzL0LPsliXNLZfMiSnoqE6ck9W5HC6gvlUo4sawPqU+bMAr6G50khrTblO6LGB2ws166mmSUZNotrSWWLMlhg+Iolhh0cbFX9PqK71mH+UVba7KtpMyavS53HVs2EjTKRB/wBwB71JyyzsSRnXypepGlh6roJzATB6w0A19YGTM9wtqoZTxJRZKnHlytxVGVSGAOvq4z2CB3T37lJyvGxFGyvLbX0JU6dUlocSB1ZIdvFzpuJJ7gO53LJvcHKtJuI9WlVLpkgFxnrbptAnq2jTWSkcZZHKdajgY0a285t4GY6mZv8A9pNuxHLId4lTX/Abg2FrTJJ7TJgAASeNie9SRWOpBZJSex6L6EOnDf73e5Yet+MzpOH/AAF9zV2joO33FVS6BQkFM/HYLOZIkSCIJBBiNxBVW6uTlmJDODbyijD4NrHAhsEGRrYmxPeI8AoEpp7kaTTOcx9EsccwiSSOydV1+n1NU4pRfQ5rUVzjN5XcFjfHfHvVjxIZxlEGJNdNhxCcKmToYZzzDWk9nzZR2XQrXneCanTW3bQWSdTAVBqx3hKZHVVS/uRLPQaiHWLB6lOLER5KZTi90yu6pp4aZfhabWuBe0lsTEa/4Ve6blFquW5c0tPh2KVsXjqaNHBMqjM0Gmb6C3is2eonU8T8xtV6Su+CnDMH8gHEYZrahabyOqZ3mLk8FdhbKdfMtjOtqhXfyy9Vhbl9NjczmeqRAGUmCN7uZhQzlPkU1vn/ALgt0Qh4kq35cdEvX5kcTgQ+XUyHQdxJMRbXVOp1LraViwJqdDG9OVMstfMyoWmnlZOdnCUJcr6o6HYWIluSPVEz36fPuWBxGnlnz9zruD6hTq5H1RqtaIWY2zZMrbdYtECWiNYEEn7vHwWlw+pSeXuZPEr5QjiLx/3oc8F0S6HGtjoEyIoHJDtaToFFKyKfU06OEaq1cyjhCiNycpJlK7TXUyanFjNIRLLTwLppQjbGViyh/NM5lFE11V2onKcU2vp6BlTAjMwBwhzZknU748QspcRmlLMej/YJaOLcVnqa2CohsgNAMxP4huPmVhau+VrTcs/6NSiqMMpLAQ4SCqieHksNZQP9BYbkSeJkq2tddDaLwvkV3papbyWfqVVNlsykAXOhMmCrEOJ386k3siKWhq5WktwSlscyMzhG8Aewq9bxlOPliVK+GNNczHqbG/C6TOh+KKeNP++P7C2cM/Qwets97YtP5Vfq4nRZ1ePqVbNFbD0z9Bm4R5nqmymlraV/cMWmufoVPbBIM99ip65qccp5IpRcXhhOzsA6qbWA1J0/yVFqNTCleYuaPQT1L8vQ7n0Uw5p0S03IeZjS4afesa+1Wz50dDp6HRWq3uauJpZhG/UKEnMw80AOEgpfhqOY8gZPwQBhVzLiOay22m2U5YbwAY7FNpDTWYtYnfPjKt6TS26qXXoVNRfCiPQxq7mF0tkAkTawteBvuuj08b4QxPfH+TKn4M5rl2ydHspkMiQRuOUtJ5mTftWPq5Zs/wCcnX6GHJUkun0wGKqXStzATcAxyTueSWzGOuLe6E544hNyxzSfUBxFOleSAd/WjTiJjkp4aiawQS01becDOwNE3AHG17Dlw3J0dXd0TI56KhvmcQHG41sksyyBEmbzw521V/T6eeEp5x1MzV6yrLdbWVt/6B9iPaKl3Xiw4zuJ3qXXqThhIg4TKMZeaWAPHVAXmABczl9U8wNyu6WLUFlmdxGcXY0lv8jT9HQIqazbsjsWXxXm5o56G1wRx8J46+otpbZIJZTiBbNrfl2J2k4epJTn+wziHF5Vydda+5ivqk6kntk2WuoRgvKjCrs8axK+TwM6xsZSwcsbok11enqko0yz3GBTyjkspsnXRQW2Y2R0XBuGStsVti8q/wAhLXSbaKo4YWWdVXqfEtcK1mK6v59gPE7SYDE8ZsTESJmORRCcY9SLXV22NRjhxfXK/BFmPpASJcCSJjgAf6tyJXSYmn4dRTh4y8Y33NPZ9RtSCBY8oNlU1FrhW5ItXNVVOUEaTsM2x3CwFovY+Sw1qZ4a79WctbBTnzyCQqz3JEIpMCjNKdgaiSBwxSoQdGAHMJUpN7CN4FTeDIG4x89yfODTWw2Mk84MraWJGeCGubyN9eIu3ctzh+mk4OUW4szNZelPDSaKdm4rI4+tfQNdHZM2jtWjqNO5wSb3Q3QapV2NJPfosne7DfLHHi7iD91lpGqxFHGx0snzPJpoGgWLqtJiAeens1QKDMN7ifEe9AGlhaoIgWjd8EgHmr8W9udoOrnGdTc8StVcOpsxKS/8HLWay1NqOwC+SZJJ7brQhXCCxFYKU5Sl7zJUXlrgbW5ItjzQaJ9NN12KWMmzitsdUZRDidOA+KyK+H5nv0Oiv4qo15j17AdDbFQG8ETpw7P8qzZw6uS22Zn1cbuU8yWV/k2Nn4wVGki1zI9nksjU0OqWGdFpdVHUQ5onPbTZQqVDX+ktE0mxaW5WvcMwvrnIE/mG+0BaAMVgaTvWxDesSQejcId0oqPyuzCGl5a3XgAbpV9BGGOdSayo+nVBL+ia7WB92LkxmNzfdv1VnRzhCxOZS4jXbOlqt7gz6ZBggg810anGSymcXKucHyuLR0NbA9JRAFjAgkX3LBjqXXc2+h2E9GrtMktnsYePwZpuyzNgZ9vmtnS6jxY5OZ4hpHp7MfIqo1XNMtcRpopbKoWe+skGn1NtLzB4IGVJFYWEQybk3JjQlGjIAeOaYp5Zc1GklTGMu6LadWBG6FXsr3yjq9BxWLjGMliOOvzQsMCdD4JLnFJdyHhDttsm4PEG/vnuKtgy4yKjm2NtRcG8Ht8gqjwdM4vHUDdRdT1qPuRBF9AREHTWe5GNske6eGH7Px7AbF7i3WxnhOnOVV1bzS0Q6x/0WjZo4xrzAzd4j3LC6P0OdaCx2lMb3FwA7YxFSnTmk0vqEgNESOZMbgJToYb3DBmHaeIJcWU97Moc1ws61zxBIJgaA34TcscByo0djYupU6TpGFkO6liJYZib+tYkjdIUc0l0DlNItnimJ7iNGZtHaBaQ1huNfgtvQcPjbFys6ehlazWyrlywAauIfUhrjYn5lasNJVRmcV0RSnqLbvJJl+OY6kWta5wBF4JHW3kqvouTUJzlHcn1KnS1GL2wBBvzK1VhdCju+o5buQxYtxeUd76FOJw5n8ZHk1YWrSja0jqtDZKylSl1NjHVIbbeY+PsVUtgAKQBwlAnTcQ4Ea/NkAcBifWd+Y+1dHV7q+hxtnvv7/kHKkGZQwQOU2ug7nJEsDWytxSjQrAVgM4JgOYQYsRbUHcqGvq54Z7G1wfUclji+jBhsuiWT0LwA5jQ3O42e2TlteC4mCdWzuCwsHV5Kzg6YYHdC4wbAEy0vAqE+qDOZoHGEAXHZtEUxNGplc67Wudr0chx0v1iyexNFNymw1Qx5BbBmHetAt1uchWKr/DTXdFW/SK2UZdnkMqVw0Se1RRg5ywTzsVccmNj8W2q05WkkCZNo7OO9amnonRJcz2Zg6vU16uqUYR6dzGlbJzKFKEKOCkYhRWxbWEZt/zdMm0tmWdJNwsU0s49B/p7MovadYsFXlNQecnS1UrW08ko+uc/6IbTy1KJDH5MxjNDpgETEXnd3qvK1v1NmPD9PXWopIz6+GdcOrwZHq5tSJf29aCOAlQSbezZZjXGCxHb6D1KBJDH14ykzlLsxkuO8btBr6p4JPuK5LuGYCm5ji19UOlxfAJnMDDmCTpa0RvT4vZpic3m3Zu4LZRBLs7hOkG196zNZen5EZ2t1EZLkia1BmUQSTzOqzG8maKsCWENMEggHgeKXKUhEZ1XAVSABUg5iTd2kNEazuPZmUniwz0H5WehOtgHlgaHnNJMyd4yx7+1CtjnoJzLIhgaoAAqxBdJibEtO/sPjyR4kewuUaWHplrQCZO88TxUbeRoLtOm3I4kCRF9+v8AytHQWWeIoplHWQgoNtGJK6mO63MJ7PYsq1C4yTeB5JlVUaliJJOxzeWNKlG5FKAO59B3ThzGnSO9jVh634rOm4dtQkzZxzZaDwM+RHvVQvASAKMTQJu1xa4eB7Rp3p0Wk9x9c1F+ZZRmYDadc1hSdTvmInS1oI3GRJ7lLKEXHKLUqK+Ryi9jmsQyHOv953tW7V7i+hwNrbm/v+SgqQhGCQUYpQIlAiD9h0c1TsBPu96ocRscasL1NfgtSnfl+iOljn7PgudOwM/aZc0ZmvygayJnSPMpRMATsY4FuaqL8Gbj70bC5JYR7i6G1ZaJsG6AbpPglW+2BJPuD7Q2pHVYZtBPu0WzpdFlc09jnNdxZRfJXv3ZjOctZRSOddjy2thsyXYa89R5Sjdx0mB2Sp9DMQJ38vBMs2jktaOvxbo19yVPAZAZqOJOh59mm5Ut7Hg7JU18MqlY5fQd7AWwdN272adyf7PFb9SguNO6Pm8vb/kk7DU3dZwvpqfKD83UUqVnoa1OvqlVz2bYeGOdhl5L8u+bmPAePieKhlqtNF8rOct1OslZKcHtnYLGybF2UBxvrvmZ8VDHV0qzY1Z6p26Z58s8EqFYlrQ1zmkSNxB53KpcRr5LcvfJk6G3xK/mix1cyG9I/NxygagQO753LP8A2LmA/ZtXM31i6NSRGvJMm/UXAXlTOYMDOCVMME47fFGQKRimZsua43SrHs9vKppbEPj18zjkxsdji+wsJ8eC6TRaGNK5+rwYmq1UrfL0WShw3QRYSJm/FXacuOW8leeE9kOApREO1KOHLUgHcehNsO6B/qOt3MWHrdrWdNw55oR0aqF0DrYWLjTmY/wgChjZ4fqb8UAHYbCAEOMF2k8BwCMjuZ4weYYhwLnfmd7V0la8i+hxlvvv7/kHepCISBRiga0QJQKE7PxPRvDrxv7FX1NPiw5UXdBqlp7lJ9PU6qm8OEjRcxODg8M7euyM480RZQUjHkTTHAIw2I5Iydu4prWFg9YxpuWjw/TSlLnfQxuK66FcHWurOeK6A495bBcbRLxAMcU2UXJbEtVig8tZKG4QgmCBIN4vczPO0DuTVCSJHqItbonhsIWkEmYEe3w1KWEGmFlylF4XUNTslcswlEveGt1JVfVXxoqc59EWdIrHdHw+p0tPYLfvuLuWglcPd/EdmGqopfM66/SvUJK+WUvT5g+1thgNHRNuNb7u9WuF8flKxrUy29NjO1nC1GKenW6MOngKjgYabajf4G66aziWmg4qUlv0MeujUyhJKL+YZgq1XO1pkC0yNw5ws/VVaSVbnBpv5Mn09mp51CfQ2HLBi36Gu8MhQw7WTlESpbr7LGuf0I6qoVp8vqWSJiRKjwyUbOBMkBDTBCrOlpAMGNRqE1ReQyZlTMLCq42O64i996l5WvQMlTKzj1s1UCwiN8ajlZDiGdiOOIlrgdw5Gd88T7Fv8M89bhLr/oxNfHksU4/9ZQaoLsxEyZjctLwZqHJF7FJTTlzSQnVJJJ38FLXX4cVFCSlzycmI1B39qeJkdtQTrdLgVE8wRgXqdv6CunDuN/tHa6+qxYet+KzpuHrFKX1OiqPygkqoXTPqVC7X57EgEZQARhK+UgHQ27ECnmuJaA535ne1dLX7kfocZa/O/q/yUOCkIxQkAiQECMgAECigIENPZOODCA7Q2PuPuWbrNLzptG/w3XqDUZfQ1tp1clIuGto71l6SvxLlGXQ2tfqHTp3OPX0OXfiHGJcT3roY0Vr0OPlq75dZMWNfmIMEGBM7yN6SiKimh2rm7JKWPQDxL8rSQPnnyU0nhFWuPNJJgIxjiT1LCL8bxbuIPf4R+JItPTw/UMca6/U05G44jv8AJJ4j7B7PD9RM4t0Cw52Os6dsD2I8Riezw6ZL8PWLtRpM+NvIexPjJshthGKOw9HNmgNFRwlx05BcH/EfFZzseng/Kup0nCNFGEFbJbs3MgXKczNwE2oD0ZyzJgW1UtU2poa1sY4ZVtBqWBm2sT8hWXaumUIollam7KHDNm4OEGG30G46LR4bfHn5J9On7lLXVvkco9UWU3BwBGhCv2RlVNrsU4ONkVJAbGVGSGwWi4B17JV92ae9LmypdNun1KajdU3jeILVxbHnrM754TFhzVmXCpxhlSyRw4lFzxJYHpYF02ayDlzXd2kASsueY7M01JPdBmEpNpN60Nk3vM8NbpsYWWvEVkSdkILzBlSmHD2HhzCjUpRluO2ayigafWFo/wC0G1t5t5KwoSb/AKazkilOMfeZm7SxQeQG+qPP/hb3DdLOpc0+rMXW6mNj5YdEBFa/UpEMUwuY4NsSIlI842H1ySksgTcA+CM3YZNjBgdgJnuAhRKuWN2Tu6Gc4JVNnvNg+LkgyZOhvw0jvOiVwfcVXQznBqsECApSsd16D/YO/iH+VixNb8VnS8M+Ajax/qjt9xVNmgBFIAgVVWrrdrqzuP5XjJY3VWhp51iHdZ8iOs726rpa/cX0Rxly87+r/JQSpERizJAwRJQH1IApRBFADSh7irKeTWbtVr6eSo06atjd71ly0Mq7Oepm7Hild1TqvX3QquFa6kBRg6udJGZJC2cLc2/Rdh1mmrt0/Lpmu7z1MfOYjdwWk4p7mJGySXKRc6d0ck6K26jJyTeywRSjMDQlD0HSBgSAwdxsg/VN32C8q4vH/wCXP6ndaH/68foNtfFvZTJY3M+waNbm0m+izq61KSTexabMKttjFFuZtLfEFpmAzMfvfi6vxVtaelSw2JlkaO2MTBHQmfudU3Mxe4gAX5olpqs+8LzM2XHPTa4hzXOAlu8cbb4v4JtE1CTimMnHKACzonGfsz1mGfJdPCa1tceX31s1/swpQemnLm93qgLHbTkFrBbj8Fr6LhXK1OwztTxHmXLWZa3vTBlGzsev1SN4k9y5zium/qJrozb4fd5HF9UZ2LxRqGTYbgtfSaSFEdupl6jUStllmhszHwMrtANZWZxHh+X4kPU0dDrNuSRDa9HR4323doIT+Fz/APya3RHxCvH9Repngjh2RxWzLm2wZ0VH1FCeCQFi8aWEgCYAtvMg6eHmo5TwT10qfqQdtJwE5JsHWnfJjSxEGe5N8THoSLTxbxzFv7SOaC2BOp0y3g6b4f4Dil59+gKhYzkIwWJc8kEAQB2idx4GZEchxToyyxk6lFJo9D9BJ6B069If5WLH1vxToeHfB2OirU8whU2XjMqNItvUF9vhQcxyWdgIV6oOXo+qDBOstnUX1jl4rkniT5879Sxn0NDZtJzoziLme4mN51Eb10egutnDE19+5DJLOx53ij1nfmPtK7Wv3F9EcPbvN/V/kHcpEMeDOxjKpf1DDcvHf1p92vBRSUs7E1cq1HzdSDqNSZm0g5QRxNv0xPMo5Z5yOU6umPuSwFJ4JzG33QNBxToqWdxts62koByeQkSlEEkwGSdKsWGR2doOoTLK1NYZNTdKueUF7L6Iv65A4BxELO191lcUkzZ4Vp6bpueOhpvoYc26hMbjfyKyo626PRm3Zw/Tz6xRgYjDgE5HNc3UXGaOxbOn4hCaSl1Oc1fCbam5Q3iDhaJkeg6AyJAhs7A2sGdR56s2PD/C5bjvBpaj+rV735NvhfElT/Ts6D4rFUulNUPJNxlDeUTJPyLLI0/BNXKKg4pLu2alnGdPBbPJPZuFpQSKoJLYiIiWxpPks7iFF+najZDbPX6F3T6urULMGE0tktAAz/dI0EyWhsgzwG+Vm2altvYt4C9m4drTPSF5PEzHZeybZa5/24ALxNFhAzAQDNx5qfS22qfkbyyvdCtx862OM2hWDqji2ANBHAL07hlMqtPFTeX1ZxGstjZc3HoDyr+CuSp1i0mDEiPFQ3UxsW/oPrscHleoxcJspIp43I3jOxOm2ewa8hxjfCjumoLckhHI9RxHVJ9UwElUa/iRWMhNz9xvZE61EtAJsXTA3ptWojbKUYenqOsplWk5epAkbhCmhGSW+7Gycc7DSNUonyK246n+IJOaJJ4c16E/plOJzC/O1uaMoXkl2CKdQESDbil29BH2O59BTNB/8Q/ysWLrfis6PhnwDplTZoAWJrg2AB5n3KOcIzXLJZQvQHa7kO+fiq60VC3UULzM0MLXBtEHh8FZSwsCHk+IzBzrD1nb+ZXUV+4vt+DjreVzf1YPXqZQ5x3CT3cE9vCyRKPM8ICdtEAkEGWgl2kQNb7+zko/FJfZnjOSD9ptEiDaJ03zPgBJ8EK1AtLLuIbRGWYO/wABF/PyKXxNg9mecMOp3APESpE8kDWHgchAo0IEEQgMG5hcD9XTcGgkmTIaSRDtJ0XOa2bla02dpwypV6eLS6kaeCqjQN3fdYOE28d+9UWo9zS3C6GDdlu1gdvIAnwA96WMop5Gyi2sANb0f0yu4zPugLXr4pj3kYF/A0963+5lYnCuYYcIPkeYWpTdC2PNEwNRp50S5ZoqyqUgIhqBBsqMCPAZs1snJALjpOm+y5z+I9POdSsj0j/s2uC3RjY4Pqzcp7KeHA5WRY6mZ4+K4CVscNPqdYkRwBptdLnNa5trE8wbnnKdJyfRCrC6mbt/bYcRTDwAACYMyTunguy/h/h1cYePNbvoczxfUWSl4UM4XUxm4hsxN5hdWpxzgwvBmlnBPEMJENMG3hvSyy1sLBxUvN0Avo1SZzee4/CT4BRck+uSz41OMYDMLRLRckkknUnfYX5KWKwVrJKT2CaRLSCNybbWrIOLEhLklzBAc1tTO0Et4cDwVBQnOjwrNn6FhzjG1WQ3RLG4kVDNwALDmUaXSTojthvO4t+pVrz6Awbortqk4NQeGQ1SipJzWUXDDAskG8XkW+K57Ucbt0l/hXV7Po0b+n4LVqqfEps3+ZlnAOkDqDSbdkxbtW1VarYqUOjMu2LplKM85W3UKp4QFpD2tPYLRZWku6Kzm/7Wy5tGBAIA4RoPFO6IbzZ3Z3noCIoP/iH+SmsPXfFOj4Y80fdnQY18N7bfPcqFjwjTrWZGYDHYoo2dyadSfQsCmRXaxsTYbiOISged13Aud+Zw810lXuL6I426OJv6v8lDwDMqQj+ZW2i2PVHkkwg5n3EaTeARhCZZDoGwbC+tglaHZl3J+CBoxjigUYJRBSkyBsbAxYHUJ3yPeFk8SoyvER0XBdUlmqT+aIVdtVMxbkLRmIJDScrQXAGbgzDTpo7fBjFwdLkBd6R4kATh4Jyn1XkAF1MOngRmcbxYcijAZNvZ2MqPe8PaA1sZXCetIDpA3AAgb7yhRG5RjbVxXSPPAWC6bRUeFUkcVxPUePc+y2AyFcM4iECYEgMBOzGE1mRrmnwVDikox0s3LsWdDGT1EeXud00iF5NKO53eTLq7JBM5z4a6/HyUqsaWMCbHObawQbXMXzQdB2QPAL0DgFuNHzWbYOT4sm9Tyw9V6GfjqQpGC0ZpHiefitmm+FsPEj0KLqnGbrbBGbSmeqYBA8dI4id6k8UV6VrbPzI/tMcDqR32jxlHi/IHpH3LP2jpaxjfx7uY8QjxRq0z33CcJiM403DzEx4R4p8ZZI7K+TqEMMXBhLKKl1GbroIpNl9BMNvYvp4Ynl3LA1fHqKFiHmecG9pOA3XPNnlWMkabDcX0vzhTX6rTyrqumk8tLvgj0+k1CstphJrCf3EDK1Kqo1pqPTqZtts7Mc3VbEoUxHgcJRMHb+gX2L5EHpT/ACsWHrvinS8MWKNu5vbRpZmG0745XB8iVnzWVg04PEjnm7IYPvO0LZOX1SAI9W9goC1ymhRbAA+fmFYisIqyeXkuZqI1mycNOAxI6zvzH2ro6fcX0OOu99/V/kGeLqUiEAkBIYtQBFKA0IEGhAqIhKIKEgA+Pc8Md0fr/d5Hj3a9yZP3WS0tKacnhF+DxG0HMad3Vk9TRsB36pJ5ZOa5nVRUbGjt9HZz0plzxjiG6+o3MCac5iKkm24EM0477qvsWssg/aOLpmn0kEh2Z92Q5hDQGgC4N3OJMXaLwYVvT6aVr26FLV66vTrzPcqzTfjfxXTQWIpHDzk5SbYNicYGEN1JBNuQJ9ySU0h8KZTWV0KTtFoYXkEQYgxMwDx4exJ4ixkXwJOXKi+jWzFwgjLxToy5iOdTik36h2AxHR1Gu4G/YbFU+JaZajTSrfb8EukudN0Z/M71i8kntJneJ5WQbadXJTe4EAgGJ4q7w2lXamEWsrO5W1lnh0yknh42OX2G6a2ZxuGuN967zjdXLo1VVH1S2OX4VPOodk3vgAxTs7nEicxm61tLSqqYw7IpXWOdrn3ZUKQ4BWcIjbfcfoxwQw3G6McAk9Abl3JtaBolQme4gEknhZFistLuHUsKBc3PkvP+IfxDZdmqCxHodzw/gNVDVk3mS/YA+nEWNQXaY6pmdAfH3LJ8GLfNg3MteoRs+qS6C8OsRAEQQYuU3UScY9Gt8/ISMVnPqTq0cp5LveCcRWroxL3o7M4PjHD/AGW7MV5XuiBC2tzKSJBKB2/oL9i/+If5GLE13xTo+F/A+50ypGiZ+Kwm8EAbwbDx9yj5FnI/xXjBQBzA5kgDxUgw0MLhwLm58u5AHmFWczp/EY7JXR0+4vocfdjxJY7v8lL1KRCCBBJBcEClEwMgMDFAEQEohElAFddmaORlNlHI+E+U08Dsem9jesRDGNI3QC6Jteb6eOi5rWPFzR23Dk3poy7h2L2K1wlzzZjGmYNmZoOkgmTvVeHmaSLcmopt+hy+IwYc6Q5wADWgT+FoaCeZAXSUaXkh1ON1Wu8WxvATEK4jNK6lBp1aD2+HsKRpMcpNdGQ+jtucrb696TliHiS7k6dIN0AE8EuEhHJvqTKGsrDG/Q7bZGMz0WuMToe0Ly3i2h8HVyhFNrqdroNT4lClL6GL6SY8PIY2CGmSRxvZdN/DnC5Up3zWG+n0MTjGsjY/Cj0XUxcq6xrJipCQGBwgUdIKMUqEEgQbcmz91p9mOi8SWDTzwLkBeVvQ23XNVxb3PTvbKqqlKcktirOw27tPYrtvA9XTDxGv8lOnjWlts5IvcjiMRl9Vpdxyi+hPu81nKhdLOvZ9jS8TPQHxGPkgZX97Yuuv/hvRumMrJf3dDk/4h1Ctkq49V1Bhjzb6t/c3tXTcxznh/NEvpxsRTcQRIIHbbW27xS8/yF8PHqd9/wDnhmg/X7U+tr6rNVja15syb/DvhfdnU1n5QSqZoo46rj8Q3EzWA6IkgEaBtssDiDM8VlTvnRbzWvZ7fIuqqFlfk6o3AtRMol2GrZTy3/FKKee4k9Y3m59pstrRXSsg8xxjb6nMa6lVz2ec7lFRXSkWswzyJDHEcmlRO6tPGSVae1rPKyFRhGoI7RHtUikn0ZG4tdUUu1ThgkCoYoAiAnCMAxmDlxIFyLyTqIi3DVRSjnoSwnhYYMzZ7rSBwgOOiaoSHu2Pp+DssHsmkaLDcANF8x4CfYub1Sl40kdpouVaaL+QNtXHB3VZIiQTNiOFtQtbQ6J1rmnv/o5/inEVa+SvO3+TLWqYaBsdhi8AAjfrpcET3Jso5JK5qD6Aw2Yfx3kmd8GLcwDf5Mxqpkr1Cb6FZ2SYjPGo36Elw365ovyR4bS6i+0LOeUsqbNcfvAWOg0kRAvyb4HihwbGq+KWEg2hRygzEkyY00AAHYAFJFNdSGUk+hZyQ4Rby0My8YzsIJcCIdKKOUAIBADwgPQz9o06pIyG0Hh60iCeIibc1HNSfQnpdST5wFjawaM1QEguzdYQQGyAOBBAB5EnshzNLqWH4PNtHbC9CHQ4gRNRu5s5heC4l2mobAjtSNz7jk9O37r79C5lOs5wJdYmCMwsAGNOm+ZO/XckjF52wNm68bpt/NMswdCvnYXODmiQ/mTmuBy6vmpFGT67oZOdOHyrD9DoKVYxAAsub1XAtPPU805PzZePobem43qI6fEYry7Zz3A62FDpJJuR5T8V0tdMYQUI9Ec/K2U5OcurI08CARDn2jfrcm/HUoslGqPNJ7CwUrJcsVuGNA+Kg0ztlKUpe6+hNqFVGMYx95dfr2O19BD9VU/i/wBDFQ1/xfsa/C1in7s3toer3j58YVI0jOewOEESN6ZOEZrlksoWMnF5RHD0soiZA0nWOHOEldfJHlQSlzPJazUKQQ4Cq2HOuTLib/Oi6CiMY1JLpg5LUTlZa2+u/wCTa2XhKbQ5zyC9t3CCclp04wszVapzfLHobWj0MYR55Lc1KWJZUbLHBwDokcRFvniqsPeL1nuMlXw4eIcARzV2MmnlGdKKksM5Xa+zzSdb1Tp3blo0W86w+pkainw3n0AcqnK42VADQlDA2VAuBFqBDcwctwpIdBh2sRqVg3pS1mGjrdO+Th+Yv0fUwg1b6OSzkiWn5hAJEsvzZAjFl+bIDBHL82QKPkQG4nN+bIAYMQJgcMQGB8qBcCLECCDUAIBADQgQEq7OaQQZguLjfjqOy3koXTF9SwtRYvwSOzWRF7EkXm7hB11SeDDGBVqbE8jHZjYAvAnf+KJ/lHyUeDHGA9psznYKp0ogDQWUiSSwRSk5PLLA1GF1DLSwh8qUTDJtFlUnpFO5WSeUvT0z3LcdU4VOuCw36+owCtlTc7T0CpgUqgFvrP6GLE17/qnR8MeafudNWp5hCpGgZdSmQYOvt7ECkYQIXYahmPL5skFOGwYD64Goz3jlePJbtj5aM/Jfg5imPNqUn3f5NPHNqmpUnDNqtMMa7M0EsLQXZiTpnAbEc1hnTBuB9W9MUnFxJaCD971iRrIAKfBPJFa/KFlyt5KO5mbeZNEn8JBHjHsJU+neJoq6qKdbOWC1DIGKBRnIEEUuAFCMAXUq5yljicpvbcbxHeqtlC51ZFbmhTq8UumeeX5dyiFZXzKD6iISiCQIxIFGQHoJACKBUJAgkAOAgUUJBBEJQFCQUQSYASBBIAdAoyAJSgB5QA5cgBwgDs/QF80qkfvP6WLE1/xTo+GJqnfudQqRogGNxrQDbMByB8AT39ybJ4QAVDEB5JaLAx1gNxInsskhLKA1MNiJsRB8k8DzWk/JVzDc+bdq6Bx56cfJHKK1wu5uzf5OuEEAzIO/5sstQSNl2ylvkH2o9raTszS5thAjeQPLVK9hFuzJqV6JLM1OsSyQ0uZpleHRJ35qbQJ3d6RDtwv0jrgU8m9x8hf2wremhmeexQ1k1GGO5zEXWlkyh4QA0JQGAQKLKgQRCQUWXgJ1PcNSkckhyi5dBQnDRgLIEY8IEA8eKnU6MCzpdpdojq33mdeSjs5v7SxR4e/P9gOhSryM50yG2SSJcXjS0S1vd2qFOz1ZYl4Hovz8sf7KyzFZRJAdfQsgyW6W3ZnDuGpKa3b3JF7On0/JZ9HrkCXXyuzQW5S7M2CLTGXN4b9U/wA7RGp0qT27fjcfCMxH1eaDB692w4GBAEfd6xOkkcLIirNsjbJafDx9jXDeSsFLI5bySC5IlvJOAnCbkMkYCBMiARkBQgExIFRKEAMgBwgBwEAOgDtPQP7Or/E/pasXX/FOi4W/6P3Ohxj4b22+e5UTSM0pMZAT6ku55RPi5MgsAO3XvUgHFY7BvZJcIBNjaL31C3aL65RST3wctqdPZCTbW2WW7N2v0fVd1m7uI7Pglt06n5oi06l1+WXQ2qW1qJ++B2yCqkqbF6F6Oore+SjF7dptBynOfAeJ9ydDTTfXYjs1cI9Hk57E4kvcXOMk+HYFoQgoLCMyybslllMp4wbMlEGlADTdKKIOSCChEnhZHxi28I0cXgnsoi1sxzmQTm0b3QR+qd4VCq+E7fwX7qJwo2+5m5loGcNKAHlAjRB99eXkQfcmzWVuPg3F5RW7CAgNvvNheXGbW5+xV3VDHX/JYV9iecdvQvdsGo5rW9HUiIHVN/W5cHHyO5QvwV/cTxnqG8qHUn/07Vlo6OrYREEA3JvaNShWUY98XGozvWaTfRysGtOWLgRvEx1jHM3R/MKU8JjP5ddLdrc2sD6MMGVz3F2+A3qnhxss+3iUnlRWDQq4ZWsObyEYv0covcXdZnJoAHhHzKjr4jbBY6/Ukt4dTN53X0Oc/ZJqVXNoZnNZALnWv4dvOy1VrOStSt2b9DLlonKxxr9PVm7hvRikPXLn27B5XWZZxSxvy7GjXwupLz7sIfsDD7mEXG926OfJQ+33P+4sLRULpEIOyaEh3RAEcBbvGhUS1d2Mcw56SlvPKUt2Dhx/pzvuXeyVI9de/wC4Z7BQnnlJUdjUAPs5kk3BkTulJLWXN+8Ojo6UvdAdoejbHEGn1NZsSPBWaOIzjtPcrX8NhNeTYxMdsOpTIgZ5/CDr8keK0addXZ12M67h9lfu7mbVa5pgtuNQbK7GSksopuPK8SIZj+G/b/hKHLHuPmd+Hz/wgMR7nb+gBPRVZEfWD+VqxeIfF+xv8MS8J47nRYxktMdvgqJpGaEAMgCTNR2oAKbRDmNDhIgeUKHdPZicuepyXpBQ6SpLQBGs8Ra0CYtx7lraGzkj5ssxuIV87wkkZTsG8RGXxPwV72qPZlCOleOpJ2CdxHz3I9qj2Y32WXpgqdg3QYy+J+CPa4dmEdJJ9WhNwrrTHn8EPVw7MX2WTeE0F/sN8m7fE/2qN61Y2RPHh8vVj09hPiS5o7JPDsjemfzBL0JHwt9eYGwtAB4DrgmDYE+BEIt1acdhKNG4z3waVLZVGXZjUjdBbOu8RCqS4haltgu/yyr1yO3ZdEXD6sybw3h26802XErHthBDhdcd02X46p9W9rS4h0Zi7WRAGhiIAHHfdRVT86m/TsWLKsVuJgDBO4jz+C2PbYdmYfsM+6E7AP3FvOZ05WR7dDsxy4fL1aJ/s93EeJ+CPbodmJ7BPujT2Pg20yHuu8TlsSAeOolUNVrHPyx2RoaPQKvzS3Ohp7QYI6txwAjuustqWepqKK7E37QBFgZ3Tp7UigKydLG2Ei/LRJKvD2FJ/S+XmkVW/UCFCu4TmAN7RItunmnzqXoIidWsSCAIJGoNxz9VJGvD3FBsFTdTsA3L2kEutJJjepbU57sbGPKF9K78Lf1H+1QeE+4uSmv0p9TIDzJP9KkhWl1EZdL/AMLf1H+1N8EXJGq2oRYMB/Mf7EsalncGKi2qAA4MJ3kOI8siWVSzsCZJwqfhZ+t39iaqtwyAVcJii0gGiSZGYlwIB10YrUI1p5aIbfEaxFmM70TrnV1M9r3n+haUdfCOyiZcuG2TeXJDN9Dq8znpRwl3typf5jHsH8reOqLP+j634qfi7+xJ/MV+kb/KZfqOg9G9lOw7Xh5aS50jLPADeBwVHUXeLLmwaek07phy5ybEKuWgSvg5u0xy3f4ShgHGEdMW8T8EAF4fDBtzc/Oi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82" name="Picture 10" descr="D:\İNDİRİLENLER\1okyanus_haritasi_turkce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429000"/>
            <a:ext cx="4673090" cy="255746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latin typeface="Forte" pitchFamily="66" charset="0"/>
              </a:rPr>
              <a:t>                       BENI </a:t>
            </a:r>
          </a:p>
          <a:p>
            <a:r>
              <a:rPr lang="tr-TR" sz="4000" dirty="0" smtClean="0">
                <a:latin typeface="Forte" pitchFamily="66" charset="0"/>
              </a:rPr>
              <a:t>               IZLEDIGINIZ  </a:t>
            </a:r>
          </a:p>
          <a:p>
            <a:r>
              <a:rPr lang="tr-TR" sz="4000" dirty="0" smtClean="0">
                <a:latin typeface="Forte" pitchFamily="66" charset="0"/>
              </a:rPr>
              <a:t>                      IÇIN </a:t>
            </a:r>
          </a:p>
          <a:p>
            <a:r>
              <a:rPr lang="tr-TR" sz="4000" dirty="0" smtClean="0">
                <a:latin typeface="Forte" pitchFamily="66" charset="0"/>
              </a:rPr>
              <a:t>              TESEKKÜRLER</a:t>
            </a:r>
            <a:endParaRPr lang="tr-TR" sz="4000" dirty="0">
              <a:latin typeface="Forte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28662" y="214290"/>
            <a:ext cx="7691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SELENAY AKYÜREK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KAYNAKLAR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2348"/>
          </a:xfrm>
        </p:spPr>
        <p:txBody>
          <a:bodyPr/>
          <a:lstStyle/>
          <a:p>
            <a:r>
              <a:rPr lang="tr-TR" sz="2000" dirty="0" smtClean="0"/>
              <a:t>SOSYAL BİLGİLER 6.SINIF DERS KİTABI</a:t>
            </a:r>
          </a:p>
          <a:p>
            <a:endParaRPr lang="tr-TR" sz="2000" dirty="0" smtClean="0"/>
          </a:p>
          <a:p>
            <a:r>
              <a:rPr lang="tr-TR" sz="2000" dirty="0" smtClean="0"/>
              <a:t>http://www.kavga.net/okyanus-</a:t>
            </a:r>
            <a:r>
              <a:rPr lang="tr-TR" sz="2000" dirty="0" err="1" smtClean="0"/>
              <a:t>haritasi</a:t>
            </a:r>
            <a:r>
              <a:rPr lang="tr-TR" sz="2000" dirty="0" smtClean="0"/>
              <a:t>-</a:t>
            </a:r>
            <a:r>
              <a:rPr lang="tr-TR" sz="2000" dirty="0" err="1" smtClean="0"/>
              <a:t>turkce</a:t>
            </a:r>
            <a:r>
              <a:rPr lang="tr-TR" sz="2000" dirty="0" smtClean="0"/>
              <a:t>/</a:t>
            </a:r>
          </a:p>
          <a:p>
            <a:endParaRPr lang="tr-TR" sz="2000" dirty="0" smtClean="0"/>
          </a:p>
          <a:p>
            <a:r>
              <a:rPr lang="tr-TR" sz="2000" dirty="0" smtClean="0"/>
              <a:t>http://</a:t>
            </a:r>
            <a:r>
              <a:rPr lang="tr-TR" sz="2000" dirty="0" smtClean="0"/>
              <a:t>www.</a:t>
            </a:r>
            <a:r>
              <a:rPr lang="tr-TR" sz="2000" dirty="0" err="1" smtClean="0"/>
              <a:t>etarih</a:t>
            </a:r>
            <a:r>
              <a:rPr lang="tr-TR" sz="2000" dirty="0" smtClean="0"/>
              <a:t>.net/tr/</a:t>
            </a:r>
            <a:r>
              <a:rPr lang="tr-TR" sz="2000" dirty="0" err="1" smtClean="0"/>
              <a:t>sosyalbilgiler</a:t>
            </a:r>
            <a:r>
              <a:rPr lang="tr-TR" sz="2000" dirty="0" smtClean="0"/>
              <a:t>/6.</a:t>
            </a:r>
            <a:r>
              <a:rPr lang="tr-TR" sz="2000" dirty="0" err="1" smtClean="0"/>
              <a:t>sinif</a:t>
            </a:r>
            <a:r>
              <a:rPr lang="tr-TR" sz="2000" dirty="0" smtClean="0"/>
              <a:t>/</a:t>
            </a:r>
            <a:r>
              <a:rPr lang="tr-TR" sz="2000" dirty="0" err="1" smtClean="0"/>
              <a:t>yeryuzundeyasam</a:t>
            </a:r>
            <a:r>
              <a:rPr lang="tr-TR" sz="2000" dirty="0" smtClean="0"/>
              <a:t>/</a:t>
            </a:r>
            <a:r>
              <a:rPr lang="tr-TR" sz="2000" dirty="0" err="1" smtClean="0"/>
              <a:t>haritalarianlamak</a:t>
            </a:r>
            <a:r>
              <a:rPr lang="tr-TR" sz="2000" dirty="0" smtClean="0"/>
              <a:t>.html</a:t>
            </a:r>
          </a:p>
          <a:p>
            <a:endParaRPr lang="tr-TR" sz="2000" dirty="0" smtClean="0"/>
          </a:p>
          <a:p>
            <a:r>
              <a:rPr lang="tr-TR" sz="2000" dirty="0" smtClean="0"/>
              <a:t>http://</a:t>
            </a:r>
            <a:r>
              <a:rPr lang="tr-TR" sz="2000" dirty="0" smtClean="0"/>
              <a:t>www.</a:t>
            </a:r>
            <a:r>
              <a:rPr lang="tr-TR" sz="2000" dirty="0" err="1" smtClean="0"/>
              <a:t>odevvakti</a:t>
            </a:r>
            <a:r>
              <a:rPr lang="tr-TR" sz="2000" dirty="0" smtClean="0"/>
              <a:t>.com/2011/05/harita-bilgisi-6-</a:t>
            </a:r>
            <a:r>
              <a:rPr lang="tr-TR" sz="2000" dirty="0" err="1" smtClean="0"/>
              <a:t>snf</a:t>
            </a:r>
            <a:r>
              <a:rPr lang="tr-TR" sz="2000" dirty="0" smtClean="0"/>
              <a:t>-ders-notu.html</a:t>
            </a:r>
          </a:p>
          <a:p>
            <a:endParaRPr lang="tr-TR" sz="2000" dirty="0" smtClean="0"/>
          </a:p>
          <a:p>
            <a:r>
              <a:rPr lang="tr-TR" sz="2000" dirty="0" smtClean="0"/>
              <a:t>http://</a:t>
            </a:r>
            <a:r>
              <a:rPr lang="tr-TR" sz="2000" dirty="0" smtClean="0"/>
              <a:t>tr.</a:t>
            </a:r>
            <a:r>
              <a:rPr lang="tr-TR" sz="2000" dirty="0" err="1" smtClean="0"/>
              <a:t>wikipedia</a:t>
            </a:r>
            <a:r>
              <a:rPr lang="tr-TR" sz="2000" dirty="0" smtClean="0"/>
              <a:t>.org/</a:t>
            </a:r>
            <a:r>
              <a:rPr lang="tr-TR" sz="2000" dirty="0" err="1" smtClean="0"/>
              <a:t>wiki</a:t>
            </a:r>
            <a:r>
              <a:rPr lang="tr-TR" sz="2000" dirty="0" smtClean="0"/>
              <a:t>/Ekvator</a:t>
            </a:r>
          </a:p>
          <a:p>
            <a:endParaRPr lang="tr-TR" sz="2000" dirty="0" smtClean="0"/>
          </a:p>
          <a:p>
            <a:r>
              <a:rPr lang="tr-TR" sz="2000" dirty="0" smtClean="0"/>
              <a:t>GOOGLE GÖRSELLER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 1 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785786" y="2071678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HARİTA NEDİR ? : 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Harita Dünya’nın tamamının veya bir bölümünün belli bir oranda küçültülerek bir düzlem üzerine çizilmiş şeklidir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928662" y="3000372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Bir çizimin harita özelliği taşıması için ;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Kuşbakışı görünümüne göre çizilmesi</a:t>
            </a:r>
          </a:p>
          <a:p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Arazi üzerindeki uzunlukların belli bir oranda küçültülmesi gerekir</a:t>
            </a:r>
          </a:p>
          <a:p>
            <a:endParaRPr lang="tr-TR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Kuşbakışı görünüm temel alınarak yapılan çizimlerin harita özelliği taşıyabilmesi için küçültme </a:t>
            </a:r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orarnının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(ölçek)bulunması gerekir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+mn-lt"/>
              </a:rPr>
              <a:t>TÜRKİYE HARİTASI </a:t>
            </a:r>
            <a:endParaRPr lang="tr-TR" dirty="0">
              <a:latin typeface="+mn-lt"/>
            </a:endParaRPr>
          </a:p>
        </p:txBody>
      </p:sp>
      <p:pic>
        <p:nvPicPr>
          <p:cNvPr id="16386" name="Picture 2" descr="http://www.muhabbetim.com/wp-content/uploads/Turkiye_Haritasi_iller-2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7515225" cy="427672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ÖLÇEK NEDİR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Haritası çizilecek alanın boyutu oldukları gibi düzleme aktarılamayacakları için belirli oranda küçültülmeleri gerekmektedir. İşte haritalardaki küçültme oranına </a:t>
            </a:r>
            <a:r>
              <a:rPr lang="tr-TR" b="1" dirty="0" smtClean="0">
                <a:solidFill>
                  <a:srgbClr val="7030A0"/>
                </a:solidFill>
              </a:rPr>
              <a:t>ölçek</a:t>
            </a:r>
            <a:r>
              <a:rPr lang="tr-TR" dirty="0" smtClean="0">
                <a:solidFill>
                  <a:srgbClr val="7030A0"/>
                </a:solidFill>
              </a:rPr>
              <a:t> denir</a:t>
            </a:r>
            <a:r>
              <a:rPr lang="tr-TR" dirty="0" smtClean="0">
                <a:solidFill>
                  <a:srgbClr val="7030A0"/>
                </a:solidFill>
              </a:rPr>
              <a:t>.</a:t>
            </a:r>
          </a:p>
          <a:p>
            <a:endParaRPr lang="tr-TR" dirty="0" smtClean="0">
              <a:solidFill>
                <a:srgbClr val="7030A0"/>
              </a:solidFill>
            </a:endParaRPr>
          </a:p>
          <a:p>
            <a:r>
              <a:rPr lang="tr-TR" dirty="0" smtClean="0">
                <a:solidFill>
                  <a:srgbClr val="BE1291"/>
                </a:solidFill>
              </a:rPr>
              <a:t>HAYDİ GELİN ÖLÇEKLERİ  TANIYALIM</a:t>
            </a:r>
            <a:r>
              <a:rPr lang="tr-TR" sz="4000" dirty="0" smtClean="0">
                <a:solidFill>
                  <a:srgbClr val="BE1291"/>
                </a:solidFill>
                <a:sym typeface="Wingdings" pitchFamily="2" charset="2"/>
              </a:rPr>
              <a:t></a:t>
            </a:r>
            <a:r>
              <a:rPr lang="tr-TR" sz="4000" dirty="0" smtClean="0">
                <a:solidFill>
                  <a:srgbClr val="BE1291"/>
                </a:solidFill>
                <a:sym typeface="Wingdings" pitchFamily="2" charset="2"/>
              </a:rPr>
              <a:t> </a:t>
            </a:r>
            <a:r>
              <a:rPr lang="tr-TR" sz="4000" dirty="0" smtClean="0">
                <a:solidFill>
                  <a:srgbClr val="BE1291"/>
                </a:solidFill>
                <a:sym typeface="Wingdings" pitchFamily="2" charset="2"/>
              </a:rPr>
              <a:t></a:t>
            </a:r>
            <a:endParaRPr lang="tr-TR" sz="4000" dirty="0">
              <a:solidFill>
                <a:srgbClr val="BE129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Haritalarda ölçek iki türlü gösterilir.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tr-TR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. Kesir ölçek:</a:t>
            </a:r>
            <a:r>
              <a:rPr lang="tr-TR" sz="2400" b="1" dirty="0" smtClean="0">
                <a:latin typeface="Calibri" pitchFamily="34" charset="0"/>
                <a:cs typeface="Calibri" pitchFamily="34" charset="0"/>
              </a:rPr>
              <a:t> 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Ölçeğin yani küçültme oranının kesirli sayılarla ifade edildiği ölçektir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tr-TR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1 ∕ 5.000, 1 ∕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100.000----1 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∕ 500.000 gibi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tr-TR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tr-TR" sz="2400" dirty="0" smtClean="0">
                <a:latin typeface="Calibri" pitchFamily="34" charset="0"/>
                <a:cs typeface="Calibri" pitchFamily="34" charset="0"/>
              </a:rPr>
              <a:t>     Kesir ölçeklerde pay her zaman 1 </a:t>
            </a:r>
            <a:r>
              <a:rPr lang="tr-TR" sz="2400" dirty="0" err="1" smtClean="0">
                <a:latin typeface="Calibri" pitchFamily="34" charset="0"/>
                <a:cs typeface="Calibri" pitchFamily="34" charset="0"/>
              </a:rPr>
              <a:t>dir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. Payda da yer alan sayı alanın kaç defa küçültüldüğünü gösterir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tr-TR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tr-TR" sz="2400" dirty="0" smtClean="0">
                <a:latin typeface="Calibri" pitchFamily="34" charset="0"/>
                <a:cs typeface="Calibri" pitchFamily="34" charset="0"/>
              </a:rPr>
              <a:t>Yani 1 ∕ 100.000 </a:t>
            </a:r>
            <a:r>
              <a:rPr lang="tr-TR" sz="2400" dirty="0" err="1" smtClean="0">
                <a:latin typeface="Calibri" pitchFamily="34" charset="0"/>
                <a:cs typeface="Calibri" pitchFamily="34" charset="0"/>
              </a:rPr>
              <a:t>lik</a:t>
            </a:r>
            <a:r>
              <a:rPr lang="tr-TR" sz="2400" dirty="0" smtClean="0">
                <a:latin typeface="Calibri" pitchFamily="34" charset="0"/>
                <a:cs typeface="Calibri" pitchFamily="34" charset="0"/>
              </a:rPr>
              <a:t> ölçekli bir haritadaki alan 100.000 defa küçültülmüştür.</a:t>
            </a:r>
          </a:p>
          <a:p>
            <a:pPr>
              <a:buNone/>
            </a:pPr>
            <a:r>
              <a:rPr lang="tr-TR" sz="2400" b="1" i="1" dirty="0" smtClean="0">
                <a:latin typeface="Calibri" pitchFamily="34" charset="0"/>
                <a:cs typeface="Calibri" pitchFamily="34" charset="0"/>
              </a:rPr>
              <a:t>          </a:t>
            </a:r>
            <a:endParaRPr lang="tr-TR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:::NOT:::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i="1" dirty="0" smtClean="0"/>
              <a:t> </a:t>
            </a:r>
            <a:r>
              <a:rPr lang="tr-TR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Not: Kesir ölçeklerde ölçekle payda arasında ters orantı vardır. Yani payda büyüdükçe ölçek küçülür, payda küçüldükçe ölçek büyür</a:t>
            </a:r>
            <a:r>
              <a:rPr lang="tr-TR" b="1" i="1" dirty="0" smtClean="0"/>
              <a:t>. </a:t>
            </a:r>
            <a:endParaRPr lang="tr-TR" dirty="0"/>
          </a:p>
        </p:txBody>
      </p:sp>
      <p:sp>
        <p:nvSpPr>
          <p:cNvPr id="19458" name="AutoShape 2" descr="data:image/png;base64,iVBORw0KGgoAAAANSUhEUgAAATUAAACjCAMAAADciXncAAAAhFBMVEX///8AAABXV1fGxsaoqKjy8vJ0dHT8/Pzv7+95eXnf39/5+fmvr6+MjIzQ0NAmJiaioqKAgIAfHx+5ubmamppmZmZDQ0NcXFzj4+NhYWHX19fo6OgZGRlSUlI0NDTKyspGRkZubm4NDQ0uLi6SkpKIiIh/f3++vr47OzsqKiobGxsTExNDKPqTAAAJu0lEQVR4nO2dfV/qPA/HAceTDOQZAVFABNT3//7uQ9KtaZOMMT2Xx/uT719S27X7NUnTrWitZhiGYRiGYRiGYRiGYRiGYRjGf0lvmCTJ8KdH8cu4qwM/PYzfRbduqt3K/VPdVLuVab1uqt1I5wx6fZpqN5CikR0Gplp5jijawC2iPz2cX8LiotWiXTPVbmH5R6rk8oOpdgPL+vgRfjDVbmCzcz+Yajewyn4w1apgqlXBVKuCqVYFU60KploVTLUqmGpVMNWqYKpVwVSrgqlWBVOtCqZaFUy1KphqVTDVqmCqVcFUq4KpVgVTrQqmWhVMtSqYalUw1arwYqqVZtdydOFwUT372Jo1f3po/zB1lc5PD+0fxlSrgqlWBVPNMAzDMAzDMAzDMAzDMAzDMAzDMIrpbBuGzlJWba2/ijTq9bGpVoW/5+WGYRiGYRiGYRiGYRiGYRiG8RtoD9LhYTqcrK5XzbhPD8fucXpSvyrWHiRv3e5oOGhrNTqn6bHb7af35Xtdpf3un17v1C/e9l6Go273LRmol1hfej0ebulV5LTxbxoapzIt1iPf4pxKNV4WvsZSvIXk2dd4K/U1vceubzGfSDXuyJ3sRBMYPvga/S986fnlI3xD86RPU8YhbPHBpq23CWssmb0NovdCJf6J1yhs8byOK3TmYY0Wu8Rd1Ks44WV4qzOu3cGGtbgLK/BXh0/RtE5YjV3tCnPWJDKme1bhNZqsIasxutarTCu/wIO3uaSwydLVGjdmW/EGelnp83J5zmQLLpHP+Xa2yFymWzzQrKsH0usjrZBP1Xm5zJz/ObhE6nttjN2Ph6sKCTj1xwkElvu+uxYzft7kgKFo1cCPdFbxrj4mWDbB/9NFzwE0sU0DtW46hxcjVYYb2RBtdrDlU/EORa8Yl9tOoSOp8IhFM4wna3fFl6JeZdz89P39vELBQm/SjHUdxpYyiS/RiIeHK4W36DVXPgLveOz9vB9bCg6D+Dl6NAm552hu0KP3eqcaO2g4JSXtPRTpa9qRGeNbVAIfz7TNe+gtK+Ybj9e8BaMCDY449F7Y64a22YclL9FUZStScTgSwAC0DcpOxZfqMZ3d8N7CCwQhB2XK12a44YfgEmg66kDRGIMVrx0OJGGyuuCZD2TD7xWC+ofaq8IkvBsEyvii7UiF20uCMhjdLKyxod7TizzFl6m54lTwJSj7zD5B/I9WxGc6mx3hXqWy67SkGV7yOSFshNHhtLu41ZNGcqIdTaRed1RXxjs3cHfLLm6t6YeMhGqdBCIX3M1VktbilUX+EfcfT1ucnQ2Z1JOkSSClKJDYLKMjaYKm5KQMBMoIpKRjzIFmT7Vv4K1INfkfCcL69Yo/g+hsDT6TO4RLxFm5LIxDtE4cqIv2MBMs44N/FpmQXqNs3C2j3/FXV1pkMAzQ5zkuxeUJE4e54EyBloo+e0lLB+jTiEuplnJr0BJDtKKPqGUVpLia0/LjIFAh5HGk3oMGRGLCQvIgByR8/biUCIERgG3XYcHAHEiJANQHvkKnUH7ZklCqk2/OLIn8YbpUjiWyZyOfoiWRYKlYErFGEHDOrjwTreB2ijMnxY+e8gCijB/TWMiElfFD8avcqzKRUAwZDA0RBDRryIRhUvjpbhobvwDaivrUQxn/PHch5W9EdrwLwUOyGashJYKOpux/tY98qEpjnELIc5dy3IG50pa+8swLTU1MxmouKMESpmUQXu6d7BQFqYeYjGVjhW2YkkGQudrk8xpQMFc3gLtM9TkAGUaADw/aMKAYIt9CnvU72cku3Hv3DtjmSoDJsKXdGSlMshL25ZzmRvCZjbKS1fRZ3+VRA1IT4XsO0BBikL/XAAxN4jPplfIrsJ9jPm4eK3vewh9ybw74DtVQNJYYeR59oAiAhAQWQFDtnbeEhrCMeL8KwMgtJpwDRbVGHhdgCeNBnajm16uAwi1JOdA9+ZR5/kHVIC5cV41uEwgnPS6UpHFVNFW1yEOFRcmr9s0e6m1tyyoQ1cZ/x0M7+Py+OHfRdouwGsCGnGwCAqAhrAYwOd+3GkAQvr4a0K0+4YuquTdtV94UaZnHMp91bRh+1pV0vOCPga8VC48yD74G/e3Mw72c4JcNCZ6kEeb5rCs3T2a9K89Owfi1fMd73fUsV8l3prLc5XDvawrfEgFKtad8/EoMIjuqgxyDYPzCMpL3WrSjUuaK7KhgpeM7kq/sqHZ1ZTYZ51yeAGhOdu/Mm8hGMZWnFzaKStIDja/v3tlcxbv3LbvyF3bv+KJtXObhHOjLnv6VfFKE41f+Ln8jd3IOBCWWrJR8UoSLhBJvlUWiBCjatlRd+YEFfeQgWyM4CH0qyaxRticE/Ig9sKBCyK2JJSnWqPj+ddA9ucuLyIZCn/KMxKvROYVLxLFR26sBsqFQnwZ9jnENqiX8HK9jK2+ut4ELwZVDFjly6uETJ+UOm7SZ6OWFiZOcetCtJaQe8ZvNICcXvVzbNV8DR1s+HkqZfSClGGICTUSBIONTs0Vp7x1YJ36IEmHQ5JN+iDctPmO6CexN+QsWEolwy8Jb5MiUtrSM7HNymsUB5iDc8iGwk2fBlN5p2VqYTamsDBC7+VZEp0djhaMe2B+aUhB3V+HoIAiFS0qpEwuBqJhw5/aHMxdsyO5C+4OZC19MtCT7uw4mBIXRsAn4z3jKs0dq9KOL1Nnw4KCSPy+zYsqjKiQDiHtdUGcDWqFMbR5p4B2HzwDvmPJ8HOUI50uvQqwAEwdyZAhti2xW0tD2nG3RJWQTeUZzH5safCbvXjBxIEn8MNZ5Gt8LdkJWZTwK6NcUnKrb37xj102J3Jge4kvj8B7cPbfdCVXqGzi87B8krfGEHk1G3Hm17BbdyUl6NgYKqBPjs7+zE6GHFh+sfvAErd51A78/x5OZnUDNbMsdcr31bEzRv07xpsJUy856PvfTdDhz1YOI2nGFjWmaHlzt8FxKdtazNZwkb+6wZ+BdTDV3FLI+P/zpNTvjGuQi2bHc5aVXd7A1jNhTV6ObTJLRPrrP0rQLVMttn6uGYSogOkK14teLYueBVQjjNFet+cmaRGbywiqMe2GNI6tRYQtaXrUof1xElZmVP+7DCnO2lUmjS0RJE1et1ttGTdhGIp6sDXvGOY1qVNmBFqmWpz4sUF84jUnVUTSjADWmvbRMrZekxjbOmaA0zohSam7ScdQ2/RrAWHru9dggNRqVvt7SHiYaw9x8UvjM2q4Om4ue5+5Ee1VxGkHmvTlo8baZ7i6+Pl4O+cNt6JSLPTjAyjg/qqcqJ91LSNtvDlru2klmlxD5Pkvs314ZhmEYhmEYhmEYxv8F/wNLfHNhAr4In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460" name="AutoShape 4" descr="data:image/png;base64,iVBORw0KGgoAAAANSUhEUgAAATUAAACjCAMAAADciXncAAAAhFBMVEX///8AAABXV1fGxsaoqKjy8vJ0dHT8/Pzv7+95eXnf39/5+fmvr6+MjIzQ0NAmJiaioqKAgIAfHx+5ubmamppmZmZDQ0NcXFzj4+NhYWHX19fo6OgZGRlSUlI0NDTKyspGRkZubm4NDQ0uLi6SkpKIiIh/f3++vr47OzsqKiobGxsTExNDKPqTAAAJu0lEQVR4nO2dfV/qPA/HAceTDOQZAVFABNT3//7uQ9KtaZOMMT2Xx/uT719S27X7NUnTrWitZhiGYRiGYRiGYRiGYRiGYRjGf0lvmCTJ8KdH8cu4qwM/PYzfRbduqt3K/VPdVLuVab1uqt1I5wx6fZpqN5CikR0Gplp5jijawC2iPz2cX8LiotWiXTPVbmH5R6rk8oOpdgPL+vgRfjDVbmCzcz+Yajewyn4w1apgqlXBVKuCqVYFU60KploVTLUqmGpVMNWqYKpVwVSrgqlWBVOtCqZaFUy1KphqVTDVqmCqVcFUq4KpVgVTrQqmWhVMtSqYalUw1arwYqqVZtdydOFwUT372Jo1f3po/zB1lc5PD+0fxlSrgqlWBVPNMAzDMAzDMAzDMAzDMAzDMAzDMIrpbBuGzlJWba2/ijTq9bGpVoW/5+WGYRiGYRiGYRiGYRiGYRiG8RtoD9LhYTqcrK5XzbhPD8fucXpSvyrWHiRv3e5oOGhrNTqn6bHb7af35Xtdpf3un17v1C/e9l6Go273LRmol1hfej0ebulV5LTxbxoapzIt1iPf4pxKNV4WvsZSvIXk2dd4K/U1vceubzGfSDXuyJ3sRBMYPvga/S986fnlI3xD86RPU8YhbPHBpq23CWssmb0NovdCJf6J1yhs8byOK3TmYY0Wu8Rd1Ks44WV4qzOu3cGGtbgLK/BXh0/RtE5YjV3tCnPWJDKme1bhNZqsIasxutarTCu/wIO3uaSwydLVGjdmW/EGelnp83J5zmQLLpHP+Xa2yFymWzzQrKsH0usjrZBP1Xm5zJz/ObhE6nttjN2Ph6sKCTj1xwkElvu+uxYzft7kgKFo1cCPdFbxrj4mWDbB/9NFzwE0sU0DtW46hxcjVYYb2RBtdrDlU/EORa8Yl9tOoSOp8IhFM4wna3fFl6JeZdz89P39vELBQm/SjHUdxpYyiS/RiIeHK4W36DVXPgLveOz9vB9bCg6D+Dl6NAm552hu0KP3eqcaO2g4JSXtPRTpa9qRGeNbVAIfz7TNe+gtK+Ybj9e8BaMCDY449F7Y64a22YclL9FUZStScTgSwAC0DcpOxZfqMZ3d8N7CCwQhB2XK12a44YfgEmg66kDRGIMVrx0OJGGyuuCZD2TD7xWC+ofaq8IkvBsEyvii7UiF20uCMhjdLKyxod7TizzFl6m54lTwJSj7zD5B/I9WxGc6mx3hXqWy67SkGV7yOSFshNHhtLu41ZNGcqIdTaRed1RXxjs3cHfLLm6t6YeMhGqdBCIX3M1VktbilUX+EfcfT1ucnQ2Z1JOkSSClKJDYLKMjaYKm5KQMBMoIpKRjzIFmT7Vv4K1INfkfCcL69Yo/g+hsDT6TO4RLxFm5LIxDtE4cqIv2MBMs44N/FpmQXqNs3C2j3/FXV1pkMAzQ5zkuxeUJE4e54EyBloo+e0lLB+jTiEuplnJr0BJDtKKPqGUVpLia0/LjIFAh5HGk3oMGRGLCQvIgByR8/biUCIERgG3XYcHAHEiJANQHvkKnUH7ZklCqk2/OLIn8YbpUjiWyZyOfoiWRYKlYErFGEHDOrjwTreB2ijMnxY+e8gCijB/TWMiElfFD8avcqzKRUAwZDA0RBDRryIRhUvjpbhobvwDaivrUQxn/PHch5W9EdrwLwUOyGashJYKOpux/tY98qEpjnELIc5dy3IG50pa+8swLTU1MxmouKMESpmUQXu6d7BQFqYeYjGVjhW2YkkGQudrk8xpQMFc3gLtM9TkAGUaADw/aMKAYIt9CnvU72cku3Hv3DtjmSoDJsKXdGSlMshL25ZzmRvCZjbKS1fRZ3+VRA1IT4XsO0BBikL/XAAxN4jPplfIrsJ9jPm4eK3vewh9ybw74DtVQNJYYeR59oAiAhAQWQFDtnbeEhrCMeL8KwMgtJpwDRbVGHhdgCeNBnajm16uAwi1JOdA9+ZR5/kHVIC5cV41uEwgnPS6UpHFVNFW1yEOFRcmr9s0e6m1tyyoQ1cZ/x0M7+Py+OHfRdouwGsCGnGwCAqAhrAYwOd+3GkAQvr4a0K0+4YuquTdtV94UaZnHMp91bRh+1pV0vOCPga8VC48yD74G/e3Mw72c4JcNCZ6kEeb5rCs3T2a9K89Owfi1fMd73fUsV8l3prLc5XDvawrfEgFKtad8/EoMIjuqgxyDYPzCMpL3WrSjUuaK7KhgpeM7kq/sqHZ1ZTYZ51yeAGhOdu/Mm8hGMZWnFzaKStIDja/v3tlcxbv3LbvyF3bv+KJtXObhHOjLnv6VfFKE41f+Ln8jd3IOBCWWrJR8UoSLhBJvlUWiBCjatlRd+YEFfeQgWyM4CH0qyaxRticE/Ig9sKBCyK2JJSnWqPj+ddA9ucuLyIZCn/KMxKvROYVLxLFR26sBsqFQnwZ9jnENqiX8HK9jK2+ut4ELwZVDFjly6uETJ+UOm7SZ6OWFiZOcetCtJaQe8ZvNICcXvVzbNV8DR1s+HkqZfSClGGICTUSBIONTs0Vp7x1YJ36IEmHQ5JN+iDctPmO6CexN+QsWEolwy8Jb5MiUtrSM7HNymsUB5iDc8iGwk2fBlN5p2VqYTamsDBC7+VZEp0djhaMe2B+aUhB3V+HoIAiFS0qpEwuBqJhw5/aHMxdsyO5C+4OZC19MtCT7uw4mBIXRsAn4z3jKs0dq9KOL1Nnw4KCSPy+zYsqjKiQDiHtdUGcDWqFMbR5p4B2HzwDvmPJ8HOUI50uvQqwAEwdyZAhti2xW0tD2nG3RJWQTeUZzH5safCbvXjBxIEn8MNZ5Gt8LdkJWZTwK6NcUnKrb37xj102J3Jge4kvj8B7cPbfdCVXqGzi87B8krfGEHk1G3Hm17BbdyUl6NgYKqBPjs7+zE6GHFh+sfvAErd51A78/x5OZnUDNbMsdcr31bEzRv07xpsJUy856PvfTdDhz1YOI2nGFjWmaHlzt8FxKdtazNZwkb+6wZ+BdTDV3FLI+P/zpNTvjGuQi2bHc5aVXd7A1jNhTV6ObTJLRPrrP0rQLVMttn6uGYSogOkK14teLYueBVQjjNFet+cmaRGbywiqMe2GNI6tRYQtaXrUof1xElZmVP+7DCnO2lUmjS0RJE1et1ttGTdhGIp6sDXvGOY1qVNmBFqmWpz4sUF84jUnVUTSjADWmvbRMrZekxjbOmaA0zohSam7ScdQ2/RrAWHru9dggNRqVvt7SHiYaw9x8UvjM2q4Om4ue5+5Ee1VxGkHmvTlo8baZ7i6+Pl4O+cNt6JSLPTjAyjg/qqcqJ91LSNtvDlru2klmlxD5Pkvs314ZhmEYhmEYhmEYxv8F/wNLfHNhAr4In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2" name="Picture 6" descr="http://3.bp.blogspot.com/-OhAsLMylMTg/U3scApEEBiI/AAAAAAAAAS4/4lNGJrKoj20/s1600/kesir+%C3%B6l%C3%A7ek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7715304" cy="406982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ÇİZİK ÖLÇEK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b. Çizik ölçek:</a:t>
            </a:r>
            <a:r>
              <a:rPr lang="tr-TR" sz="2000" b="1" dirty="0" smtClean="0"/>
              <a:t> </a:t>
            </a:r>
            <a:r>
              <a:rPr lang="tr-TR" sz="2000" dirty="0" smtClean="0"/>
              <a:t>Harita üzerinde uzunluğun, gerçek uzunluğa oranının (küçültme oranı), eşit dilimlere ayrılmış bir çizgi üzerinde gösterildiği ölçeklerdir</a:t>
            </a:r>
            <a:r>
              <a:rPr lang="tr-TR" sz="2000" dirty="0" smtClean="0"/>
              <a:t>.</a:t>
            </a:r>
          </a:p>
          <a:p>
            <a:endParaRPr lang="tr-TR" dirty="0" smtClean="0"/>
          </a:p>
          <a:p>
            <a:r>
              <a:rPr lang="tr-TR" sz="2000" dirty="0" smtClean="0"/>
              <a:t>Çizik ölçekli haritalarda her çizgi arası 1 cm. </a:t>
            </a:r>
            <a:r>
              <a:rPr lang="tr-TR" sz="2000" dirty="0" err="1" smtClean="0"/>
              <a:t>dir</a:t>
            </a:r>
            <a:r>
              <a:rPr lang="tr-TR" sz="2000" dirty="0" smtClean="0"/>
              <a:t>. Böylece sıfırın hemen kenarındaki rakama bakılarak haritadaki 1 cm. </a:t>
            </a:r>
            <a:r>
              <a:rPr lang="tr-TR" sz="2000" dirty="0" err="1" smtClean="0"/>
              <a:t>lik</a:t>
            </a:r>
            <a:r>
              <a:rPr lang="tr-TR" sz="2000" dirty="0" smtClean="0"/>
              <a:t> uzunluğun gerçekte kaç km. olduğunu öğreniriz. Yukarıdaki ölçekten gerçekte 50 km. olan bir uzunluğun haritada 1 cm. olarak gösterildiğini anlıyoruz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 1: EKVATOR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Ekvator</a:t>
            </a:r>
            <a:r>
              <a:rPr lang="tr-TR" sz="2000" dirty="0" smtClean="0">
                <a:solidFill>
                  <a:srgbClr val="FF0000"/>
                </a:solidFill>
              </a:rPr>
              <a:t>, </a:t>
            </a:r>
            <a:r>
              <a:rPr lang="tr-TR" sz="2000" dirty="0" smtClean="0">
                <a:solidFill>
                  <a:srgbClr val="FF0000"/>
                </a:solidFill>
              </a:rPr>
              <a:t>kuzey ve</a:t>
            </a:r>
            <a:r>
              <a:rPr lang="tr-TR" sz="2000" dirty="0" smtClean="0">
                <a:solidFill>
                  <a:srgbClr val="FF0000"/>
                </a:solidFill>
              </a:rPr>
              <a:t> güney </a:t>
            </a:r>
            <a:r>
              <a:rPr lang="tr-TR" sz="2000" dirty="0" smtClean="0">
                <a:solidFill>
                  <a:srgbClr val="FF0000"/>
                </a:solidFill>
              </a:rPr>
              <a:t>yarımküreleri </a:t>
            </a:r>
            <a:r>
              <a:rPr lang="tr-TR" sz="2000" dirty="0" smtClean="0">
                <a:solidFill>
                  <a:srgbClr val="FF0000"/>
                </a:solidFill>
              </a:rPr>
              <a:t> birbirinden ayıran hayalî dairesel hattır. Kuzey ve Güney kutup noktalarına eşit uzaklıkta olan noktaların birleştirilmesiyle elde edilen çizgidir. Ekvator'un enlemi tanım gereği 0° </a:t>
            </a:r>
            <a:r>
              <a:rPr lang="tr-TR" sz="2000" dirty="0" err="1" smtClean="0">
                <a:solidFill>
                  <a:srgbClr val="FF0000"/>
                </a:solidFill>
              </a:rPr>
              <a:t>dir</a:t>
            </a:r>
            <a:r>
              <a:rPr lang="tr-TR" sz="2000" dirty="0" smtClean="0">
                <a:solidFill>
                  <a:srgbClr val="FF0000"/>
                </a:solidFill>
              </a:rPr>
              <a:t>. Yerküre'nin ekvatorunun uzunluğu 40.076,4 </a:t>
            </a:r>
            <a:r>
              <a:rPr lang="tr-TR" sz="2000" dirty="0" err="1" smtClean="0">
                <a:solidFill>
                  <a:srgbClr val="FF0000"/>
                </a:solidFill>
              </a:rPr>
              <a:t>km'dir</a:t>
            </a:r>
            <a:r>
              <a:rPr lang="tr-TR" sz="2000" dirty="0" smtClean="0">
                <a:solidFill>
                  <a:srgbClr val="FF0000"/>
                </a:solidFill>
              </a:rPr>
              <a:t>.</a:t>
            </a:r>
          </a:p>
          <a:p>
            <a:endParaRPr lang="tr-TR" sz="2000" dirty="0" smtClean="0">
              <a:solidFill>
                <a:srgbClr val="FF0000"/>
              </a:solidFill>
            </a:endParaRPr>
          </a:p>
          <a:p>
            <a:r>
              <a:rPr lang="tr-TR" sz="2000" dirty="0" smtClean="0">
                <a:solidFill>
                  <a:srgbClr val="0070C0"/>
                </a:solidFill>
              </a:rPr>
              <a:t>Ekvator’a paralel olarak geçtiği düşünülen çemberlere paralel denir </a:t>
            </a:r>
          </a:p>
          <a:p>
            <a:endParaRPr lang="tr-TR" sz="2000" dirty="0" smtClean="0">
              <a:solidFill>
                <a:srgbClr val="0070C0"/>
              </a:solidFill>
            </a:endParaRPr>
          </a:p>
          <a:p>
            <a:r>
              <a:rPr lang="tr-TR" sz="2000" dirty="0" smtClean="0">
                <a:solidFill>
                  <a:srgbClr val="FF0000"/>
                </a:solidFill>
              </a:rPr>
              <a:t>Ülkemiz 36  42 kuzey paralelleri arasındadır</a:t>
            </a:r>
          </a:p>
          <a:p>
            <a:endParaRPr lang="tr-TR" sz="2000" dirty="0" smtClean="0">
              <a:solidFill>
                <a:srgbClr val="FF0000"/>
              </a:solidFill>
            </a:endParaRPr>
          </a:p>
          <a:p>
            <a:r>
              <a:rPr lang="tr-TR" sz="2000" dirty="0" smtClean="0">
                <a:solidFill>
                  <a:srgbClr val="0070C0"/>
                </a:solidFill>
              </a:rPr>
              <a:t>Her paralel arası 111 </a:t>
            </a:r>
            <a:r>
              <a:rPr lang="tr-TR" sz="2000" dirty="0" err="1" smtClean="0">
                <a:solidFill>
                  <a:srgbClr val="0070C0"/>
                </a:solidFill>
              </a:rPr>
              <a:t>km’dir</a:t>
            </a:r>
            <a:endParaRPr lang="tr-TR" sz="2000" dirty="0">
              <a:solidFill>
                <a:srgbClr val="0070C0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928794" y="428625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2285984" y="428625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Ekvator ve Kutuplar </a:t>
            </a:r>
            <a:endParaRPr lang="tr-TR" dirty="0"/>
          </a:p>
        </p:txBody>
      </p:sp>
      <p:pic>
        <p:nvPicPr>
          <p:cNvPr id="25602" name="Picture 2" descr="http://www.uyanangenclik.com/gallery/1_08_09_14_12_41_27.jpeg"/>
          <p:cNvPicPr>
            <a:picLocks noChangeAspect="1" noChangeArrowheads="1"/>
          </p:cNvPicPr>
          <p:nvPr/>
        </p:nvPicPr>
        <p:blipFill>
          <a:blip r:embed="rId2"/>
          <a:srcRect t="20313"/>
          <a:stretch>
            <a:fillRect/>
          </a:stretch>
        </p:blipFill>
        <p:spPr bwMode="auto">
          <a:xfrm>
            <a:off x="1571604" y="1785926"/>
            <a:ext cx="6095979" cy="3643291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81</TotalTime>
  <Words>295</Words>
  <PresentationFormat>Ekran Gösterisi (4:3)</PresentationFormat>
  <Paragraphs>97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Kent</vt:lpstr>
      <vt:lpstr>Slayt 1</vt:lpstr>
      <vt:lpstr>KONU 1 </vt:lpstr>
      <vt:lpstr>TÜRKİYE HARİTASI </vt:lpstr>
      <vt:lpstr>ÖLÇEK NEDİR ?</vt:lpstr>
      <vt:lpstr>Haritalarda ölçek iki türlü gösterilir. </vt:lpstr>
      <vt:lpstr>:::NOT:::</vt:lpstr>
      <vt:lpstr>ÇİZİK ÖLÇEK</vt:lpstr>
      <vt:lpstr>KONU 1: EKVATOR</vt:lpstr>
      <vt:lpstr>Ekvator ve Kutuplar </vt:lpstr>
      <vt:lpstr>Meridyen </vt:lpstr>
      <vt:lpstr>Slayt 11</vt:lpstr>
      <vt:lpstr>Konu 2 iklimler</vt:lpstr>
      <vt:lpstr>Türkiye’de iklimi etkileyen faktörler</vt:lpstr>
      <vt:lpstr>KITALAR </vt:lpstr>
      <vt:lpstr>OKYANUSLAR </vt:lpstr>
      <vt:lpstr>Slayt 16</vt:lpstr>
      <vt:lpstr>KAYNAKLAR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SELENAY</dc:creator>
  <cp:lastModifiedBy>SELENAY</cp:lastModifiedBy>
  <cp:revision>11</cp:revision>
  <dcterms:created xsi:type="dcterms:W3CDTF">2014-10-31T16:21:46Z</dcterms:created>
  <dcterms:modified xsi:type="dcterms:W3CDTF">2014-10-31T17:53:30Z</dcterms:modified>
</cp:coreProperties>
</file>