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FF"/>
    <a:srgbClr val="FF33CC"/>
    <a:srgbClr val="660066"/>
    <a:srgbClr val="663300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FAFA2-40D5-4991-9AC8-4E86913DE03D}" type="doc">
      <dgm:prSet loTypeId="urn:microsoft.com/office/officeart/2005/8/layout/lProcess3" loCatId="process" qsTypeId="urn:microsoft.com/office/officeart/2005/8/quickstyle/simple1#1" qsCatId="simple" csTypeId="urn:microsoft.com/office/officeart/2005/8/colors/accent1_2#1" csCatId="accent1" phldr="0"/>
      <dgm:spPr/>
      <dgm:t>
        <a:bodyPr/>
        <a:lstStyle/>
        <a:p>
          <a:endParaRPr lang="tr-TR"/>
        </a:p>
      </dgm:t>
    </dgm:pt>
    <dgm:pt modelId="{3FEDDD7D-8EE1-4A27-898A-5677F2C37CA9}" type="pres">
      <dgm:prSet presAssocID="{B83FAFA2-40D5-4991-9AC8-4E86913DE03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</dgm:ptLst>
  <dgm:cxnLst>
    <dgm:cxn modelId="{C963B5E0-41CF-4308-BFEF-65A709B8F83F}" type="presOf" srcId="{B83FAFA2-40D5-4991-9AC8-4E86913DE03D}" destId="{3FEDDD7D-8EE1-4A27-898A-5677F2C37CA9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45113-FBB8-42FC-A452-E0AC97F8A107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1F0E1-9F63-42C8-8D99-D1B6082DA22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3218-5947-462E-B479-B5B157EBA48C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0DF1-91DC-43C0-934A-FBD1E0B5A43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FF49E-B987-4593-84F6-C26638AF810B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30DD1-6D2C-4E34-88D1-7ABD7F75B5C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6781C-CCD1-4535-A6F6-3E634002CC75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035FC-F5B3-4972-95C2-A8BACD12299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C20E3-8296-4E2A-A3F3-C2299D2DE77E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F7ABD-0BAE-4110-86A1-C8574162D78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29BB3-F387-4B74-89A8-3387F81A4D85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74F20-D2E2-4866-95AF-636ECDA78C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25E74-3088-4021-AB74-AC8C81517A0B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BF460-0AD1-45EE-97EA-7BE8D27AA3D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635A5-0A5E-44B3-8475-8ABB20BF6F06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7BF5E-197C-4533-BC1C-ACDE8FCE456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F08DA-F59D-4EBC-88D8-B00AE8790F1C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75E74-52DD-4FD2-9347-3919CEE02D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D8069-D303-4BC2-B0DE-AFF45C68A93F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34DEC-86D8-4429-9F32-114F242C4A1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4EDF-16D6-46AC-9BAE-022CDF388B91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E678C-B5CF-440E-B558-0451F88D2DC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18A89D-CC42-46F2-80EC-38492BC0E01A}" type="datetimeFigureOut">
              <a:rPr lang="tr-TR"/>
              <a:pPr>
                <a:defRPr/>
              </a:pPr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59892E-B940-49C1-9359-AEE37B26AE4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Başlık"/>
          <p:cNvSpPr>
            <a:spLocks noGrp="1"/>
          </p:cNvSpPr>
          <p:nvPr>
            <p:ph type="ctrTitle"/>
          </p:nvPr>
        </p:nvSpPr>
        <p:spPr>
          <a:xfrm>
            <a:off x="684213" y="188913"/>
            <a:ext cx="7772400" cy="1470025"/>
          </a:xfrm>
        </p:spPr>
        <p:txBody>
          <a:bodyPr/>
          <a:lstStyle/>
          <a:p>
            <a:r>
              <a:rPr lang="tr-TR" sz="8000" smtClean="0">
                <a:solidFill>
                  <a:srgbClr val="92D050"/>
                </a:solidFill>
              </a:rPr>
              <a:t>Have got/Has got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916113"/>
            <a:ext cx="6400800" cy="46815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</a:rPr>
              <a:t>Have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 / has </a:t>
            </a: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</a:rPr>
              <a:t>got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kalıbı </a:t>
            </a:r>
            <a:r>
              <a:rPr lang="tr-TR" sz="2800" dirty="0" err="1" smtClean="0">
                <a:solidFill>
                  <a:schemeClr val="accent1">
                    <a:lumMod val="50000"/>
                  </a:schemeClr>
                </a:solidFill>
              </a:rPr>
              <a:t>ingilizce’de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mülkiyet/aitlik belirtir. </a:t>
            </a: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</a:rPr>
              <a:t>Türkçe’de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 herhangi bir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nesne veya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varlığı 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kendimize ait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olduğunu 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belirtmek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için kullanılır.</a:t>
            </a:r>
            <a:endParaRPr lang="tr-TR" sz="2800" dirty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“Bir evim var, bir kedim var.” Olumsuzluk belirtmek için ise Televizyonum yok,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kız</a:t>
            </a:r>
            <a:endParaRPr lang="tr-TR" sz="2800" dirty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kardeşim 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yok gibi var kelimesinin olumsuzu olan yok kelimesini içeren sözcükler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</a:rPr>
              <a:t>kullanırız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027988" y="6092825"/>
            <a:ext cx="504825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308850" y="6092825"/>
            <a:ext cx="503238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Devlet Kitabı Çalışma Soruları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1. I . . . . . . . . . . . . . . . . a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bag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FF0000"/>
                </a:solidFill>
              </a:rPr>
              <a:t>2. </a:t>
            </a:r>
            <a:r>
              <a:rPr lang="tr-TR" dirty="0" err="1">
                <a:solidFill>
                  <a:srgbClr val="FF0000"/>
                </a:solidFill>
              </a:rPr>
              <a:t>You</a:t>
            </a:r>
            <a:r>
              <a:rPr lang="tr-TR" dirty="0">
                <a:solidFill>
                  <a:srgbClr val="FF0000"/>
                </a:solidFill>
              </a:rPr>
              <a:t> . . . . . . . . . . . . . . a </a:t>
            </a:r>
            <a:r>
              <a:rPr lang="tr-TR" dirty="0" err="1">
                <a:solidFill>
                  <a:srgbClr val="FF0000"/>
                </a:solidFill>
              </a:rPr>
              <a:t>teacher</a:t>
            </a:r>
            <a:r>
              <a:rPr lang="tr-TR" dirty="0">
                <a:solidFill>
                  <a:srgbClr val="FF00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92D050"/>
                </a:solidFill>
              </a:rPr>
              <a:t>3. </a:t>
            </a:r>
            <a:r>
              <a:rPr lang="tr-TR" dirty="0" err="1">
                <a:solidFill>
                  <a:srgbClr val="92D050"/>
                </a:solidFill>
              </a:rPr>
              <a:t>She</a:t>
            </a:r>
            <a:r>
              <a:rPr lang="tr-TR" dirty="0">
                <a:solidFill>
                  <a:srgbClr val="92D050"/>
                </a:solidFill>
              </a:rPr>
              <a:t> . . . . . . . . . . . . . a </a:t>
            </a:r>
            <a:r>
              <a:rPr lang="tr-TR" dirty="0" err="1">
                <a:solidFill>
                  <a:srgbClr val="92D050"/>
                </a:solidFill>
              </a:rPr>
              <a:t>sister</a:t>
            </a:r>
            <a:r>
              <a:rPr lang="tr-TR" dirty="0">
                <a:solidFill>
                  <a:srgbClr val="92D05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00B050"/>
                </a:solidFill>
              </a:rPr>
              <a:t>4. </a:t>
            </a:r>
            <a:r>
              <a:rPr lang="tr-TR" dirty="0" err="1">
                <a:solidFill>
                  <a:srgbClr val="00B050"/>
                </a:solidFill>
              </a:rPr>
              <a:t>They</a:t>
            </a:r>
            <a:r>
              <a:rPr lang="tr-TR" dirty="0">
                <a:solidFill>
                  <a:srgbClr val="00B050"/>
                </a:solidFill>
              </a:rPr>
              <a:t> . . . . . . . . . . . . </a:t>
            </a:r>
            <a:r>
              <a:rPr lang="tr-TR" dirty="0" err="1">
                <a:solidFill>
                  <a:srgbClr val="00B050"/>
                </a:solidFill>
              </a:rPr>
              <a:t>four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watches</a:t>
            </a:r>
            <a:r>
              <a:rPr lang="tr-TR" dirty="0">
                <a:solidFill>
                  <a:srgbClr val="00B05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00B0F0"/>
                </a:solidFill>
              </a:rPr>
              <a:t>5. He . . . . . . . . . . . . . . an </a:t>
            </a:r>
            <a:r>
              <a:rPr lang="tr-TR" dirty="0" err="1">
                <a:solidFill>
                  <a:srgbClr val="00B0F0"/>
                </a:solidFill>
              </a:rPr>
              <a:t>umbrella</a:t>
            </a:r>
            <a:r>
              <a:rPr lang="tr-TR" dirty="0">
                <a:solidFill>
                  <a:srgbClr val="00B0F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0070C0"/>
                </a:solidFill>
              </a:rPr>
              <a:t>6. </a:t>
            </a:r>
            <a:r>
              <a:rPr lang="tr-TR" dirty="0" err="1">
                <a:solidFill>
                  <a:srgbClr val="0070C0"/>
                </a:solidFill>
              </a:rPr>
              <a:t>We</a:t>
            </a:r>
            <a:r>
              <a:rPr lang="tr-TR" dirty="0">
                <a:solidFill>
                  <a:srgbClr val="0070C0"/>
                </a:solidFill>
              </a:rPr>
              <a:t> . . . . . . . . . . . . . . a </a:t>
            </a:r>
            <a:r>
              <a:rPr lang="tr-TR" dirty="0" err="1">
                <a:solidFill>
                  <a:srgbClr val="0070C0"/>
                </a:solidFill>
              </a:rPr>
              <a:t>ruler</a:t>
            </a:r>
            <a:r>
              <a:rPr lang="tr-TR" dirty="0">
                <a:solidFill>
                  <a:srgbClr val="0070C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2060"/>
                </a:solidFill>
              </a:rPr>
              <a:t>7. The room . . . . . . . . . an air-conditioning</a:t>
            </a:r>
            <a:r>
              <a:rPr lang="en-US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7030A0"/>
                </a:solidFill>
              </a:rPr>
              <a:t>8. My father . . . . . . . . . a farm.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FF33CC"/>
                </a:solidFill>
              </a:rPr>
              <a:t>9. </a:t>
            </a:r>
            <a:r>
              <a:rPr lang="tr-TR" dirty="0" err="1">
                <a:solidFill>
                  <a:srgbClr val="FF33CC"/>
                </a:solidFill>
              </a:rPr>
              <a:t>Mary</a:t>
            </a:r>
            <a:r>
              <a:rPr lang="tr-TR" dirty="0">
                <a:solidFill>
                  <a:srgbClr val="FF33CC"/>
                </a:solidFill>
              </a:rPr>
              <a:t> . . . . . . . . . . . . . a </a:t>
            </a:r>
            <a:r>
              <a:rPr lang="tr-TR" dirty="0" err="1">
                <a:solidFill>
                  <a:srgbClr val="FF33CC"/>
                </a:solidFill>
              </a:rPr>
              <a:t>guitar</a:t>
            </a:r>
            <a:r>
              <a:rPr lang="tr-TR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019925" y="5661025"/>
            <a:ext cx="1152525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795963" y="5661025"/>
            <a:ext cx="1152525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Cevapları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1. I </a:t>
            </a:r>
            <a:r>
              <a:rPr lang="tr-TR" dirty="0" err="1" smtClean="0">
                <a:solidFill>
                  <a:srgbClr val="00FFFF"/>
                </a:solidFill>
              </a:rPr>
              <a:t>Have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>
                <a:solidFill>
                  <a:srgbClr val="00FFFF"/>
                </a:solidFill>
              </a:rPr>
              <a:t>got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smtClean="0"/>
              <a:t>a </a:t>
            </a:r>
            <a:r>
              <a:rPr lang="tr-TR" dirty="0" err="1"/>
              <a:t>bag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2.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 smtClean="0">
                <a:solidFill>
                  <a:srgbClr val="00FFFF"/>
                </a:solidFill>
              </a:rPr>
              <a:t>Have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>
                <a:solidFill>
                  <a:srgbClr val="00FFFF"/>
                </a:solidFill>
              </a:rPr>
              <a:t>got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smtClean="0"/>
              <a:t>a </a:t>
            </a:r>
            <a:r>
              <a:rPr lang="tr-TR" dirty="0" err="1"/>
              <a:t>teacher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3.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smtClean="0">
                <a:solidFill>
                  <a:srgbClr val="FF33CC"/>
                </a:solidFill>
              </a:rPr>
              <a:t>Has </a:t>
            </a:r>
            <a:r>
              <a:rPr lang="tr-TR" dirty="0" err="1" smtClean="0">
                <a:solidFill>
                  <a:srgbClr val="FF33CC"/>
                </a:solidFill>
              </a:rPr>
              <a:t>got</a:t>
            </a:r>
            <a:r>
              <a:rPr lang="tr-TR" dirty="0" smtClean="0">
                <a:solidFill>
                  <a:srgbClr val="FF33CC"/>
                </a:solidFill>
              </a:rPr>
              <a:t> </a:t>
            </a:r>
            <a:r>
              <a:rPr lang="tr-TR" dirty="0" smtClean="0"/>
              <a:t>a </a:t>
            </a:r>
            <a:r>
              <a:rPr lang="tr-TR" dirty="0" err="1"/>
              <a:t>sister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4. </a:t>
            </a:r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 smtClean="0">
                <a:solidFill>
                  <a:srgbClr val="00FFFF"/>
                </a:solidFill>
              </a:rPr>
              <a:t>Have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>
                <a:solidFill>
                  <a:srgbClr val="00FFFF"/>
                </a:solidFill>
              </a:rPr>
              <a:t>got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/>
              <a:t>four</a:t>
            </a:r>
            <a:r>
              <a:rPr lang="tr-TR" dirty="0" smtClean="0"/>
              <a:t> </a:t>
            </a:r>
            <a:r>
              <a:rPr lang="tr-TR" dirty="0" err="1"/>
              <a:t>watches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5. He </a:t>
            </a:r>
            <a:r>
              <a:rPr lang="tr-TR" dirty="0" smtClean="0">
                <a:solidFill>
                  <a:srgbClr val="FF33CC"/>
                </a:solidFill>
              </a:rPr>
              <a:t>Has </a:t>
            </a:r>
            <a:r>
              <a:rPr lang="tr-TR" dirty="0" err="1" smtClean="0">
                <a:solidFill>
                  <a:srgbClr val="FF33CC"/>
                </a:solidFill>
              </a:rPr>
              <a:t>got</a:t>
            </a:r>
            <a:r>
              <a:rPr lang="tr-TR" dirty="0" smtClean="0">
                <a:solidFill>
                  <a:srgbClr val="FF33CC"/>
                </a:solidFill>
              </a:rPr>
              <a:t> </a:t>
            </a:r>
            <a:r>
              <a:rPr lang="tr-TR" dirty="0" smtClean="0"/>
              <a:t>an </a:t>
            </a:r>
            <a:r>
              <a:rPr lang="tr-TR" dirty="0" err="1"/>
              <a:t>umbrella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6. </a:t>
            </a:r>
            <a:r>
              <a:rPr lang="tr-TR" dirty="0" err="1"/>
              <a:t>We</a:t>
            </a:r>
            <a:r>
              <a:rPr lang="tr-TR" dirty="0"/>
              <a:t> </a:t>
            </a:r>
            <a:r>
              <a:rPr lang="tr-TR" dirty="0" err="1" smtClean="0">
                <a:solidFill>
                  <a:srgbClr val="00FFFF"/>
                </a:solidFill>
              </a:rPr>
              <a:t>Have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>
                <a:solidFill>
                  <a:srgbClr val="00FFFF"/>
                </a:solidFill>
              </a:rPr>
              <a:t>got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smtClean="0"/>
              <a:t>a </a:t>
            </a:r>
            <a:r>
              <a:rPr lang="tr-TR" dirty="0" err="1"/>
              <a:t>ruler</a:t>
            </a:r>
            <a:r>
              <a:rPr lang="tr-TR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7. The room </a:t>
            </a:r>
            <a:r>
              <a:rPr lang="tr-TR" dirty="0" err="1" smtClean="0">
                <a:solidFill>
                  <a:srgbClr val="00FFFF"/>
                </a:solidFill>
              </a:rPr>
              <a:t>Have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tr-TR" dirty="0" err="1" smtClean="0">
                <a:solidFill>
                  <a:srgbClr val="00FFFF"/>
                </a:solidFill>
              </a:rPr>
              <a:t>got</a:t>
            </a:r>
            <a:r>
              <a:rPr lang="tr-TR" dirty="0" smtClean="0">
                <a:solidFill>
                  <a:srgbClr val="00FFFF"/>
                </a:solidFill>
              </a:rPr>
              <a:t> </a:t>
            </a:r>
            <a:r>
              <a:rPr lang="en-US" dirty="0" smtClean="0"/>
              <a:t>an </a:t>
            </a:r>
            <a:r>
              <a:rPr lang="en-US" dirty="0"/>
              <a:t>air-conditioning.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8. My father </a:t>
            </a:r>
            <a:r>
              <a:rPr lang="tr-TR" dirty="0" smtClean="0">
                <a:solidFill>
                  <a:srgbClr val="FF33CC"/>
                </a:solidFill>
              </a:rPr>
              <a:t>Has </a:t>
            </a:r>
            <a:r>
              <a:rPr lang="tr-TR" dirty="0" err="1" smtClean="0">
                <a:solidFill>
                  <a:srgbClr val="FF33CC"/>
                </a:solidFill>
              </a:rPr>
              <a:t>got</a:t>
            </a:r>
            <a:r>
              <a:rPr lang="tr-TR" dirty="0" smtClean="0">
                <a:solidFill>
                  <a:srgbClr val="FF33CC"/>
                </a:solidFill>
              </a:rPr>
              <a:t> </a:t>
            </a:r>
            <a:r>
              <a:rPr lang="en-US" dirty="0" smtClean="0"/>
              <a:t>a </a:t>
            </a:r>
            <a:r>
              <a:rPr lang="en-US" dirty="0"/>
              <a:t>farm.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9. </a:t>
            </a:r>
            <a:r>
              <a:rPr lang="tr-TR" dirty="0" err="1"/>
              <a:t>Mary</a:t>
            </a:r>
            <a:r>
              <a:rPr lang="tr-TR" dirty="0"/>
              <a:t> </a:t>
            </a:r>
            <a:r>
              <a:rPr lang="tr-TR" dirty="0" smtClean="0">
                <a:solidFill>
                  <a:srgbClr val="FF33CC"/>
                </a:solidFill>
              </a:rPr>
              <a:t>Has </a:t>
            </a:r>
            <a:r>
              <a:rPr lang="tr-TR" dirty="0" err="1" smtClean="0">
                <a:solidFill>
                  <a:srgbClr val="FF33CC"/>
                </a:solidFill>
              </a:rPr>
              <a:t>got</a:t>
            </a:r>
            <a:r>
              <a:rPr lang="tr-TR" dirty="0" smtClean="0">
                <a:solidFill>
                  <a:srgbClr val="FF33CC"/>
                </a:solidFill>
              </a:rPr>
              <a:t> </a:t>
            </a:r>
            <a:r>
              <a:rPr lang="tr-TR" dirty="0" smtClean="0"/>
              <a:t>a </a:t>
            </a:r>
            <a:r>
              <a:rPr lang="tr-TR" dirty="0" err="1"/>
              <a:t>guitar</a:t>
            </a:r>
            <a:r>
              <a:rPr lang="tr-TR" dirty="0"/>
              <a:t>.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092950" y="5949950"/>
            <a:ext cx="1079500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795963" y="5949950"/>
            <a:ext cx="10795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>
                <a:solidFill>
                  <a:srgbClr val="FF0000"/>
                </a:solidFill>
              </a:rPr>
              <a:t>What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have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you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>
                <a:solidFill>
                  <a:srgbClr val="FF0000"/>
                </a:solidFill>
              </a:rPr>
              <a:t> …?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>
                <a:solidFill>
                  <a:srgbClr val="FF0000"/>
                </a:solidFill>
              </a:rPr>
              <a:t>Who</a:t>
            </a:r>
            <a:r>
              <a:rPr lang="tr-TR" dirty="0" smtClean="0">
                <a:solidFill>
                  <a:srgbClr val="FF0000"/>
                </a:solidFill>
              </a:rPr>
              <a:t> has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>
                <a:solidFill>
                  <a:srgbClr val="FF0000"/>
                </a:solidFill>
              </a:rPr>
              <a:t>…?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457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Burada daha değişik soru kalıpları öğreneceğiz.</a:t>
            </a:r>
          </a:p>
          <a:p>
            <a:r>
              <a:rPr lang="tr-TR" smtClean="0">
                <a:solidFill>
                  <a:srgbClr val="FF33CC"/>
                </a:solidFill>
              </a:rPr>
              <a:t>‘’ What have you got…?’’ </a:t>
            </a:r>
            <a:r>
              <a:rPr lang="tr-TR" smtClean="0"/>
              <a:t>sorusunun tam türkçe karşılığı şudur. </a:t>
            </a:r>
          </a:p>
          <a:p>
            <a:r>
              <a:rPr lang="tr-TR" smtClean="0"/>
              <a:t>     </a:t>
            </a:r>
            <a:r>
              <a:rPr lang="tr-TR" smtClean="0">
                <a:solidFill>
                  <a:srgbClr val="0070C0"/>
                </a:solidFill>
              </a:rPr>
              <a:t>Sen neye sahipsin ? </a:t>
            </a:r>
          </a:p>
          <a:p>
            <a:r>
              <a:rPr lang="tr-TR" smtClean="0">
                <a:solidFill>
                  <a:srgbClr val="7030A0"/>
                </a:solidFill>
              </a:rPr>
              <a:t>‘’Who has got…?’’</a:t>
            </a:r>
            <a:r>
              <a:rPr lang="tr-TR" smtClean="0">
                <a:solidFill>
                  <a:srgbClr val="0070C0"/>
                </a:solidFill>
              </a:rPr>
              <a:t> </a:t>
            </a:r>
            <a:r>
              <a:rPr lang="tr-TR" smtClean="0"/>
              <a:t>sorusunun tam türkçe karşılığı ise şudur.</a:t>
            </a:r>
          </a:p>
          <a:p>
            <a:r>
              <a:rPr lang="tr-TR" smtClean="0"/>
              <a:t>                 </a:t>
            </a:r>
            <a:r>
              <a:rPr lang="tr-TR" smtClean="0">
                <a:solidFill>
                  <a:srgbClr val="0070C0"/>
                </a:solidFill>
              </a:rPr>
              <a:t>Kim neye sahip ?                                                                         </a:t>
            </a:r>
          </a:p>
        </p:txBody>
      </p:sp>
      <p:sp>
        <p:nvSpPr>
          <p:cNvPr id="4" name="3 Sağ Ok"/>
          <p:cNvSpPr/>
          <p:nvPr/>
        </p:nvSpPr>
        <p:spPr>
          <a:xfrm>
            <a:off x="539750" y="3284538"/>
            <a:ext cx="719138" cy="360362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900113" y="5013325"/>
            <a:ext cx="1368425" cy="431800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875463" y="5516563"/>
            <a:ext cx="1225550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6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580063" y="5516563"/>
            <a:ext cx="1152525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560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>
                <a:solidFill>
                  <a:srgbClr val="7030A0"/>
                </a:solidFill>
              </a:rPr>
              <a:t>Fakat cevap verirken aynıdır</a:t>
            </a:r>
          </a:p>
          <a:p>
            <a:r>
              <a:rPr lang="tr-TR" smtClean="0">
                <a:solidFill>
                  <a:srgbClr val="00B0F0"/>
                </a:solidFill>
              </a:rPr>
              <a:t>I have got …</a:t>
            </a:r>
          </a:p>
          <a:p>
            <a:r>
              <a:rPr lang="tr-TR" smtClean="0">
                <a:solidFill>
                  <a:srgbClr val="92D050"/>
                </a:solidFill>
              </a:rPr>
              <a:t>They have got…</a:t>
            </a:r>
          </a:p>
          <a:p>
            <a:r>
              <a:rPr lang="tr-TR" smtClean="0">
                <a:solidFill>
                  <a:srgbClr val="FFC000"/>
                </a:solidFill>
              </a:rPr>
              <a:t>We have got…</a:t>
            </a:r>
          </a:p>
          <a:p>
            <a:r>
              <a:rPr lang="tr-TR" smtClean="0">
                <a:solidFill>
                  <a:srgbClr val="FF0000"/>
                </a:solidFill>
              </a:rPr>
              <a:t>He has got…</a:t>
            </a:r>
          </a:p>
          <a:p>
            <a:r>
              <a:rPr lang="tr-TR" smtClean="0">
                <a:solidFill>
                  <a:srgbClr val="C00000"/>
                </a:solidFill>
              </a:rPr>
              <a:t>She has got…</a:t>
            </a:r>
          </a:p>
          <a:p>
            <a:r>
              <a:rPr lang="tr-TR" smtClean="0">
                <a:solidFill>
                  <a:srgbClr val="0070C0"/>
                </a:solidFill>
              </a:rPr>
              <a:t>It has got…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732588" y="3357563"/>
            <a:ext cx="1152525" cy="431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292725" y="3357563"/>
            <a:ext cx="1150938" cy="431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662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           </a:t>
            </a:r>
          </a:p>
          <a:p>
            <a:r>
              <a:rPr lang="tr-TR" smtClean="0"/>
              <a:t>                   ÖNEMLİ: </a:t>
            </a:r>
            <a:r>
              <a:rPr lang="tr-TR" smtClean="0">
                <a:solidFill>
                  <a:srgbClr val="FF0000"/>
                </a:solidFill>
              </a:rPr>
              <a:t>WHAT HAVE YOU GOT…?                  </a:t>
            </a:r>
          </a:p>
          <a:p>
            <a:r>
              <a:rPr lang="tr-TR" smtClean="0"/>
              <a:t>                  VE </a:t>
            </a:r>
            <a:r>
              <a:rPr lang="tr-TR" smtClean="0">
                <a:solidFill>
                  <a:srgbClr val="FF0000"/>
                </a:solidFill>
              </a:rPr>
              <a:t>WHO HAS GOT…? </a:t>
            </a:r>
            <a:r>
              <a:rPr lang="tr-TR" smtClean="0"/>
              <a:t>SORULARINA</a:t>
            </a:r>
          </a:p>
          <a:p>
            <a:r>
              <a:rPr lang="tr-TR" smtClean="0"/>
              <a:t>                  </a:t>
            </a:r>
            <a:r>
              <a:rPr lang="tr-TR" smtClean="0">
                <a:solidFill>
                  <a:srgbClr val="FF0000"/>
                </a:solidFill>
              </a:rPr>
              <a:t>YOU</a:t>
            </a:r>
            <a:r>
              <a:rPr lang="tr-TR" smtClean="0"/>
              <a:t> İLE BAŞLANMAZ</a:t>
            </a:r>
          </a:p>
          <a:p>
            <a:r>
              <a:rPr lang="tr-TR" smtClean="0"/>
              <a:t>            </a:t>
            </a:r>
          </a:p>
          <a:p>
            <a:r>
              <a:rPr lang="tr-TR" u="sng" smtClean="0"/>
              <a:t>ÖRNEK:</a:t>
            </a:r>
            <a:r>
              <a:rPr lang="tr-TR" b="1" u="sng" smtClean="0"/>
              <a:t> YOU HAVE GOT A PENCİL</a:t>
            </a:r>
            <a:endParaRPr lang="tr-TR" u="sng" smtClean="0"/>
          </a:p>
        </p:txBody>
      </p:sp>
      <p:sp>
        <p:nvSpPr>
          <p:cNvPr id="4" name="3 5-Nokta Yıldız"/>
          <p:cNvSpPr/>
          <p:nvPr/>
        </p:nvSpPr>
        <p:spPr>
          <a:xfrm>
            <a:off x="395288" y="1700213"/>
            <a:ext cx="2016125" cy="2376487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6" name="5 Düz Bağlayıcı"/>
          <p:cNvCxnSpPr/>
          <p:nvPr/>
        </p:nvCxnSpPr>
        <p:spPr>
          <a:xfrm>
            <a:off x="2268538" y="4221163"/>
            <a:ext cx="3887787" cy="12954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H="1">
            <a:off x="2411413" y="4005263"/>
            <a:ext cx="3744912" cy="1584325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4859338" y="5876925"/>
            <a:ext cx="1296987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3419475" y="5876925"/>
            <a:ext cx="1296988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6600" dirty="0" smtClean="0">
                <a:solidFill>
                  <a:srgbClr val="FF0000"/>
                </a:solidFill>
              </a:rPr>
              <a:t>…Örnekler…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2765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>
                <a:solidFill>
                  <a:srgbClr val="92D050"/>
                </a:solidFill>
              </a:rPr>
              <a:t>Who has got a pencil?</a:t>
            </a:r>
          </a:p>
          <a:p>
            <a:r>
              <a:rPr lang="tr-TR" smtClean="0">
                <a:solidFill>
                  <a:srgbClr val="92D050"/>
                </a:solidFill>
              </a:rPr>
              <a:t>Ali has got a pencil</a:t>
            </a:r>
          </a:p>
          <a:p>
            <a:endParaRPr lang="tr-TR" smtClean="0"/>
          </a:p>
          <a:p>
            <a:r>
              <a:rPr lang="tr-TR" smtClean="0">
                <a:solidFill>
                  <a:srgbClr val="660066"/>
                </a:solidFill>
              </a:rPr>
              <a:t>Who has got a hat?</a:t>
            </a:r>
          </a:p>
          <a:p>
            <a:r>
              <a:rPr lang="tr-TR" smtClean="0">
                <a:solidFill>
                  <a:srgbClr val="660066"/>
                </a:solidFill>
              </a:rPr>
              <a:t>Leyla has got a hat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084888" y="4508500"/>
            <a:ext cx="1223962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4716463" y="4508500"/>
            <a:ext cx="1150937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6000" dirty="0" smtClean="0">
                <a:solidFill>
                  <a:schemeClr val="tx2">
                    <a:lumMod val="75000"/>
                  </a:schemeClr>
                </a:solidFill>
              </a:rPr>
              <a:t>Devlet kitabı örnekleri</a:t>
            </a:r>
            <a:endParaRPr lang="tr-TR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67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Who has got a dictionary? Kim bir sözlü</a:t>
            </a:r>
            <a:r>
              <a:rPr lang="tr-TR" smtClean="0">
                <a:solidFill>
                  <a:srgbClr val="FF0000"/>
                </a:solidFill>
              </a:rPr>
              <a:t>ğ</a:t>
            </a:r>
            <a:r>
              <a:rPr lang="en-US" smtClean="0">
                <a:solidFill>
                  <a:srgbClr val="FF0000"/>
                </a:solidFill>
              </a:rPr>
              <a:t>e sahip?</a:t>
            </a:r>
          </a:p>
          <a:p>
            <a:r>
              <a:rPr lang="en-US" smtClean="0">
                <a:solidFill>
                  <a:srgbClr val="FF0000"/>
                </a:solidFill>
              </a:rPr>
              <a:t>Mary has got a dictionary. Mary bir sözlü</a:t>
            </a:r>
            <a:r>
              <a:rPr lang="tr-TR" smtClean="0">
                <a:solidFill>
                  <a:srgbClr val="FF0000"/>
                </a:solidFill>
              </a:rPr>
              <a:t>ğ</a:t>
            </a:r>
            <a:r>
              <a:rPr lang="en-US" smtClean="0">
                <a:solidFill>
                  <a:srgbClr val="FF0000"/>
                </a:solidFill>
              </a:rPr>
              <a:t>e sahip.</a:t>
            </a:r>
          </a:p>
          <a:p>
            <a:r>
              <a:rPr lang="en-US" smtClean="0">
                <a:solidFill>
                  <a:srgbClr val="FF33CC"/>
                </a:solidFill>
              </a:rPr>
              <a:t>Who has got a a black jacket? Kim bir siyah cekete sahip?</a:t>
            </a:r>
          </a:p>
          <a:p>
            <a:r>
              <a:rPr lang="en-US" smtClean="0">
                <a:solidFill>
                  <a:srgbClr val="FF33CC"/>
                </a:solidFill>
              </a:rPr>
              <a:t>Thomas has got a black jacket. Thomas bir siyah cekete sahip.</a:t>
            </a:r>
            <a:endParaRPr lang="tr-TR" smtClean="0">
              <a:solidFill>
                <a:srgbClr val="FF33CC"/>
              </a:solidFill>
            </a:endParaRP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300788" y="6021388"/>
            <a:ext cx="1223962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graphicFrame>
        <p:nvGraphicFramePr>
          <p:cNvPr id="5" name="4 Diyagram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003800" y="6021388"/>
            <a:ext cx="1081088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9698" name="2 İçerik Yer Tutucusu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tr-TR" sz="8000" smtClean="0">
                <a:solidFill>
                  <a:srgbClr val="FF0000"/>
                </a:solidFill>
              </a:rPr>
              <a:t>Note: </a:t>
            </a:r>
            <a:r>
              <a:rPr lang="tr-TR" sz="8000" smtClean="0">
                <a:solidFill>
                  <a:srgbClr val="7030A0"/>
                </a:solidFill>
              </a:rPr>
              <a:t>Who has in kısaltılmas </a:t>
            </a:r>
            <a:r>
              <a:rPr lang="tr-TR" sz="8000" u="sng" smtClean="0">
                <a:solidFill>
                  <a:srgbClr val="00FFFF"/>
                </a:solidFill>
              </a:rPr>
              <a:t>who’s</a:t>
            </a:r>
          </a:p>
          <a:p>
            <a:r>
              <a:rPr lang="tr-TR" sz="8000" smtClean="0">
                <a:solidFill>
                  <a:srgbClr val="7030A0"/>
                </a:solidFill>
              </a:rPr>
              <a:t>Dır.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156325" y="4941888"/>
            <a:ext cx="1223963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4859338" y="4941888"/>
            <a:ext cx="1081087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FF0000"/>
                </a:solidFill>
              </a:rPr>
              <a:t>2011 SBS SORUSU</a:t>
            </a:r>
          </a:p>
        </p:txBody>
      </p:sp>
      <p:pic>
        <p:nvPicPr>
          <p:cNvPr id="30722" name="3 İçerik Yer Tutucusu" descr="test3[1]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789" r="50000" b="49968"/>
          <a:stretch>
            <a:fillRect/>
          </a:stretch>
        </p:blipFill>
        <p:spPr>
          <a:xfrm>
            <a:off x="900113" y="1196975"/>
            <a:ext cx="7200900" cy="5430838"/>
          </a:xfrm>
        </p:spPr>
      </p:pic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5219700" y="5949950"/>
            <a:ext cx="1008063" cy="1428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3851275" y="5949950"/>
            <a:ext cx="1008063" cy="1428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FF0000"/>
                </a:solidFill>
              </a:rPr>
              <a:t>2009 SBS Sorusu</a:t>
            </a:r>
          </a:p>
        </p:txBody>
      </p:sp>
      <p:pic>
        <p:nvPicPr>
          <p:cNvPr id="31746" name="3 İçerik Yer Tutucusu" descr="ingilizce-yaprak-tesstleri_doga7_page_09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3112" r="46700" b="45274"/>
          <a:stretch>
            <a:fillRect/>
          </a:stretch>
        </p:blipFill>
        <p:spPr>
          <a:xfrm>
            <a:off x="900113" y="1196975"/>
            <a:ext cx="7343775" cy="5327650"/>
          </a:xfrm>
        </p:spPr>
      </p:pic>
      <p:sp>
        <p:nvSpPr>
          <p:cNvPr id="5" name="4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804025" y="2924175"/>
            <a:ext cx="863600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724525" y="2924175"/>
            <a:ext cx="935038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Başlık"/>
          <p:cNvSpPr>
            <a:spLocks noGrp="1"/>
          </p:cNvSpPr>
          <p:nvPr>
            <p:ph type="ctrTitle"/>
          </p:nvPr>
        </p:nvSpPr>
        <p:spPr>
          <a:xfrm>
            <a:off x="755650" y="260350"/>
            <a:ext cx="7772400" cy="1470025"/>
          </a:xfrm>
        </p:spPr>
        <p:txBody>
          <a:bodyPr/>
          <a:lstStyle/>
          <a:p>
            <a:r>
              <a:rPr lang="tr-TR" sz="8800" smtClean="0">
                <a:solidFill>
                  <a:srgbClr val="92D050"/>
                </a:solidFill>
              </a:rPr>
              <a:t>ÖRNEKLER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844675"/>
            <a:ext cx="6400800" cy="3794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7030A0"/>
                </a:solidFill>
              </a:rPr>
              <a:t>I have got a computer</a:t>
            </a:r>
            <a:endParaRPr lang="tr-TR" dirty="0" smtClean="0">
              <a:solidFill>
                <a:srgbClr val="7030A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Suna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has got a table and a chair</a:t>
            </a:r>
            <a:endParaRPr lang="tr-TR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2"/>
                </a:solidFill>
              </a:rPr>
              <a:t>You and I have got a new car.</a:t>
            </a:r>
            <a:endParaRPr lang="tr-TR" dirty="0" smtClean="0">
              <a:solidFill>
                <a:schemeClr val="accent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My cat has got some milk in the dish</a:t>
            </a: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2"/>
                </a:solidFill>
              </a:rPr>
              <a:t>The children have got ten computers</a:t>
            </a:r>
            <a:endParaRPr lang="tr-TR" dirty="0" smtClean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Aysu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has got a ball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013" y="6021388"/>
            <a:ext cx="574675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308850" y="6021388"/>
            <a:ext cx="576263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Devlet Kitabı Ünite Bitirme Soruları</a:t>
            </a:r>
          </a:p>
        </p:txBody>
      </p:sp>
      <p:sp>
        <p:nvSpPr>
          <p:cNvPr id="32770" name="8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</a:rPr>
              <a:t>1. John …………. a new car.</a:t>
            </a:r>
          </a:p>
          <a:p>
            <a:r>
              <a:rPr lang="tr-TR" smtClean="0">
                <a:solidFill>
                  <a:srgbClr val="00B0F0"/>
                </a:solidFill>
              </a:rPr>
              <a:t>A) has got</a:t>
            </a:r>
          </a:p>
          <a:p>
            <a:r>
              <a:rPr lang="tr-TR" smtClean="0">
                <a:solidFill>
                  <a:srgbClr val="00B0F0"/>
                </a:solidFill>
              </a:rPr>
              <a:t>B) have got</a:t>
            </a:r>
          </a:p>
          <a:p>
            <a:r>
              <a:rPr lang="tr-TR" smtClean="0">
                <a:solidFill>
                  <a:srgbClr val="00B0F0"/>
                </a:solidFill>
              </a:rPr>
              <a:t>C) haven’t got</a:t>
            </a:r>
          </a:p>
          <a:p>
            <a:r>
              <a:rPr lang="tr-TR" smtClean="0">
                <a:solidFill>
                  <a:srgbClr val="00B0F0"/>
                </a:solidFill>
              </a:rPr>
              <a:t>D) have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875463" y="2060575"/>
            <a:ext cx="1152525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651500" y="2060575"/>
            <a:ext cx="1008063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379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</a:rPr>
              <a:t>1. John …………. a new car.</a:t>
            </a:r>
          </a:p>
          <a:p>
            <a:r>
              <a:rPr lang="tr-TR" smtClean="0">
                <a:solidFill>
                  <a:srgbClr val="FF0000"/>
                </a:solidFill>
              </a:rPr>
              <a:t>A) has got</a:t>
            </a:r>
          </a:p>
          <a:p>
            <a:r>
              <a:rPr lang="tr-TR" smtClean="0">
                <a:solidFill>
                  <a:srgbClr val="00B0F0"/>
                </a:solidFill>
              </a:rPr>
              <a:t>B) have got</a:t>
            </a:r>
          </a:p>
          <a:p>
            <a:r>
              <a:rPr lang="tr-TR" smtClean="0">
                <a:solidFill>
                  <a:srgbClr val="00B0F0"/>
                </a:solidFill>
              </a:rPr>
              <a:t>C) haven’t got</a:t>
            </a:r>
          </a:p>
          <a:p>
            <a:r>
              <a:rPr lang="tr-TR" smtClean="0">
                <a:solidFill>
                  <a:srgbClr val="00B0F0"/>
                </a:solidFill>
              </a:rPr>
              <a:t>D) have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092950" y="2781300"/>
            <a:ext cx="1041400" cy="1041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084888" y="2781300"/>
            <a:ext cx="1041400" cy="1041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481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</a:rPr>
              <a:t>2. They …………. a big house.</a:t>
            </a:r>
          </a:p>
          <a:p>
            <a:r>
              <a:rPr lang="tr-TR" smtClean="0">
                <a:solidFill>
                  <a:srgbClr val="00B0F0"/>
                </a:solidFill>
              </a:rPr>
              <a:t>A) haven’t got</a:t>
            </a:r>
          </a:p>
          <a:p>
            <a:r>
              <a:rPr lang="tr-TR" smtClean="0">
                <a:solidFill>
                  <a:srgbClr val="00B0F0"/>
                </a:solidFill>
              </a:rPr>
              <a:t>B) has</a:t>
            </a:r>
          </a:p>
          <a:p>
            <a:r>
              <a:rPr lang="tr-TR" smtClean="0">
                <a:solidFill>
                  <a:srgbClr val="00B0F0"/>
                </a:solidFill>
              </a:rPr>
              <a:t>C) has got</a:t>
            </a:r>
          </a:p>
          <a:p>
            <a:r>
              <a:rPr lang="tr-TR" smtClean="0">
                <a:solidFill>
                  <a:srgbClr val="00B0F0"/>
                </a:solidFill>
              </a:rPr>
              <a:t>D) hasn’t got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667625" y="3284538"/>
            <a:ext cx="1042988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588125" y="3284538"/>
            <a:ext cx="1092200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584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</a:rPr>
              <a:t>2. They …………. a big house.</a:t>
            </a:r>
          </a:p>
          <a:p>
            <a:r>
              <a:rPr lang="tr-TR" smtClean="0">
                <a:solidFill>
                  <a:srgbClr val="FF0000"/>
                </a:solidFill>
              </a:rPr>
              <a:t>A) haven’t got</a:t>
            </a:r>
          </a:p>
          <a:p>
            <a:r>
              <a:rPr lang="tr-TR" smtClean="0">
                <a:solidFill>
                  <a:srgbClr val="00B0F0"/>
                </a:solidFill>
              </a:rPr>
              <a:t>B) has</a:t>
            </a:r>
          </a:p>
          <a:p>
            <a:r>
              <a:rPr lang="tr-TR" smtClean="0">
                <a:solidFill>
                  <a:srgbClr val="00B0F0"/>
                </a:solidFill>
              </a:rPr>
              <a:t>C) has got</a:t>
            </a:r>
          </a:p>
          <a:p>
            <a:r>
              <a:rPr lang="tr-TR" smtClean="0">
                <a:solidFill>
                  <a:srgbClr val="00B0F0"/>
                </a:solidFill>
              </a:rPr>
              <a:t>D) hasn’t got</a:t>
            </a:r>
          </a:p>
          <a:p>
            <a:endParaRPr lang="tr-TR" smtClean="0"/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300788" y="3357563"/>
            <a:ext cx="1871662" cy="7921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4427538" y="3357563"/>
            <a:ext cx="1800225" cy="79216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686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3. …………. has got a blue pen?</a:t>
            </a:r>
          </a:p>
          <a:p>
            <a:r>
              <a:rPr lang="tr-TR" smtClean="0">
                <a:solidFill>
                  <a:srgbClr val="00FFFF"/>
                </a:solidFill>
              </a:rPr>
              <a:t>A) Who</a:t>
            </a:r>
          </a:p>
          <a:p>
            <a:r>
              <a:rPr lang="tr-TR" smtClean="0">
                <a:solidFill>
                  <a:srgbClr val="00FFFF"/>
                </a:solidFill>
              </a:rPr>
              <a:t>B) How many</a:t>
            </a:r>
          </a:p>
          <a:p>
            <a:r>
              <a:rPr lang="tr-TR" smtClean="0">
                <a:solidFill>
                  <a:srgbClr val="00FFFF"/>
                </a:solidFill>
              </a:rPr>
              <a:t>C) Where</a:t>
            </a:r>
          </a:p>
          <a:p>
            <a:r>
              <a:rPr lang="tr-TR" smtClean="0">
                <a:solidFill>
                  <a:srgbClr val="00FFFF"/>
                </a:solidFill>
              </a:rPr>
              <a:t>D) What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948488" y="3644900"/>
            <a:ext cx="1041400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940425" y="3644900"/>
            <a:ext cx="1041400" cy="10429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789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3. …………. has got a blue pen?</a:t>
            </a:r>
          </a:p>
          <a:p>
            <a:r>
              <a:rPr lang="tr-TR" smtClean="0">
                <a:solidFill>
                  <a:srgbClr val="FF0000"/>
                </a:solidFill>
              </a:rPr>
              <a:t>A) Who</a:t>
            </a:r>
          </a:p>
          <a:p>
            <a:r>
              <a:rPr lang="tr-TR" smtClean="0">
                <a:solidFill>
                  <a:srgbClr val="00FFFF"/>
                </a:solidFill>
              </a:rPr>
              <a:t>B) How many</a:t>
            </a:r>
          </a:p>
          <a:p>
            <a:r>
              <a:rPr lang="tr-TR" smtClean="0">
                <a:solidFill>
                  <a:srgbClr val="00FFFF"/>
                </a:solidFill>
              </a:rPr>
              <a:t>C) Where</a:t>
            </a:r>
          </a:p>
          <a:p>
            <a:r>
              <a:rPr lang="tr-TR" smtClean="0">
                <a:solidFill>
                  <a:srgbClr val="00FFFF"/>
                </a:solidFill>
              </a:rPr>
              <a:t>D) What</a:t>
            </a:r>
          </a:p>
        </p:txBody>
      </p:sp>
      <p:sp>
        <p:nvSpPr>
          <p:cNvPr id="5" name="4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875463" y="2997200"/>
            <a:ext cx="1042987" cy="1041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867400" y="2997200"/>
            <a:ext cx="1042988" cy="1041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891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4. We have got a garden, …………. garden is very small.</a:t>
            </a:r>
          </a:p>
          <a:p>
            <a:r>
              <a:rPr lang="tr-TR" smtClean="0">
                <a:solidFill>
                  <a:srgbClr val="00FFFF"/>
                </a:solidFill>
              </a:rPr>
              <a:t>A) Our</a:t>
            </a:r>
          </a:p>
          <a:p>
            <a:r>
              <a:rPr lang="tr-TR" smtClean="0">
                <a:solidFill>
                  <a:srgbClr val="00FFFF"/>
                </a:solidFill>
              </a:rPr>
              <a:t>B) We</a:t>
            </a:r>
          </a:p>
          <a:p>
            <a:r>
              <a:rPr lang="tr-TR" smtClean="0">
                <a:solidFill>
                  <a:srgbClr val="00FFFF"/>
                </a:solidFill>
              </a:rPr>
              <a:t>C) Their</a:t>
            </a:r>
          </a:p>
          <a:p>
            <a:r>
              <a:rPr lang="tr-TR" smtClean="0">
                <a:solidFill>
                  <a:srgbClr val="00FFFF"/>
                </a:solidFill>
              </a:rPr>
              <a:t>D) You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732588" y="3213100"/>
            <a:ext cx="1041400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724525" y="3213100"/>
            <a:ext cx="1041400" cy="10429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993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4. We have got a garden, …………. garden is very small.</a:t>
            </a:r>
          </a:p>
          <a:p>
            <a:r>
              <a:rPr lang="tr-TR" smtClean="0">
                <a:solidFill>
                  <a:srgbClr val="FF0000"/>
                </a:solidFill>
              </a:rPr>
              <a:t>A) Our</a:t>
            </a:r>
          </a:p>
          <a:p>
            <a:r>
              <a:rPr lang="tr-TR" smtClean="0">
                <a:solidFill>
                  <a:srgbClr val="00FFFF"/>
                </a:solidFill>
              </a:rPr>
              <a:t>B) We</a:t>
            </a:r>
          </a:p>
          <a:p>
            <a:r>
              <a:rPr lang="tr-TR" smtClean="0">
                <a:solidFill>
                  <a:srgbClr val="00FFFF"/>
                </a:solidFill>
              </a:rPr>
              <a:t>C) Their</a:t>
            </a:r>
          </a:p>
          <a:p>
            <a:r>
              <a:rPr lang="tr-TR" smtClean="0">
                <a:solidFill>
                  <a:srgbClr val="00FFFF"/>
                </a:solidFill>
              </a:rPr>
              <a:t>D) You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235825" y="3500438"/>
            <a:ext cx="1008063" cy="7207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227763" y="3429000"/>
            <a:ext cx="1008062" cy="79216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096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5. A : …………. dog is it?</a:t>
            </a:r>
          </a:p>
          <a:p>
            <a:r>
              <a:rPr lang="tr-TR" smtClean="0">
                <a:solidFill>
                  <a:srgbClr val="00FFFF"/>
                </a:solidFill>
              </a:rPr>
              <a:t>B) This Hande’s dog.</a:t>
            </a:r>
          </a:p>
          <a:p>
            <a:r>
              <a:rPr lang="tr-TR" smtClean="0">
                <a:solidFill>
                  <a:srgbClr val="00FFFF"/>
                </a:solidFill>
              </a:rPr>
              <a:t>A) How</a:t>
            </a:r>
          </a:p>
          <a:p>
            <a:r>
              <a:rPr lang="tr-TR" smtClean="0">
                <a:solidFill>
                  <a:srgbClr val="00FFFF"/>
                </a:solidFill>
              </a:rPr>
              <a:t>B) Whose</a:t>
            </a:r>
          </a:p>
          <a:p>
            <a:r>
              <a:rPr lang="tr-TR" smtClean="0">
                <a:solidFill>
                  <a:srgbClr val="00FFFF"/>
                </a:solidFill>
              </a:rPr>
              <a:t>C) Who</a:t>
            </a:r>
          </a:p>
          <a:p>
            <a:r>
              <a:rPr lang="tr-TR" smtClean="0">
                <a:solidFill>
                  <a:srgbClr val="00FFFF"/>
                </a:solidFill>
              </a:rPr>
              <a:t>D) How much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667625" y="270827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588125" y="2708275"/>
            <a:ext cx="1079500" cy="1081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198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FFFF"/>
                </a:solidFill>
              </a:rPr>
              <a:t>5. A : …………. dog is it?</a:t>
            </a:r>
          </a:p>
          <a:p>
            <a:r>
              <a:rPr lang="tr-TR" smtClean="0">
                <a:solidFill>
                  <a:srgbClr val="00FFFF"/>
                </a:solidFill>
              </a:rPr>
              <a:t>B) This Hande’s dog.</a:t>
            </a:r>
          </a:p>
          <a:p>
            <a:r>
              <a:rPr lang="tr-TR" smtClean="0">
                <a:solidFill>
                  <a:srgbClr val="00FFFF"/>
                </a:solidFill>
              </a:rPr>
              <a:t>A) How</a:t>
            </a:r>
          </a:p>
          <a:p>
            <a:r>
              <a:rPr lang="tr-TR" smtClean="0">
                <a:solidFill>
                  <a:srgbClr val="00FFFF"/>
                </a:solidFill>
              </a:rPr>
              <a:t>B) Whose</a:t>
            </a:r>
          </a:p>
          <a:p>
            <a:r>
              <a:rPr lang="tr-TR" smtClean="0">
                <a:solidFill>
                  <a:srgbClr val="FF0000"/>
                </a:solidFill>
              </a:rPr>
              <a:t>C) Who</a:t>
            </a:r>
          </a:p>
          <a:p>
            <a:r>
              <a:rPr lang="tr-TR" smtClean="0">
                <a:solidFill>
                  <a:srgbClr val="00FFFF"/>
                </a:solidFill>
              </a:rPr>
              <a:t>D) How much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732588" y="3284538"/>
            <a:ext cx="1152525" cy="7921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219700" y="3213100"/>
            <a:ext cx="1296988" cy="863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smtClean="0">
                <a:solidFill>
                  <a:srgbClr val="C00000"/>
                </a:solidFill>
              </a:rPr>
              <a:t>DEVLET KİTABINDAKİ ÖRNEKLER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>
                <a:solidFill>
                  <a:srgbClr val="002060"/>
                </a:solidFill>
              </a:rPr>
              <a:t>I have got a pencil</a:t>
            </a:r>
            <a:r>
              <a:rPr lang="en-US" sz="4000" dirty="0" smtClean="0">
                <a:solidFill>
                  <a:srgbClr val="002060"/>
                </a:solidFill>
              </a:rPr>
              <a:t>.</a:t>
            </a:r>
            <a:endParaRPr lang="tr-TR" sz="4000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/>
              <a:t>You have got two sisters</a:t>
            </a:r>
            <a:r>
              <a:rPr lang="en-US" sz="4000" dirty="0" smtClean="0"/>
              <a:t>.</a:t>
            </a:r>
            <a:endParaRPr lang="tr-TR" sz="4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4000" dirty="0" err="1">
                <a:solidFill>
                  <a:schemeClr val="accent6">
                    <a:lumMod val="50000"/>
                  </a:schemeClr>
                </a:solidFill>
              </a:rPr>
              <a:t>We</a:t>
            </a:r>
            <a:r>
              <a:rPr lang="tr-TR" sz="4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000" dirty="0" err="1">
                <a:solidFill>
                  <a:schemeClr val="accent6">
                    <a:lumMod val="50000"/>
                  </a:schemeClr>
                </a:solidFill>
              </a:rPr>
              <a:t>have</a:t>
            </a:r>
            <a:r>
              <a:rPr lang="tr-TR" sz="4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000" dirty="0" err="1" smtClean="0">
                <a:solidFill>
                  <a:schemeClr val="accent6">
                    <a:lumMod val="50000"/>
                  </a:schemeClr>
                </a:solidFill>
              </a:rPr>
              <a:t>got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000" dirty="0" err="1" smtClean="0">
                <a:solidFill>
                  <a:schemeClr val="accent6">
                    <a:lumMod val="50000"/>
                  </a:schemeClr>
                </a:solidFill>
              </a:rPr>
              <a:t>books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4000" dirty="0" err="1">
                <a:solidFill>
                  <a:srgbClr val="FF33CC"/>
                </a:solidFill>
              </a:rPr>
              <a:t>They</a:t>
            </a:r>
            <a:r>
              <a:rPr lang="tr-TR" sz="4000" dirty="0">
                <a:solidFill>
                  <a:srgbClr val="FF33CC"/>
                </a:solidFill>
              </a:rPr>
              <a:t> </a:t>
            </a:r>
            <a:r>
              <a:rPr lang="tr-TR" sz="4000" dirty="0" err="1">
                <a:solidFill>
                  <a:srgbClr val="FF33CC"/>
                </a:solidFill>
              </a:rPr>
              <a:t>have</a:t>
            </a:r>
            <a:r>
              <a:rPr lang="tr-TR" sz="4000" dirty="0">
                <a:solidFill>
                  <a:srgbClr val="FF33CC"/>
                </a:solidFill>
              </a:rPr>
              <a:t> </a:t>
            </a:r>
            <a:r>
              <a:rPr lang="tr-TR" sz="4000" dirty="0" err="1">
                <a:solidFill>
                  <a:srgbClr val="FF33CC"/>
                </a:solidFill>
              </a:rPr>
              <a:t>got</a:t>
            </a:r>
            <a:r>
              <a:rPr lang="tr-TR" sz="4000" dirty="0">
                <a:solidFill>
                  <a:srgbClr val="FF33CC"/>
                </a:solidFill>
              </a:rPr>
              <a:t> </a:t>
            </a:r>
            <a:r>
              <a:rPr lang="tr-TR" sz="4000" dirty="0" err="1">
                <a:solidFill>
                  <a:srgbClr val="FF33CC"/>
                </a:solidFill>
              </a:rPr>
              <a:t>computers</a:t>
            </a:r>
            <a:r>
              <a:rPr lang="tr-TR" sz="40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308850" y="5589588"/>
            <a:ext cx="719138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300788" y="5589588"/>
            <a:ext cx="792162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660066"/>
                </a:solidFill>
              </a:rPr>
              <a:t>‘’Have got’’ </a:t>
            </a:r>
            <a:r>
              <a:rPr lang="tr-TR" smtClean="0"/>
              <a:t>neye gelir?</a:t>
            </a:r>
          </a:p>
        </p:txBody>
      </p:sp>
      <p:sp>
        <p:nvSpPr>
          <p:cNvPr id="11" name="10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I                          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</a:rPr>
              <a:t>Have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</a:rPr>
              <a:t>got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rgbClr val="FF0000"/>
                </a:solidFill>
              </a:rPr>
              <a:t>You</a:t>
            </a:r>
            <a:r>
              <a:rPr lang="tr-TR" dirty="0" smtClean="0">
                <a:solidFill>
                  <a:srgbClr val="FF0000"/>
                </a:solidFill>
              </a:rPr>
              <a:t>                      </a:t>
            </a:r>
            <a:r>
              <a:rPr lang="tr-TR" dirty="0" err="1" smtClean="0">
                <a:solidFill>
                  <a:srgbClr val="FF0000"/>
                </a:solidFill>
              </a:rPr>
              <a:t>Have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endParaRPr lang="tr-TR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rgbClr val="00B0F0"/>
                </a:solidFill>
              </a:rPr>
              <a:t>We</a:t>
            </a:r>
            <a:r>
              <a:rPr lang="tr-TR" dirty="0" smtClean="0">
                <a:solidFill>
                  <a:srgbClr val="00B0F0"/>
                </a:solidFill>
              </a:rPr>
              <a:t>                       </a:t>
            </a:r>
            <a:r>
              <a:rPr lang="tr-TR" dirty="0" err="1" smtClean="0">
                <a:solidFill>
                  <a:srgbClr val="00B0F0"/>
                </a:solidFill>
              </a:rPr>
              <a:t>Have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got</a:t>
            </a:r>
            <a:endParaRPr lang="tr-TR" dirty="0" smtClean="0">
              <a:solidFill>
                <a:srgbClr val="00B0F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They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Have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got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13 Sağ Ok"/>
          <p:cNvSpPr/>
          <p:nvPr/>
        </p:nvSpPr>
        <p:spPr>
          <a:xfrm>
            <a:off x="2411413" y="1700213"/>
            <a:ext cx="979487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2411413" y="2276475"/>
            <a:ext cx="979487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2411413" y="2781300"/>
            <a:ext cx="979487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Sağ Ok"/>
          <p:cNvSpPr/>
          <p:nvPr/>
        </p:nvSpPr>
        <p:spPr>
          <a:xfrm>
            <a:off x="2411413" y="3357563"/>
            <a:ext cx="979487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7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64388" y="5661025"/>
            <a:ext cx="936625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084888" y="5661025"/>
            <a:ext cx="935037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FF0000"/>
                </a:solidFill>
              </a:rPr>
              <a:t>‘’Has got’’ </a:t>
            </a:r>
            <a:r>
              <a:rPr lang="tr-TR" smtClean="0"/>
              <a:t>neye gelir?</a:t>
            </a:r>
          </a:p>
        </p:txBody>
      </p:sp>
      <p:sp>
        <p:nvSpPr>
          <p:cNvPr id="1741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smtClean="0">
                <a:solidFill>
                  <a:srgbClr val="660066"/>
                </a:solidFill>
              </a:rPr>
              <a:t>He         Has got</a:t>
            </a:r>
          </a:p>
          <a:p>
            <a:r>
              <a:rPr lang="tr-TR" sz="6000" smtClean="0">
                <a:solidFill>
                  <a:srgbClr val="FF33CC"/>
                </a:solidFill>
              </a:rPr>
              <a:t>She        Has got</a:t>
            </a:r>
          </a:p>
          <a:p>
            <a:r>
              <a:rPr lang="tr-TR" sz="6000" smtClean="0">
                <a:solidFill>
                  <a:srgbClr val="FF6600"/>
                </a:solidFill>
              </a:rPr>
              <a:t>It            Has got</a:t>
            </a:r>
          </a:p>
        </p:txBody>
      </p:sp>
      <p:sp>
        <p:nvSpPr>
          <p:cNvPr id="4" name="3 Sağ Ok"/>
          <p:cNvSpPr/>
          <p:nvPr/>
        </p:nvSpPr>
        <p:spPr>
          <a:xfrm>
            <a:off x="2195513" y="1844675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2268538" y="29972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2268538" y="4076700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380288" y="5805488"/>
            <a:ext cx="936625" cy="2873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7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227763" y="5805488"/>
            <a:ext cx="936625" cy="28733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chemeClr val="bg1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>
                <a:solidFill>
                  <a:schemeClr val="accent5"/>
                </a:solidFill>
              </a:rPr>
              <a:t>Have</a:t>
            </a:r>
            <a:r>
              <a:rPr lang="tr-TR" dirty="0" smtClean="0">
                <a:solidFill>
                  <a:schemeClr val="accent5"/>
                </a:solidFill>
              </a:rPr>
              <a:t> </a:t>
            </a:r>
            <a:r>
              <a:rPr lang="tr-TR" dirty="0" err="1" smtClean="0">
                <a:solidFill>
                  <a:schemeClr val="accent5"/>
                </a:solidFill>
              </a:rPr>
              <a:t>got</a:t>
            </a:r>
            <a:r>
              <a:rPr lang="tr-TR" dirty="0" smtClean="0">
                <a:solidFill>
                  <a:schemeClr val="accent5"/>
                </a:solidFill>
              </a:rPr>
              <a:t>/Has </a:t>
            </a:r>
            <a:r>
              <a:rPr lang="tr-TR" dirty="0" err="1" smtClean="0">
                <a:solidFill>
                  <a:schemeClr val="accent5"/>
                </a:solidFill>
              </a:rPr>
              <a:t>got</a:t>
            </a:r>
            <a:r>
              <a:rPr lang="tr-TR" dirty="0" smtClean="0">
                <a:solidFill>
                  <a:schemeClr val="accent5"/>
                </a:solidFill>
              </a:rPr>
              <a:t> ile soru nasıl kurulur?</a:t>
            </a:r>
            <a:endParaRPr lang="tr-TR" dirty="0">
              <a:solidFill>
                <a:schemeClr val="accent5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7100" dirty="0" err="1" smtClean="0">
                <a:solidFill>
                  <a:srgbClr val="00B050"/>
                </a:solidFill>
              </a:rPr>
              <a:t>Have</a:t>
            </a:r>
            <a:r>
              <a:rPr lang="tr-TR" sz="7100" dirty="0" smtClean="0">
                <a:solidFill>
                  <a:srgbClr val="00B050"/>
                </a:solidFill>
              </a:rPr>
              <a:t> yada Has başa kişi zamiri ortaya daha sonra </a:t>
            </a:r>
            <a:r>
              <a:rPr lang="tr-TR" sz="7100" dirty="0" err="1" smtClean="0">
                <a:solidFill>
                  <a:srgbClr val="00B050"/>
                </a:solidFill>
              </a:rPr>
              <a:t>got</a:t>
            </a:r>
            <a:r>
              <a:rPr lang="tr-TR" sz="7100" dirty="0" smtClean="0">
                <a:solidFill>
                  <a:srgbClr val="00B050"/>
                </a:solidFill>
              </a:rPr>
              <a:t> getirilir ne sorulmak isteniyorsa yazılır.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5651500" y="836613"/>
            <a:ext cx="576263" cy="504825"/>
          </a:xfrm>
          <a:prstGeom prst="star5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3059113" y="908050"/>
            <a:ext cx="576262" cy="504825"/>
          </a:xfrm>
          <a:prstGeom prst="star5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740650" y="260350"/>
            <a:ext cx="503238" cy="576263"/>
          </a:xfrm>
          <a:prstGeom prst="star5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971550" y="333375"/>
            <a:ext cx="431800" cy="503238"/>
          </a:xfrm>
          <a:prstGeom prst="star5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7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380288" y="5949950"/>
            <a:ext cx="863600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372225" y="5949950"/>
            <a:ext cx="8636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Örnekler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rgbClr val="FF0000"/>
                </a:solidFill>
              </a:rPr>
              <a:t>Have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they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a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big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family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(Onlar büyük bir aileye mi sahip?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Yes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they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have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. (evet.)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No,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they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haven’t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(hayır)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FF0000"/>
                </a:solidFill>
              </a:rPr>
              <a:t>Has </a:t>
            </a:r>
            <a:r>
              <a:rPr lang="tr-TR" dirty="0" err="1" smtClean="0">
                <a:solidFill>
                  <a:srgbClr val="663300"/>
                </a:solidFill>
              </a:rPr>
              <a:t>she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2060"/>
                </a:solidFill>
              </a:rPr>
              <a:t>a </a:t>
            </a:r>
            <a:r>
              <a:rPr lang="tr-TR" dirty="0" err="1" smtClean="0">
                <a:solidFill>
                  <a:srgbClr val="002060"/>
                </a:solidFill>
              </a:rPr>
              <a:t>doll</a:t>
            </a:r>
            <a:r>
              <a:rPr lang="tr-TR" dirty="0" smtClean="0">
                <a:solidFill>
                  <a:srgbClr val="002060"/>
                </a:solidFill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002060"/>
                </a:solidFill>
              </a:rPr>
              <a:t>(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O oyuncak bebeğe sahip mi)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Yes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tr-TR" dirty="0" err="1" smtClean="0">
                <a:solidFill>
                  <a:schemeClr val="tx2">
                    <a:lumMod val="50000"/>
                  </a:schemeClr>
                </a:solidFill>
              </a:rPr>
              <a:t>she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has</a:t>
            </a:r>
            <a:r>
              <a:rPr lang="tr-TR" dirty="0" smtClean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451725" y="5373688"/>
            <a:ext cx="1008063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300788" y="5373688"/>
            <a:ext cx="1008062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smtClean="0">
                <a:solidFill>
                  <a:srgbClr val="92D050"/>
                </a:solidFill>
              </a:rPr>
              <a:t>Devlet Kitabındaki Örnekler</a:t>
            </a:r>
          </a:p>
        </p:txBody>
      </p:sp>
      <p:sp>
        <p:nvSpPr>
          <p:cNvPr id="20482" name="2 İçerik Yer Tutucusu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543550"/>
          </a:xfrm>
        </p:spPr>
        <p:txBody>
          <a:bodyPr/>
          <a:lstStyle/>
          <a:p>
            <a:r>
              <a:rPr lang="en-US" smtClean="0">
                <a:solidFill>
                  <a:srgbClr val="FFC000"/>
                </a:solidFill>
              </a:rPr>
              <a:t>Have you got a ball? Senin bir topun var m›?</a:t>
            </a:r>
          </a:p>
          <a:p>
            <a:r>
              <a:rPr lang="tr-TR" smtClean="0">
                <a:solidFill>
                  <a:srgbClr val="FFC000"/>
                </a:solidFill>
              </a:rPr>
              <a:t>Yes, I have. (Kısa cevap)</a:t>
            </a:r>
          </a:p>
          <a:p>
            <a:r>
              <a:rPr lang="en-US" smtClean="0">
                <a:solidFill>
                  <a:srgbClr val="FFC000"/>
                </a:solidFill>
              </a:rPr>
              <a:t>Yes, I have got a ball. (Evet, benim bir topum var. (Uzun cevap)</a:t>
            </a:r>
            <a:endParaRPr lang="tr-TR" smtClean="0">
              <a:solidFill>
                <a:srgbClr val="FFC000"/>
              </a:solidFill>
            </a:endParaRPr>
          </a:p>
          <a:p>
            <a:r>
              <a:rPr lang="en-US" smtClean="0"/>
              <a:t>Have you got a car? (Senin bir araban var m›?)</a:t>
            </a:r>
          </a:p>
          <a:p>
            <a:r>
              <a:rPr lang="tr-TR" smtClean="0"/>
              <a:t>No, I haven’t got. (K›sa cevap)</a:t>
            </a:r>
          </a:p>
          <a:p>
            <a:r>
              <a:rPr lang="tr-TR" smtClean="0"/>
              <a:t>No, I haven’t got a car. (Hay›r, benim bir arabam yok.)</a:t>
            </a:r>
            <a:endParaRPr lang="tr-TR" smtClean="0">
              <a:solidFill>
                <a:srgbClr val="FFC000"/>
              </a:solidFill>
            </a:endParaRP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885113" y="5876925"/>
            <a:ext cx="935037" cy="2889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6804025" y="5876925"/>
            <a:ext cx="936625" cy="288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rgbClr val="0070C0"/>
                </a:solidFill>
              </a:rPr>
              <a:t>Has Hande </a:t>
            </a:r>
            <a:r>
              <a:rPr lang="tr-TR" dirty="0" err="1">
                <a:solidFill>
                  <a:srgbClr val="0070C0"/>
                </a:solidFill>
              </a:rPr>
              <a:t>got</a:t>
            </a:r>
            <a:r>
              <a:rPr lang="tr-TR" dirty="0">
                <a:solidFill>
                  <a:srgbClr val="0070C0"/>
                </a:solidFill>
              </a:rPr>
              <a:t> a </a:t>
            </a:r>
            <a:r>
              <a:rPr lang="tr-TR" dirty="0" err="1">
                <a:solidFill>
                  <a:srgbClr val="0070C0"/>
                </a:solidFill>
              </a:rPr>
              <a:t>brother</a:t>
            </a:r>
            <a:r>
              <a:rPr lang="tr-TR" dirty="0">
                <a:solidFill>
                  <a:srgbClr val="0070C0"/>
                </a:solidFill>
              </a:rPr>
              <a:t>? (Hande’nin bir erkek </a:t>
            </a:r>
            <a:r>
              <a:rPr lang="tr-TR" dirty="0" err="1">
                <a:solidFill>
                  <a:srgbClr val="0070C0"/>
                </a:solidFill>
              </a:rPr>
              <a:t>kardefli</a:t>
            </a:r>
            <a:r>
              <a:rPr lang="tr-TR" dirty="0">
                <a:solidFill>
                  <a:srgbClr val="0070C0"/>
                </a:solidFill>
              </a:rPr>
              <a:t> var m›?)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70C0"/>
                </a:solidFill>
              </a:rPr>
              <a:t>Yes, she has. (</a:t>
            </a:r>
            <a:r>
              <a:rPr lang="en-US" dirty="0" smtClean="0">
                <a:solidFill>
                  <a:srgbClr val="0070C0"/>
                </a:solidFill>
              </a:rPr>
              <a:t>K</a:t>
            </a:r>
            <a:r>
              <a:rPr lang="tr-TR" dirty="0" smtClean="0">
                <a:solidFill>
                  <a:srgbClr val="0070C0"/>
                </a:solidFill>
              </a:rPr>
              <a:t>ı</a:t>
            </a:r>
            <a:r>
              <a:rPr lang="en-US" dirty="0" err="1" smtClean="0">
                <a:solidFill>
                  <a:srgbClr val="0070C0"/>
                </a:solidFill>
              </a:rPr>
              <a:t>sa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cevap</a:t>
            </a:r>
            <a:r>
              <a:rPr lang="en-US" dirty="0">
                <a:solidFill>
                  <a:srgbClr val="0070C0"/>
                </a:solidFill>
              </a:rPr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70C0"/>
                </a:solidFill>
              </a:rPr>
              <a:t>Yes, she has got a brother. (</a:t>
            </a:r>
            <a:r>
              <a:rPr lang="en-US" dirty="0" err="1">
                <a:solidFill>
                  <a:srgbClr val="0070C0"/>
                </a:solidFill>
              </a:rPr>
              <a:t>Evet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onun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bir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erkek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karde</a:t>
            </a:r>
            <a:r>
              <a:rPr lang="tr-TR" dirty="0" err="1" smtClean="0">
                <a:solidFill>
                  <a:srgbClr val="0070C0"/>
                </a:solidFill>
              </a:rPr>
              <a:t>şi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var</a:t>
            </a:r>
            <a:r>
              <a:rPr lang="en-US" dirty="0" smtClean="0">
                <a:solidFill>
                  <a:srgbClr val="0070C0"/>
                </a:solidFill>
              </a:rPr>
              <a:t>.)</a:t>
            </a:r>
            <a:endParaRPr lang="tr-TR" dirty="0" smtClean="0">
              <a:solidFill>
                <a:srgbClr val="0070C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Has George got a computer? (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George’un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bilgisayar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ı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var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ı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?)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No, he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hasn’t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. (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Kısa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cevap)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No, he hasn’t got a computer. (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Hay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ı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onun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bilgisayar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ı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yok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.)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4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6516688" y="6021388"/>
            <a:ext cx="935037" cy="215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5148263" y="5949950"/>
            <a:ext cx="936625" cy="431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1096</Words>
  <Application>Microsoft Office PowerPoint</Application>
  <PresentationFormat>Ekran Gösterisi (4:3)</PresentationFormat>
  <Paragraphs>157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Have got/Has got</vt:lpstr>
      <vt:lpstr>ÖRNEKLER</vt:lpstr>
      <vt:lpstr>DEVLET KİTABINDAKİ ÖRNEKLER</vt:lpstr>
      <vt:lpstr>‘’Have got’’ neye gelir?</vt:lpstr>
      <vt:lpstr>‘’Has got’’ neye gelir?</vt:lpstr>
      <vt:lpstr>Have got/Has got ile soru nasıl kurulur?</vt:lpstr>
      <vt:lpstr>Örnekler</vt:lpstr>
      <vt:lpstr>Devlet Kitabındaki Örnekler</vt:lpstr>
      <vt:lpstr>Slayt 9</vt:lpstr>
      <vt:lpstr>Devlet Kitabı Çalışma Soruları</vt:lpstr>
      <vt:lpstr>Cevapları </vt:lpstr>
      <vt:lpstr>What have you got …? Who has got…?</vt:lpstr>
      <vt:lpstr>Slayt 13</vt:lpstr>
      <vt:lpstr>Slayt 14</vt:lpstr>
      <vt:lpstr>…Örnekler…</vt:lpstr>
      <vt:lpstr>Devlet kitabı örnekleri</vt:lpstr>
      <vt:lpstr>Slayt 17</vt:lpstr>
      <vt:lpstr>2011 SBS SORUSU</vt:lpstr>
      <vt:lpstr>2009 SBS Sorusu</vt:lpstr>
      <vt:lpstr>Devlet Kitabı Ünite Bitirme Soruları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2014-12-14T16:44:21Z</dcterms:created>
  <dcterms:modified xsi:type="dcterms:W3CDTF">2014-12-20T16:44:47Z</dcterms:modified>
  <cp:category>www.sorubak.com</cp:category>
</cp:coreProperties>
</file>