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2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4" r:id="rId8"/>
    <p:sldId id="265" r:id="rId9"/>
    <p:sldId id="266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Varsayılan Bölüm" id="{A7996B31-BBE1-4610-9939-249FC9175B6D}">
          <p14:sldIdLst>
            <p14:sldId id="256"/>
            <p14:sldId id="258"/>
            <p14:sldId id="259"/>
            <p14:sldId id="260"/>
            <p14:sldId id="261"/>
            <p14:sldId id="262"/>
            <p14:sldId id="264"/>
            <p14:sldId id="265"/>
            <p14:sldId id="26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baseline="0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4800600"/>
            <a:ext cx="9418320" cy="1691640"/>
          </a:xfrm>
        </p:spPr>
        <p:txBody>
          <a:bodyPr>
            <a:normAutofit/>
          </a:bodyPr>
          <a:lstStyle>
            <a:lvl1pPr marL="0" indent="0" algn="l">
              <a:buNone/>
              <a:defRPr sz="2200" baseline="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10/29/2014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1619883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78108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48700" y="381000"/>
            <a:ext cx="2476500" cy="5897562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81000"/>
            <a:ext cx="7734300" cy="5897562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96828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10/29/2014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716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72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4800600"/>
            <a:ext cx="9418320" cy="1691640"/>
          </a:xfrm>
        </p:spPr>
        <p:txBody>
          <a:bodyPr anchor="t">
            <a:normAutofit/>
          </a:bodyPr>
          <a:lstStyle>
            <a:lvl1pPr marL="0" indent="0">
              <a:buNone/>
              <a:defRPr sz="2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374767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1872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26480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10/29/2014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6421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1872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26480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lang="en-US" sz="2000" b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2000"/>
              </a:spcBef>
              <a:buFontTx/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26480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10/29/2014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26248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10/29/2014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61749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10/29/2014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01110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200400" cy="1600197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267" y="685800"/>
            <a:ext cx="6079066" cy="54864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99734"/>
            <a:ext cx="3200400" cy="38100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3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10/29/2014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7200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05400"/>
            <a:ext cx="11292840" cy="17526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257800"/>
            <a:ext cx="9982200" cy="914400"/>
          </a:xfrm>
        </p:spPr>
        <p:txBody>
          <a:bodyPr anchor="b">
            <a:normAutofit/>
          </a:bodyPr>
          <a:lstStyle>
            <a:lvl1pPr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1292840" cy="5128923"/>
          </a:xfrm>
          <a:blipFill>
            <a:blip r:embed="rId2"/>
            <a:stretch>
              <a:fillRect/>
            </a:stretch>
          </a:blipFill>
        </p:spPr>
        <p:txBody>
          <a:bodyPr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6108589"/>
            <a:ext cx="9982200" cy="59701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3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10/29/2014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25135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61872" y="365760"/>
            <a:ext cx="969264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797542" y="998537"/>
            <a:ext cx="190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10/29/2014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9959341" y="4046537"/>
            <a:ext cx="358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36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57909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spc="-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1800" kern="1200" spc="1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5. Sınıf Türkçe Somut-Soyut Anlam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(F5’e basarak tam ekran yapın lütfen.)</a:t>
            </a:r>
          </a:p>
        </p:txBody>
      </p:sp>
    </p:spTree>
    <p:extLst>
      <p:ext uri="{BB962C8B-B14F-4D97-AF65-F5344CB8AC3E}">
        <p14:creationId xmlns:p14="http://schemas.microsoft.com/office/powerpoint/2010/main" val="1756255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SOMUT ANLAM</a:t>
            </a:r>
            <a:endParaRPr lang="tr-TR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tr-TR" sz="4000" dirty="0" smtClean="0"/>
              <a:t>5 duyu organımızdan, (görme-duyma-koklama-tatma-dokunma) herhangi biri ile hissedebildiğimiz sözcüklerdir.  </a:t>
            </a:r>
            <a:endParaRPr lang="tr-TR" sz="4000" dirty="0"/>
          </a:p>
        </p:txBody>
      </p:sp>
    </p:spTree>
    <p:extLst>
      <p:ext uri="{BB962C8B-B14F-4D97-AF65-F5344CB8AC3E}">
        <p14:creationId xmlns:p14="http://schemas.microsoft.com/office/powerpoint/2010/main" val="25946896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Örnekler: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Dışarıdan bir patlama sesi duyuldu.</a:t>
            </a:r>
          </a:p>
          <a:p>
            <a:r>
              <a:rPr lang="tr-TR" dirty="0" smtClean="0"/>
              <a:t>Yediği elmalar sert ve ekşiymiş.</a:t>
            </a:r>
          </a:p>
          <a:p>
            <a:r>
              <a:rPr lang="tr-TR" dirty="0" smtClean="0"/>
              <a:t>Işık odayı fazla aydınlatmıyor.</a:t>
            </a:r>
          </a:p>
          <a:p>
            <a:r>
              <a:rPr lang="tr-TR" dirty="0" smtClean="0"/>
              <a:t>Rüzgar perdeleri oynatıyor.</a:t>
            </a:r>
          </a:p>
          <a:p>
            <a:r>
              <a:rPr lang="tr-TR" dirty="0" smtClean="0"/>
              <a:t>Yemeğin kokusu, tuzlu olmasını değiştirmez</a:t>
            </a:r>
          </a:p>
          <a:p>
            <a:r>
              <a:rPr lang="tr-TR" dirty="0" smtClean="0"/>
              <a:t>Yağmur, su ihtiyacını karşılıyor.</a:t>
            </a:r>
          </a:p>
          <a:p>
            <a:r>
              <a:rPr lang="tr-TR" dirty="0" smtClean="0"/>
              <a:t>Havadaki elektrik enerjisi şimşeklerle boşalır.</a:t>
            </a:r>
            <a:endParaRPr lang="tr-TR" dirty="0"/>
          </a:p>
        </p:txBody>
      </p:sp>
      <p:cxnSp>
        <p:nvCxnSpPr>
          <p:cNvPr id="9" name="Düz Bağlayıcı 8"/>
          <p:cNvCxnSpPr/>
          <p:nvPr/>
        </p:nvCxnSpPr>
        <p:spPr>
          <a:xfrm>
            <a:off x="4018208" y="2163651"/>
            <a:ext cx="38636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Bağlayıcı 10"/>
          <p:cNvCxnSpPr/>
          <p:nvPr/>
        </p:nvCxnSpPr>
        <p:spPr>
          <a:xfrm>
            <a:off x="2279561" y="2601532"/>
            <a:ext cx="78561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Düz Bağlayıcı 12"/>
          <p:cNvCxnSpPr/>
          <p:nvPr/>
        </p:nvCxnSpPr>
        <p:spPr>
          <a:xfrm>
            <a:off x="4018208" y="2575775"/>
            <a:ext cx="824248" cy="257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Düz Bağlayıcı 14"/>
          <p:cNvCxnSpPr/>
          <p:nvPr/>
        </p:nvCxnSpPr>
        <p:spPr>
          <a:xfrm>
            <a:off x="3168203" y="2601532"/>
            <a:ext cx="37348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Düz Bağlayıcı 16"/>
          <p:cNvCxnSpPr/>
          <p:nvPr/>
        </p:nvCxnSpPr>
        <p:spPr>
          <a:xfrm>
            <a:off x="1506828" y="3026535"/>
            <a:ext cx="450761" cy="1287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Düz Bağlayıcı 18"/>
          <p:cNvCxnSpPr/>
          <p:nvPr/>
        </p:nvCxnSpPr>
        <p:spPr>
          <a:xfrm>
            <a:off x="1506828" y="3503054"/>
            <a:ext cx="77273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Düz Bağlayıcı 20"/>
          <p:cNvCxnSpPr/>
          <p:nvPr/>
        </p:nvCxnSpPr>
        <p:spPr>
          <a:xfrm>
            <a:off x="2511380" y="3966693"/>
            <a:ext cx="785612" cy="1287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Düz Bağlayıcı 22"/>
          <p:cNvCxnSpPr/>
          <p:nvPr/>
        </p:nvCxnSpPr>
        <p:spPr>
          <a:xfrm>
            <a:off x="1506828" y="4417454"/>
            <a:ext cx="901521" cy="1287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Düz Bağlayıcı 24"/>
          <p:cNvCxnSpPr/>
          <p:nvPr/>
        </p:nvCxnSpPr>
        <p:spPr>
          <a:xfrm>
            <a:off x="2511380" y="4417454"/>
            <a:ext cx="2318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Düz Bağlayıcı 26"/>
          <p:cNvCxnSpPr/>
          <p:nvPr/>
        </p:nvCxnSpPr>
        <p:spPr>
          <a:xfrm>
            <a:off x="1506828" y="4868214"/>
            <a:ext cx="1004552" cy="1287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Düz Bağlayıcı 28"/>
          <p:cNvCxnSpPr/>
          <p:nvPr/>
        </p:nvCxnSpPr>
        <p:spPr>
          <a:xfrm>
            <a:off x="2653048" y="4893972"/>
            <a:ext cx="888642" cy="257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Düz Bağlayıcı 30"/>
          <p:cNvCxnSpPr/>
          <p:nvPr/>
        </p:nvCxnSpPr>
        <p:spPr>
          <a:xfrm flipH="1">
            <a:off x="3657600" y="4881093"/>
            <a:ext cx="74697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Düz Bağlayıcı 32"/>
          <p:cNvCxnSpPr/>
          <p:nvPr/>
        </p:nvCxnSpPr>
        <p:spPr>
          <a:xfrm>
            <a:off x="4520485" y="4919730"/>
            <a:ext cx="110758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08107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SOYUT ANLAM</a:t>
            </a:r>
            <a:endParaRPr lang="tr-TR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000" dirty="0" smtClean="0"/>
              <a:t>5 duyu organımızdan herhangi biriyle hissedemediğimiz sözcükler soyut anlamlıdır.</a:t>
            </a:r>
            <a:endParaRPr lang="tr-TR" sz="4000" dirty="0"/>
          </a:p>
        </p:txBody>
      </p:sp>
    </p:spTree>
    <p:extLst>
      <p:ext uri="{BB962C8B-B14F-4D97-AF65-F5344CB8AC3E}">
        <p14:creationId xmlns:p14="http://schemas.microsoft.com/office/powerpoint/2010/main" val="20356297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Örnekler: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Dedemin gelişiyle sevincim arttı.</a:t>
            </a:r>
          </a:p>
          <a:p>
            <a:r>
              <a:rPr lang="tr-TR" dirty="0" smtClean="0"/>
              <a:t>Akşam gördüğüm rüya beni etkiledi. </a:t>
            </a:r>
          </a:p>
          <a:p>
            <a:r>
              <a:rPr lang="tr-TR" dirty="0" smtClean="0"/>
              <a:t>Üzüntü paylaşınca azalır, mutluluk paylaşınca çoğalır. </a:t>
            </a:r>
          </a:p>
          <a:p>
            <a:r>
              <a:rPr lang="tr-TR" dirty="0" smtClean="0"/>
              <a:t>Kin ve nefret en tehlikeli düşmandır.</a:t>
            </a:r>
          </a:p>
          <a:p>
            <a:r>
              <a:rPr lang="tr-TR" dirty="0" smtClean="0"/>
              <a:t>Allah sana akıl fikir versin.</a:t>
            </a:r>
          </a:p>
          <a:p>
            <a:r>
              <a:rPr lang="tr-TR" dirty="0" smtClean="0"/>
              <a:t>Kardeşim çok zekidir.</a:t>
            </a:r>
          </a:p>
          <a:p>
            <a:pPr marL="0" indent="0">
              <a:buNone/>
            </a:pPr>
            <a:endParaRPr lang="tr-TR" dirty="0"/>
          </a:p>
        </p:txBody>
      </p:sp>
      <p:cxnSp>
        <p:nvCxnSpPr>
          <p:cNvPr id="5" name="Düz Bağlayıcı 4"/>
          <p:cNvCxnSpPr/>
          <p:nvPr/>
        </p:nvCxnSpPr>
        <p:spPr>
          <a:xfrm>
            <a:off x="3348507" y="2125014"/>
            <a:ext cx="90152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üz Bağlayıcı 6"/>
          <p:cNvCxnSpPr/>
          <p:nvPr/>
        </p:nvCxnSpPr>
        <p:spPr>
          <a:xfrm flipV="1">
            <a:off x="3554568" y="2588654"/>
            <a:ext cx="489397" cy="1287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>
            <a:off x="4340180" y="3052293"/>
            <a:ext cx="99167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Bağlayıcı 10"/>
          <p:cNvCxnSpPr/>
          <p:nvPr/>
        </p:nvCxnSpPr>
        <p:spPr>
          <a:xfrm>
            <a:off x="1545465" y="3052293"/>
            <a:ext cx="811369" cy="1287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Düz Bağlayıcı 12"/>
          <p:cNvCxnSpPr/>
          <p:nvPr/>
        </p:nvCxnSpPr>
        <p:spPr>
          <a:xfrm>
            <a:off x="1545465" y="3515932"/>
            <a:ext cx="405684" cy="1287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Düz Bağlayıcı 14"/>
          <p:cNvCxnSpPr/>
          <p:nvPr/>
        </p:nvCxnSpPr>
        <p:spPr>
          <a:xfrm>
            <a:off x="2356834" y="3503054"/>
            <a:ext cx="56667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Düz Bağlayıcı 16"/>
          <p:cNvCxnSpPr/>
          <p:nvPr/>
        </p:nvCxnSpPr>
        <p:spPr>
          <a:xfrm>
            <a:off x="1545465" y="3979572"/>
            <a:ext cx="56667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Düz Bağlayıcı 18"/>
          <p:cNvCxnSpPr/>
          <p:nvPr/>
        </p:nvCxnSpPr>
        <p:spPr>
          <a:xfrm>
            <a:off x="3039414" y="4468969"/>
            <a:ext cx="7598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47436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Somut anlamlı bir sözcük cümlede soyut anlam kazanabilir.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7612856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Örnekler: 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Soğuk su içince hasta oldu.</a:t>
            </a:r>
          </a:p>
          <a:p>
            <a:r>
              <a:rPr lang="tr-TR" dirty="0" smtClean="0"/>
              <a:t>Soğuk davranışlarıyla herkesi kendinden uzaklaştırdı.</a:t>
            </a:r>
          </a:p>
          <a:p>
            <a:endParaRPr lang="tr-TR" dirty="0"/>
          </a:p>
          <a:p>
            <a:r>
              <a:rPr lang="tr-TR" dirty="0" smtClean="0"/>
              <a:t>Okulda kafamı sıraya vurdum</a:t>
            </a:r>
          </a:p>
          <a:p>
            <a:r>
              <a:rPr lang="tr-TR" dirty="0" smtClean="0"/>
              <a:t>Sen bu kafayla hastalığı atlatamazsın.</a:t>
            </a:r>
          </a:p>
          <a:p>
            <a:endParaRPr lang="tr-TR" dirty="0"/>
          </a:p>
          <a:p>
            <a:r>
              <a:rPr lang="tr-TR" dirty="0" smtClean="0"/>
              <a:t>Onun enerjisi hiç bitmez.</a:t>
            </a:r>
          </a:p>
          <a:p>
            <a:r>
              <a:rPr lang="tr-TR" dirty="0" smtClean="0"/>
              <a:t>Ülkemizde rüzgar enerjisinden faydalanılıyor.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9197731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Soyut anlamlı bir sözcük cümlede somut anlam kazanabilir.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9115102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Örnekler: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600" dirty="0" smtClean="0"/>
              <a:t>İyiler kazanır, kötüler kaybeder.</a:t>
            </a:r>
          </a:p>
          <a:p>
            <a:endParaRPr lang="tr-TR" sz="3600" dirty="0" smtClean="0"/>
          </a:p>
          <a:p>
            <a:r>
              <a:rPr lang="tr-TR" sz="3600" dirty="0" smtClean="0"/>
              <a:t>Ölüm, soğuk paslı bir trendir. </a:t>
            </a:r>
          </a:p>
          <a:p>
            <a:endParaRPr lang="tr-TR" sz="3600" dirty="0" smtClean="0"/>
          </a:p>
          <a:p>
            <a:r>
              <a:rPr lang="tr-TR" sz="3600" dirty="0" smtClean="0"/>
              <a:t>Başarı, ileriye yürümektir.</a:t>
            </a:r>
            <a:endParaRPr lang="tr-TR" sz="3600" dirty="0"/>
          </a:p>
        </p:txBody>
      </p:sp>
      <p:cxnSp>
        <p:nvCxnSpPr>
          <p:cNvPr id="5" name="Düz Bağlayıcı 4"/>
          <p:cNvCxnSpPr/>
          <p:nvPr/>
        </p:nvCxnSpPr>
        <p:spPr>
          <a:xfrm>
            <a:off x="1468192" y="2343955"/>
            <a:ext cx="1223493" cy="257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üz Bağlayıcı 6"/>
          <p:cNvCxnSpPr/>
          <p:nvPr/>
        </p:nvCxnSpPr>
        <p:spPr>
          <a:xfrm>
            <a:off x="4649273" y="2382592"/>
            <a:ext cx="1571223" cy="1287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>
            <a:off x="1558344" y="3837904"/>
            <a:ext cx="1262129" cy="257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Bağlayıcı 10"/>
          <p:cNvCxnSpPr/>
          <p:nvPr/>
        </p:nvCxnSpPr>
        <p:spPr>
          <a:xfrm>
            <a:off x="1468192" y="5370490"/>
            <a:ext cx="1506828" cy="1287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20972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iew">
  <a:themeElements>
    <a:clrScheme name="View">
      <a:dk1>
        <a:srgbClr val="000000"/>
      </a:dk1>
      <a:lt1>
        <a:srgbClr val="FFFFFF"/>
      </a:lt1>
      <a:dk2>
        <a:srgbClr val="46464A"/>
      </a:dk2>
      <a:lt2>
        <a:srgbClr val="D6D3CC"/>
      </a:lt2>
      <a:accent1>
        <a:srgbClr val="6F6F74"/>
      </a:accent1>
      <a:accent2>
        <a:srgbClr val="92A9B9"/>
      </a:accent2>
      <a:accent3>
        <a:srgbClr val="A7B789"/>
      </a:accent3>
      <a:accent4>
        <a:srgbClr val="B9A489"/>
      </a:accent4>
      <a:accent5>
        <a:srgbClr val="8D6374"/>
      </a:accent5>
      <a:accent6>
        <a:srgbClr val="9B7362"/>
      </a:accent6>
      <a:hlink>
        <a:srgbClr val="67AABF"/>
      </a:hlink>
      <a:folHlink>
        <a:srgbClr val="ABAFA5"/>
      </a:folHlink>
    </a:clrScheme>
    <a:fontScheme name="View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iew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6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3969A8A2-35DB-4E3B-8885-16FD2056867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TC103457515[[fn=Görüntüle]]</Template>
  <TotalTime>28</TotalTime>
  <Words>192</Words>
  <Application>Microsoft Office PowerPoint</Application>
  <PresentationFormat>Geniş ekran</PresentationFormat>
  <Paragraphs>38</Paragraphs>
  <Slides>9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3" baseType="lpstr">
      <vt:lpstr>Arial</vt:lpstr>
      <vt:lpstr>Century Schoolbook</vt:lpstr>
      <vt:lpstr>Wingdings 2</vt:lpstr>
      <vt:lpstr>View</vt:lpstr>
      <vt:lpstr>5. Sınıf Türkçe Somut-Soyut Anlam</vt:lpstr>
      <vt:lpstr>SOMUT ANLAM</vt:lpstr>
      <vt:lpstr>Örnekler:</vt:lpstr>
      <vt:lpstr>SOYUT ANLAM</vt:lpstr>
      <vt:lpstr>Örnekler:</vt:lpstr>
      <vt:lpstr>Somut anlamlı bir sözcük cümlede soyut anlam kazanabilir.</vt:lpstr>
      <vt:lpstr>Örnekler: </vt:lpstr>
      <vt:lpstr>Soyut anlamlı bir sözcük cümlede somut anlam kazanabilir.</vt:lpstr>
      <vt:lpstr>Örnekler:</vt:lpstr>
    </vt:vector>
  </TitlesOfParts>
  <Manager>www.egitimdeposu.net</Manager>
  <Company>www.egitimdeposu.net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www.egitimdeposu.net</dc:title>
  <dc:subject>www.egitimdeposu.net</dc:subject>
  <dc:creator>www.egitimdeposu.net</dc:creator>
  <cp:keywords>www.egitimdeposu.net</cp:keywords>
  <dc:description>www.egitimdeposu.net</dc:description>
  <dcterms:created xsi:type="dcterms:W3CDTF">2014-10-29T17:39:41Z</dcterms:created>
  <dcterms:modified xsi:type="dcterms:W3CDTF">2014-10-29T18:08:13Z</dcterms:modified>
  <cp:category>www.egitimdeposu.net</cp:category>
</cp:coreProperties>
</file>