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FAFCF"/>
    <a:srgbClr val="44546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29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BA88-9A95-443B-82FD-AC48C2BFBAF8}" type="datetimeFigureOut">
              <a:rPr lang="tr-TR" smtClean="0"/>
              <a:pPr/>
              <a:t>15.10.2014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3D3DC-87D5-439F-B469-E21AF324BA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5637542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BA88-9A95-443B-82FD-AC48C2BFBAF8}" type="datetimeFigureOut">
              <a:rPr lang="tr-TR" smtClean="0"/>
              <a:pPr/>
              <a:t>15.10.2014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3D3DC-87D5-439F-B469-E21AF324BA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24142714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BA88-9A95-443B-82FD-AC48C2BFBAF8}" type="datetimeFigureOut">
              <a:rPr lang="tr-TR" smtClean="0"/>
              <a:pPr/>
              <a:t>15.10.2014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3D3DC-87D5-439F-B469-E21AF324BA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62631059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BA88-9A95-443B-82FD-AC48C2BFBAF8}" type="datetimeFigureOut">
              <a:rPr lang="tr-TR" smtClean="0"/>
              <a:pPr/>
              <a:t>15.10.2014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3D3DC-87D5-439F-B469-E21AF324BA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16327940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BA88-9A95-443B-82FD-AC48C2BFBAF8}" type="datetimeFigureOut">
              <a:rPr lang="tr-TR" smtClean="0"/>
              <a:pPr/>
              <a:t>15.10.2014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3D3DC-87D5-439F-B469-E21AF324BA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87139346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BA88-9A95-443B-82FD-AC48C2BFBAF8}" type="datetimeFigureOut">
              <a:rPr lang="tr-TR" smtClean="0"/>
              <a:pPr/>
              <a:t>15.10.2014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3D3DC-87D5-439F-B469-E21AF324BA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3999680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BA88-9A95-443B-82FD-AC48C2BFBAF8}" type="datetimeFigureOut">
              <a:rPr lang="tr-TR" smtClean="0"/>
              <a:pPr/>
              <a:t>15.10.2014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3D3DC-87D5-439F-B469-E21AF324BA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66375591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BA88-9A95-443B-82FD-AC48C2BFBAF8}" type="datetimeFigureOut">
              <a:rPr lang="tr-TR" smtClean="0"/>
              <a:pPr/>
              <a:t>15.10.2014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3D3DC-87D5-439F-B469-E21AF324BA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99618516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BA88-9A95-443B-82FD-AC48C2BFBAF8}" type="datetimeFigureOut">
              <a:rPr lang="tr-TR" smtClean="0"/>
              <a:pPr/>
              <a:t>15.10.2014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3D3DC-87D5-439F-B469-E21AF324BA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41784838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BA88-9A95-443B-82FD-AC48C2BFBAF8}" type="datetimeFigureOut">
              <a:rPr lang="tr-TR" smtClean="0"/>
              <a:pPr/>
              <a:t>15.10.2014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3D3DC-87D5-439F-B469-E21AF324BA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55383679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BA88-9A95-443B-82FD-AC48C2BFBAF8}" type="datetimeFigureOut">
              <a:rPr lang="tr-TR" smtClean="0"/>
              <a:pPr/>
              <a:t>15.10.2014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3D3DC-87D5-439F-B469-E21AF324BA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90956580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0BA88-9A95-443B-82FD-AC48C2BFBAF8}" type="datetimeFigureOut">
              <a:rPr lang="tr-TR" smtClean="0"/>
              <a:pPr/>
              <a:t>15.10.2014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3D3DC-87D5-439F-B469-E21AF324BA1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32745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gif"/><Relationship Id="rId10" Type="http://schemas.openxmlformats.org/officeDocument/2006/relationships/image" Target="../media/image40.gif"/><Relationship Id="rId4" Type="http://schemas.openxmlformats.org/officeDocument/2006/relationships/image" Target="../media/image34.png"/><Relationship Id="rId9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dolaşım sistemi ile çizgi film karakteri 3D render — Stok fotoğraf #215851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01" y="-130810"/>
            <a:ext cx="3355975" cy="3355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olaşım Sistemi Şemalar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75" y="201168"/>
            <a:ext cx="3632650" cy="66568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16634" y="1778615"/>
            <a:ext cx="10995318" cy="144655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cap="none" spc="5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DOLAŞIM SİSTEMİ</a:t>
            </a:r>
            <a:endParaRPr lang="tr-TR" sz="8800" b="1" cap="none" spc="5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2052" name="Picture 4" descr="http://yazarlikyazilimi.meb.gov.tr/Materyal/afyon/afyon4/dolasimsistemi/resimler/dolasimm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365" y="2706625"/>
            <a:ext cx="3793767" cy="41513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Dikdörtgen"/>
          <p:cNvSpPr/>
          <p:nvPr/>
        </p:nvSpPr>
        <p:spPr>
          <a:xfrm>
            <a:off x="625686" y="5635842"/>
            <a:ext cx="198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www.</a:t>
            </a:r>
            <a:r>
              <a:rPr lang="tr-TR" b="1" dirty="0" err="1" smtClean="0"/>
              <a:t>sorubak</a:t>
            </a:r>
            <a:r>
              <a:rPr lang="tr-TR" b="1" dirty="0" smtClean="0"/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436582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malackaoldala.weebly.com/uploads/1/3/2/7/13272868/9254790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1800" y="749807"/>
            <a:ext cx="4817223" cy="58390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Köşeleri Yuvarlanmış Dikdörtgen Belirtme Çizgisi 3"/>
          <p:cNvSpPr/>
          <p:nvPr/>
        </p:nvSpPr>
        <p:spPr>
          <a:xfrm>
            <a:off x="3529584" y="329184"/>
            <a:ext cx="8156448" cy="5102352"/>
          </a:xfrm>
          <a:prstGeom prst="wedgeRoundRectCallout">
            <a:avLst>
              <a:gd name="adj1" fmla="val -66984"/>
              <a:gd name="adj2" fmla="val -4915"/>
              <a:gd name="adj3" fmla="val 16667"/>
            </a:avLst>
          </a:prstGeom>
          <a:solidFill>
            <a:schemeClr val="bg2"/>
          </a:solidFill>
          <a:ln/>
        </p:spPr>
        <p:style>
          <a:lnRef idx="0">
            <a:schemeClr val="accent4"/>
          </a:lnRef>
          <a:fillRef idx="1001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spc="5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Küçük yaşlarda nabız sayısı neden fazladır</a:t>
            </a:r>
            <a:r>
              <a:rPr lang="tr-TR" sz="3200" b="1" spc="50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</a:p>
          <a:p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Bebekler </a:t>
            </a:r>
            <a:r>
              <a:rPr lang="tr-TR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ve çocuklar büyürken </a:t>
            </a:r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daha çok </a:t>
            </a:r>
            <a:r>
              <a:rPr lang="tr-TR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enerjiye ihtiyaç duyarlar. Bu </a:t>
            </a:r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çağlarda vücudun </a:t>
            </a:r>
            <a:r>
              <a:rPr lang="tr-TR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enerji </a:t>
            </a:r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ihtiyacını karşılamak için kanın daha hızlı dolaşması gerekir</a:t>
            </a:r>
            <a:r>
              <a:rPr lang="tr-TR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 </a:t>
            </a:r>
            <a:r>
              <a:rPr lang="tr-T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Kalp daha hızlı atacağından nabız sayısı da daha </a:t>
            </a:r>
            <a:r>
              <a:rPr lang="tr-TR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fazla olur.</a:t>
            </a:r>
          </a:p>
        </p:txBody>
      </p:sp>
    </p:spTree>
    <p:extLst>
      <p:ext uri="{BB962C8B-B14F-4D97-AF65-F5344CB8AC3E}">
        <p14:creationId xmlns="" xmlns:p14="http://schemas.microsoft.com/office/powerpoint/2010/main" val="31524447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www.yararlibilgiler.net/wp-content/uploads/2013/04/Kalp-sa%C4%9Fl%C4%B1%C4%9F%C4%B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6" y="0"/>
            <a:ext cx="7498080" cy="56289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648410" y="254302"/>
            <a:ext cx="6264857" cy="769441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5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EGZERSİZ YAPALIM</a:t>
            </a:r>
            <a:endParaRPr lang="tr-TR" sz="4400" b="1" cap="none" spc="5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10246" name="Picture 6" descr="http://kalemel.com/wp-content/uploads/2014/07/klphfts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079" y="5020519"/>
            <a:ext cx="5074793" cy="17254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www.yasadikca.com/Client/Image/Upload/Article/saglik-icin-hareke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2016" y="4068019"/>
            <a:ext cx="2677930" cy="26779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formsante.com.tr/images/stories/saglik/04-2012/nisan-2012-yuzlesme-resim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66" y="563312"/>
            <a:ext cx="2394844" cy="22511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://www.beycan.net/img/6/89/spor-yapmanin-faydalari-nelerdir-sporun-yararlari-300x19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3267" y="1023743"/>
            <a:ext cx="3242806" cy="21402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478654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760610" y="319278"/>
            <a:ext cx="9512539" cy="523220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5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Egzersiz İle Nabız Arasında Nasıl Bir İlişki Vardır?</a:t>
            </a:r>
            <a:endParaRPr lang="tr-TR" sz="2800" b="1" cap="none" spc="5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39" y="1081087"/>
            <a:ext cx="6316161" cy="328274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700" y="2722458"/>
            <a:ext cx="5581650" cy="3573863"/>
          </a:xfrm>
          <a:prstGeom prst="rect">
            <a:avLst/>
          </a:prstGeom>
        </p:spPr>
      </p:pic>
      <p:pic>
        <p:nvPicPr>
          <p:cNvPr id="6146" name="Picture 2" descr="http://www.hamilyon.com/wp-content/uploads/2014/05/heart-attacker-animation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742" y="3995994"/>
            <a:ext cx="2862005" cy="28620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627613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-329576" y="300990"/>
            <a:ext cx="11729493" cy="523220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5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Egzersiz İle Soluk Alıp Verme Arasında Nasıl Bir İlişki Vardır?</a:t>
            </a:r>
            <a:endParaRPr lang="tr-TR" sz="2800" b="1" cap="none" spc="5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6363" y="1306224"/>
            <a:ext cx="7550958" cy="47105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117374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872534" y="264414"/>
            <a:ext cx="9764212" cy="954107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5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Egzersiz Dışında Nabız Ve Soluk Alıp Verme Sıklığı </a:t>
            </a:r>
          </a:p>
          <a:p>
            <a:pPr algn="ctr"/>
            <a:r>
              <a:rPr lang="tr-TR" sz="2800" b="1" cap="none" spc="5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Hangi Hallerde Değişir?</a:t>
            </a:r>
            <a:endParaRPr lang="tr-TR" sz="2800" b="1" cap="none" spc="5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7207" y="1326125"/>
            <a:ext cx="5343728" cy="123115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224" y="2664882"/>
            <a:ext cx="5531930" cy="147779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2746" y="4994408"/>
            <a:ext cx="5250471" cy="1189263"/>
          </a:xfrm>
          <a:prstGeom prst="rect">
            <a:avLst/>
          </a:prstGeom>
        </p:spPr>
      </p:pic>
      <p:pic>
        <p:nvPicPr>
          <p:cNvPr id="1026" name="Picture 2" descr="http://i25.tinypic.com/2hn5p48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9562" y="952454"/>
            <a:ext cx="1958963" cy="17124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11.hostingpics.net/pics/132045Nougatine122650237061art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52" y="4024254"/>
            <a:ext cx="2020939" cy="26161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goktepeliler.com/resim/?di=TO8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217" y="3124744"/>
            <a:ext cx="1839682" cy="17476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goktepeliler.com/resim/?di=QR9I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368" y="4772569"/>
            <a:ext cx="2807081" cy="18695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Türk gençleri hem mutsuz, hem öfkeli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821877"/>
            <a:ext cx="2966116" cy="16641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g-fotki.yandex.ru/get/4515/nimfea180776.93/0_62111_85e3dcf3_S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0897" y="2937452"/>
            <a:ext cx="1707698" cy="17076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209382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0" y="780943"/>
            <a:ext cx="11850624" cy="6070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tr-TR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algn="just">
              <a:lnSpc>
                <a:spcPct val="150000"/>
              </a:lnSpc>
              <a:spcAft>
                <a:spcPts val="0"/>
              </a:spcAft>
            </a:pP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   </a:t>
            </a:r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Dolaşım </a:t>
            </a: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sisteminin ve dolaşım sistemi organlarının daha sağlıklı olması ve sağlığının korunması için;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85800" algn="l"/>
              </a:tabLst>
            </a:pP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Dengeli ve yeterli beslenmeliyiz. </a:t>
            </a:r>
            <a:r>
              <a:rPr lang="tr-TR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Aşırı </a:t>
            </a:r>
            <a:r>
              <a:rPr lang="tr-TR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kilo, </a:t>
            </a: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kalp ve damar hastalıklarına neden olduğundan kilomuza dikkat etmeliyiz.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85800" algn="l"/>
              </a:tabLst>
            </a:pP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Düzenli spor yapmalıyız.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85800" algn="l"/>
              </a:tabLst>
            </a:pP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Kirli ve havasız ortamlarda bulunmamalıyız.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85800" algn="l"/>
              </a:tabLst>
            </a:pP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Sigara, alkol gibi zararlı maddelerden uzak durmalıyız.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85800" algn="l"/>
              </a:tabLst>
            </a:pP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Kan dolaşımını engelleyen dar giysiler giymemeliyiz.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85800" algn="l"/>
              </a:tabLst>
            </a:pP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</a:rPr>
              <a:t>Uyku düzenine dikkat etmeliyiz.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048000" y="537207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9733" y="319278"/>
            <a:ext cx="11083483" cy="46166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1" spc="5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DOLAŞIM SİSTEMİ Ve DOLAŞIM SİSTEMİ ORGANLARININ SAĞLIĞI</a:t>
            </a:r>
            <a:endParaRPr lang="tr-TR" sz="2400" b="1" spc="5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0911840" y="6317340"/>
            <a:ext cx="128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spc="50" dirty="0" smtClean="0">
                <a:ln w="0"/>
                <a:solidFill>
                  <a:srgbClr val="FF9999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Forte" panose="03060902040502070203" pitchFamily="66" charset="0"/>
              </a:rPr>
              <a:t>N.YÜCEL</a:t>
            </a:r>
            <a:endParaRPr lang="tr-TR" b="1" spc="50" dirty="0">
              <a:ln w="0"/>
              <a:solidFill>
                <a:srgbClr val="FF9999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Forte" panose="03060902040502070203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99895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024" y="816885"/>
            <a:ext cx="9235439" cy="5905655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2108292" y="205847"/>
            <a:ext cx="81948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5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Kan  Vücutta Nasıl Dolaşır?</a:t>
            </a:r>
            <a:endParaRPr lang="tr-TR" sz="4400" b="1" cap="none" spc="5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04467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009" y="0"/>
            <a:ext cx="7278624" cy="6858000"/>
          </a:xfrm>
          <a:prstGeom prst="rect">
            <a:avLst/>
          </a:prstGeom>
        </p:spPr>
      </p:pic>
      <p:pic>
        <p:nvPicPr>
          <p:cNvPr id="3074" name="Picture 2" descr="5th Grade Science - Circulatory Syste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8265" y="1701101"/>
            <a:ext cx="2975825" cy="34557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574564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media.giphy.com/media/zBpl10Xlf8dkA/giphy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372" y="146304"/>
            <a:ext cx="9899005" cy="6473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420109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424" y="1817370"/>
            <a:ext cx="6512637" cy="3208005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618782" y="658368"/>
            <a:ext cx="10939213" cy="769441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5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Kan Vücutta Neden Devamlı Dolaşır?</a:t>
            </a:r>
            <a:endParaRPr lang="tr-TR" sz="4400" b="1" cap="none" spc="5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4098" name="Picture 2" descr="Congestive Heart Failure Your Dog - CHF And The Mitral Valv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89120"/>
            <a:ext cx="2195985" cy="23342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3.bp.blogspot.com/-nslbumdNSCM/TdDSGwrDOwI/AAAAAAAACcw/TbQGaL5JhnE/s1600/3d%2Bgif%2Banimation%2Bfree%2Bblog....%2Bbeating%2Bheart%2B%2Bdoctor%2Bcardiologist%2Bheart%2Bsurgeon%2B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75" y="1427809"/>
            <a:ext cx="2333625" cy="3819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phschool.com/science/biology_place/biocoach/images/cardio1/beatnhrt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316" y="4389121"/>
            <a:ext cx="1810511" cy="24688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859439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552947"/>
            <a:ext cx="6701027" cy="5174414"/>
          </a:xfrm>
          <a:prstGeom prst="rect">
            <a:avLst/>
          </a:prstGeom>
        </p:spPr>
      </p:pic>
      <p:pic>
        <p:nvPicPr>
          <p:cNvPr id="7170" name="Picture 2" descr="http://www.bilimvesaglik.com/files/dolasim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43" y="0"/>
            <a:ext cx="4503945" cy="6917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552054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1807" y="150522"/>
            <a:ext cx="5033201" cy="108176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1308" y="1232285"/>
            <a:ext cx="4083939" cy="408393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4992" y="5292608"/>
            <a:ext cx="4330255" cy="14473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406746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09" y="1007185"/>
            <a:ext cx="5852223" cy="2635626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2004956" y="237744"/>
            <a:ext cx="7112845" cy="769441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5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Stetoskop Ne İşe Yarar?</a:t>
            </a:r>
            <a:endParaRPr lang="tr-TR" sz="4400" b="1" cap="none" spc="5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1378" y="3328748"/>
            <a:ext cx="5870448" cy="3346573"/>
          </a:xfrm>
          <a:prstGeom prst="rect">
            <a:avLst/>
          </a:prstGeom>
        </p:spPr>
      </p:pic>
      <p:pic>
        <p:nvPicPr>
          <p:cNvPr id="8194" name="Picture 2" descr="http://s2.manifo.com/usr/8/8d164/47/manager/528lekarz_i_steteskop_stronka-agusi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2999" y="237744"/>
            <a:ext cx="2423032" cy="30910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177836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57" y="1007185"/>
            <a:ext cx="5760927" cy="4278046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3610366" y="237744"/>
            <a:ext cx="3902030" cy="769441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50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Nabız Nedir?</a:t>
            </a:r>
            <a:endParaRPr lang="tr-TR" sz="4400" b="1" cap="none" spc="5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0064" y="622464"/>
            <a:ext cx="4690412" cy="36766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110358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170</Words>
  <PresentationFormat>Özel</PresentationFormat>
  <Paragraphs>23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SONY</dc:creator>
  <cp:keywords>www.sorubak.com</cp:keywords>
  <dc:description>www.sorubak.com</dc:description>
  <cp:lastModifiedBy>VESTEL</cp:lastModifiedBy>
  <cp:revision>52</cp:revision>
  <dcterms:created xsi:type="dcterms:W3CDTF">2014-10-14T17:19:37Z</dcterms:created>
  <dcterms:modified xsi:type="dcterms:W3CDTF">2014-10-15T11:15:35Z</dcterms:modified>
  <cp:category>www.sorubak.com</cp:category>
</cp:coreProperties>
</file>