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294" autoAdjust="0"/>
  </p:normalViewPr>
  <p:slideViewPr>
    <p:cSldViewPr>
      <p:cViewPr varScale="1">
        <p:scale>
          <a:sx n="70" d="100"/>
          <a:sy n="70" d="100"/>
        </p:scale>
        <p:origin x="-35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Başlık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cxnSp>
        <p:nvCxnSpPr>
          <p:cNvPr id="8" name="Düz Bağlayıcı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Bağlayıcı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Veri Yer Tutucusu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D2848-2667-4BEE-9687-47A49D5E0647}" type="datetimeFigureOut">
              <a:rPr lang="tr-TR" smtClean="0"/>
              <a:pPr/>
              <a:t>19.12.2014</a:t>
            </a:fld>
            <a:endParaRPr lang="tr-TR"/>
          </a:p>
        </p:txBody>
      </p:sp>
      <p:sp>
        <p:nvSpPr>
          <p:cNvPr id="16" name="Slayt Numarası Yer Tutucusu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53B6940-8B48-4955-8AE6-CA09BF70523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D2848-2667-4BEE-9687-47A49D5E0647}" type="datetimeFigureOut">
              <a:rPr lang="tr-TR" smtClean="0"/>
              <a:pPr/>
              <a:t>19.12.2014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B6940-8B48-4955-8AE6-CA09BF70523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D2848-2667-4BEE-9687-47A49D5E0647}" type="datetimeFigureOut">
              <a:rPr lang="tr-TR" smtClean="0"/>
              <a:pPr/>
              <a:t>19.12.2014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B6940-8B48-4955-8AE6-CA09BF70523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İçerik Yer Tutucusu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98D2848-2667-4BEE-9687-47A49D5E0647}" type="datetimeFigureOut">
              <a:rPr lang="tr-TR" smtClean="0"/>
              <a:pPr/>
              <a:t>19.12.2014</a:t>
            </a:fld>
            <a:endParaRPr lang="tr-TR"/>
          </a:p>
        </p:txBody>
      </p:sp>
      <p:sp>
        <p:nvSpPr>
          <p:cNvPr id="15" name="Slayt Numarası Yer Tutucusu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53B6940-8B48-4955-8AE6-CA09BF70523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Altbilgi Yer Tutucusu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7" name="Başlık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D2848-2667-4BEE-9687-47A49D5E0647}" type="datetimeFigureOut">
              <a:rPr lang="tr-TR" smtClean="0"/>
              <a:pPr/>
              <a:t>19.12.2014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B6940-8B48-4955-8AE6-CA09BF70523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7" name="Düz Bağlayıcı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D2848-2667-4BEE-9687-47A49D5E0647}" type="datetimeFigureOut">
              <a:rPr lang="tr-TR" smtClean="0"/>
              <a:pPr/>
              <a:t>19.12.2014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B6940-8B48-4955-8AE6-CA09BF70523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İçerik Yer Tutucusu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İçerik Yer Tutucusu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B6940-8B48-4955-8AE6-CA09BF70523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D2848-2667-4BEE-9687-47A49D5E0647}" type="datetimeFigureOut">
              <a:rPr lang="tr-TR" smtClean="0"/>
              <a:pPr/>
              <a:t>19.12.2014</a:t>
            </a:fld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2" name="İçerik Yer Tutucusu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4" name="İçerik Yer Tutucusu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Metin Yer Tutucusu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10" name="Düz Bağlayıcı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D2848-2667-4BEE-9687-47A49D5E0647}" type="datetimeFigureOut">
              <a:rPr lang="tr-TR" smtClean="0"/>
              <a:pPr/>
              <a:t>19.12.2014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B6940-8B48-4955-8AE6-CA09BF70523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D2848-2667-4BEE-9687-47A49D5E0647}" type="datetimeFigureOut">
              <a:rPr lang="tr-TR" smtClean="0"/>
              <a:pPr/>
              <a:t>19.12.2014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B6940-8B48-4955-8AE6-CA09BF70523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İçerik Yer Tutucusu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1" name="Başlık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Veri Yer Tutucusu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98D2848-2667-4BEE-9687-47A49D5E0647}" type="datetimeFigureOut">
              <a:rPr lang="tr-TR" smtClean="0"/>
              <a:pPr/>
              <a:t>19.12.2014</a:t>
            </a:fld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53B6940-8B48-4955-8AE6-CA09BF70523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Veri Yer Tutucusu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D2848-2667-4BEE-9687-47A49D5E0647}" type="datetimeFigureOut">
              <a:rPr lang="tr-TR" smtClean="0"/>
              <a:pPr/>
              <a:t>19.12.2014</a:t>
            </a:fld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53B6940-8B48-4955-8AE6-CA09BF70523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etin Yer Tutucusu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Veri Yer Tutucusu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98D2848-2667-4BEE-9687-47A49D5E0647}" type="datetimeFigureOut">
              <a:rPr lang="tr-TR" smtClean="0"/>
              <a:pPr/>
              <a:t>19.12.2014</a:t>
            </a:fld>
            <a:endParaRPr lang="tr-TR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2" name="Slayt Numarası Yer Tutucusu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53B6940-8B48-4955-8AE6-CA09BF70523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Başlık Yer Tutucusu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467544" y="3212976"/>
            <a:ext cx="8305800" cy="1143000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357158" y="214290"/>
            <a:ext cx="8305800" cy="1981200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Yeni kelimeler ekler </a:t>
            </a:r>
            <a:b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</a:b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–</a:t>
            </a:r>
            <a:r>
              <a:rPr lang="tr-TR" dirty="0" err="1" smtClean="0">
                <a:solidFill>
                  <a:srgbClr val="FF0000"/>
                </a:solidFill>
                <a:latin typeface="Hand writing Mutlu" pitchFamily="2" charset="0"/>
              </a:rPr>
              <a:t>ci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 –</a:t>
            </a:r>
            <a:r>
              <a:rPr lang="tr-TR" dirty="0" err="1" smtClean="0">
                <a:solidFill>
                  <a:srgbClr val="FF0000"/>
                </a:solidFill>
                <a:latin typeface="Hand writing Mutlu" pitchFamily="2" charset="0"/>
              </a:rPr>
              <a:t>li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 –</a:t>
            </a:r>
            <a:r>
              <a:rPr lang="tr-TR" dirty="0" err="1" smtClean="0">
                <a:solidFill>
                  <a:srgbClr val="FF0000"/>
                </a:solidFill>
                <a:latin typeface="Hand writing Mutlu" pitchFamily="2" charset="0"/>
              </a:rPr>
              <a:t>lik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- siz</a:t>
            </a:r>
            <a:endParaRPr lang="tr-TR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195512"/>
            <a:ext cx="3096344" cy="2961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39059" y="2188980"/>
            <a:ext cx="3069245" cy="2968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97629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500034" y="714356"/>
            <a:ext cx="8229600" cy="5643602"/>
          </a:xfrm>
        </p:spPr>
        <p:txBody>
          <a:bodyPr>
            <a:normAutofit/>
          </a:bodyPr>
          <a:lstStyle/>
          <a:p>
            <a:r>
              <a:rPr lang="tr-TR" sz="4500" dirty="0" smtClean="0">
                <a:latin typeface="Hand writing Mutlu" pitchFamily="2" charset="0"/>
              </a:rPr>
              <a:t>ÖRNEKLER:</a:t>
            </a:r>
            <a:endParaRPr lang="tr-TR" sz="4500" dirty="0">
              <a:latin typeface="Hand writing Mutlu" pitchFamily="2" charset="0"/>
            </a:endParaRPr>
          </a:p>
          <a:p>
            <a:r>
              <a:rPr lang="tr-TR" sz="4500" dirty="0" smtClean="0">
                <a:latin typeface="Hand writing Mutlu" pitchFamily="2" charset="0"/>
              </a:rPr>
              <a:t>Para+sız= parasız</a:t>
            </a:r>
            <a:endParaRPr lang="tr-TR" sz="4500" dirty="0" smtClean="0">
              <a:latin typeface="Hand writing Mutlu" pitchFamily="2" charset="0"/>
            </a:endParaRPr>
          </a:p>
          <a:p>
            <a:r>
              <a:rPr lang="tr-TR" sz="4500" dirty="0" smtClean="0">
                <a:latin typeface="Hand writing Mutlu" pitchFamily="2" charset="0"/>
              </a:rPr>
              <a:t>Çorap+sız= çorapsız</a:t>
            </a:r>
            <a:endParaRPr lang="tr-TR" sz="4500" dirty="0" smtClean="0">
              <a:latin typeface="Hand writing Mutlu" pitchFamily="2" charset="0"/>
            </a:endParaRPr>
          </a:p>
          <a:p>
            <a:r>
              <a:rPr lang="tr-TR" sz="4500" dirty="0" smtClean="0">
                <a:latin typeface="Hand writing Mutlu" pitchFamily="2" charset="0"/>
              </a:rPr>
              <a:t>Kalem+siz= kalemsiz</a:t>
            </a:r>
          </a:p>
          <a:p>
            <a:r>
              <a:rPr lang="tr-TR" sz="4500" dirty="0" smtClean="0">
                <a:latin typeface="Hand writing Mutlu" pitchFamily="2" charset="0"/>
              </a:rPr>
              <a:t>Düzen+siz= düzensiz</a:t>
            </a:r>
          </a:p>
          <a:p>
            <a:r>
              <a:rPr lang="tr-TR" sz="4500" dirty="0" smtClean="0">
                <a:latin typeface="Hand writing Mutlu" pitchFamily="2" charset="0"/>
              </a:rPr>
              <a:t>Su+</a:t>
            </a:r>
            <a:r>
              <a:rPr lang="tr-TR" sz="4500" dirty="0" err="1" smtClean="0">
                <a:latin typeface="Hand writing Mutlu" pitchFamily="2" charset="0"/>
              </a:rPr>
              <a:t>suz</a:t>
            </a:r>
            <a:r>
              <a:rPr lang="tr-TR" sz="4500" dirty="0" smtClean="0">
                <a:latin typeface="Hand writing Mutlu" pitchFamily="2" charset="0"/>
              </a:rPr>
              <a:t>= susuz</a:t>
            </a:r>
            <a:endParaRPr lang="tr-TR" sz="4500" dirty="0" smtClean="0">
              <a:latin typeface="Hand writing Mutlu" pitchFamily="2" charset="0"/>
            </a:endParaRPr>
          </a:p>
          <a:p>
            <a:r>
              <a:rPr lang="tr-TR" sz="4500" dirty="0" smtClean="0">
                <a:latin typeface="Hand writing Mutlu" pitchFamily="2" charset="0"/>
              </a:rPr>
              <a:t>Gözlük+süz= gözlüksüz</a:t>
            </a:r>
            <a:endParaRPr lang="tr-TR" sz="4500" dirty="0" smtClean="0">
              <a:latin typeface="Hand writing Mutlu" pitchFamily="2" charset="0"/>
            </a:endParaRPr>
          </a:p>
          <a:p>
            <a:pPr marL="0" indent="0">
              <a:buNone/>
            </a:pPr>
            <a:endParaRPr lang="tr-TR" sz="54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221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10140"/>
          </a:xfrm>
        </p:spPr>
        <p:txBody>
          <a:bodyPr>
            <a:normAutofit lnSpcReduction="10000"/>
          </a:bodyPr>
          <a:lstStyle/>
          <a:p>
            <a:r>
              <a:rPr lang="tr-TR" sz="4000" dirty="0" smtClean="0">
                <a:latin typeface="Hand writing Mutlu" pitchFamily="2" charset="0"/>
              </a:rPr>
              <a:t>Tek başına anlamı olmayan ve eklendiği sözcüğe yeni bir anlam kazandıran eklerden biri de </a:t>
            </a:r>
            <a:r>
              <a:rPr lang="tr-TR" sz="4000" dirty="0" smtClean="0">
                <a:latin typeface="Hand writing Mutlu" pitchFamily="2" charset="0"/>
              </a:rPr>
              <a:t>‘-</a:t>
            </a:r>
            <a:r>
              <a:rPr lang="tr-TR" sz="4000" dirty="0" err="1" smtClean="0">
                <a:latin typeface="Hand writing Mutlu" pitchFamily="2" charset="0"/>
              </a:rPr>
              <a:t>ci</a:t>
            </a:r>
            <a:r>
              <a:rPr lang="tr-TR" sz="4000" dirty="0" smtClean="0">
                <a:latin typeface="Hand writing Mutlu" pitchFamily="2" charset="0"/>
              </a:rPr>
              <a:t>’ </a:t>
            </a:r>
            <a:r>
              <a:rPr lang="tr-TR" sz="4000" dirty="0" smtClean="0">
                <a:latin typeface="Hand writing Mutlu" pitchFamily="2" charset="0"/>
              </a:rPr>
              <a:t>ekidir</a:t>
            </a:r>
            <a:r>
              <a:rPr lang="tr-TR" sz="4000" dirty="0" smtClean="0">
                <a:latin typeface="Hand writing Mutlu" pitchFamily="2" charset="0"/>
              </a:rPr>
              <a:t>. </a:t>
            </a:r>
          </a:p>
          <a:p>
            <a:r>
              <a:rPr lang="tr-TR" sz="4000" dirty="0" smtClean="0">
                <a:latin typeface="Hand writing Mutlu" pitchFamily="2" charset="0"/>
              </a:rPr>
              <a:t>Bu </a:t>
            </a:r>
            <a:r>
              <a:rPr lang="tr-TR" sz="4000" dirty="0" smtClean="0">
                <a:latin typeface="Hand writing Mutlu" pitchFamily="2" charset="0"/>
              </a:rPr>
              <a:t>ek bazı sözcüklere eklendiğinde meslek adları </a:t>
            </a:r>
            <a:r>
              <a:rPr lang="tr-TR" sz="4000" dirty="0" smtClean="0">
                <a:latin typeface="Hand writing Mutlu" pitchFamily="2" charset="0"/>
              </a:rPr>
              <a:t>oluşur ve –</a:t>
            </a:r>
            <a:r>
              <a:rPr lang="tr-TR" sz="4000" dirty="0" err="1" smtClean="0">
                <a:latin typeface="Hand writing Mutlu" pitchFamily="2" charset="0"/>
              </a:rPr>
              <a:t>cı</a:t>
            </a:r>
            <a:r>
              <a:rPr lang="tr-TR" sz="4000" dirty="0" smtClean="0">
                <a:latin typeface="Hand writing Mutlu" pitchFamily="2" charset="0"/>
              </a:rPr>
              <a:t> -</a:t>
            </a:r>
            <a:r>
              <a:rPr lang="tr-TR" sz="4000" dirty="0" err="1" smtClean="0">
                <a:latin typeface="Hand writing Mutlu" pitchFamily="2" charset="0"/>
              </a:rPr>
              <a:t>cü</a:t>
            </a:r>
            <a:r>
              <a:rPr lang="tr-TR" sz="4000" dirty="0" smtClean="0">
                <a:latin typeface="Hand writing Mutlu" pitchFamily="2" charset="0"/>
              </a:rPr>
              <a:t> –</a:t>
            </a:r>
            <a:r>
              <a:rPr lang="tr-TR" sz="4000" dirty="0" err="1" smtClean="0">
                <a:latin typeface="Hand writing Mutlu" pitchFamily="2" charset="0"/>
              </a:rPr>
              <a:t>çı</a:t>
            </a:r>
            <a:r>
              <a:rPr lang="tr-TR" sz="4000" dirty="0" smtClean="0">
                <a:latin typeface="Hand writing Mutlu" pitchFamily="2" charset="0"/>
              </a:rPr>
              <a:t> </a:t>
            </a:r>
            <a:r>
              <a:rPr lang="tr-TR" sz="4000" dirty="0" smtClean="0">
                <a:latin typeface="Hand writing Mutlu" pitchFamily="2" charset="0"/>
              </a:rPr>
              <a:t>–</a:t>
            </a:r>
            <a:r>
              <a:rPr lang="tr-TR" sz="4000" dirty="0" err="1" smtClean="0">
                <a:latin typeface="Hand writing Mutlu" pitchFamily="2" charset="0"/>
              </a:rPr>
              <a:t>çi</a:t>
            </a:r>
            <a:r>
              <a:rPr lang="tr-TR" sz="4000" dirty="0" smtClean="0">
                <a:latin typeface="Hand writing Mutlu" pitchFamily="2" charset="0"/>
              </a:rPr>
              <a:t> gibi de </a:t>
            </a:r>
            <a:r>
              <a:rPr lang="tr-TR" sz="4000" dirty="0" err="1" smtClean="0">
                <a:latin typeface="Hand writing Mutlu" pitchFamily="2" charset="0"/>
              </a:rPr>
              <a:t>yazlabilir</a:t>
            </a:r>
            <a:r>
              <a:rPr lang="tr-TR" sz="4000" dirty="0" smtClean="0">
                <a:latin typeface="Hand writing Mutlu" pitchFamily="2" charset="0"/>
              </a:rPr>
              <a:t>.</a:t>
            </a:r>
            <a:endParaRPr lang="tr-TR" sz="4000" dirty="0" smtClean="0">
              <a:latin typeface="Hand writing Mutlu" pitchFamily="2" charset="0"/>
            </a:endParaRPr>
          </a:p>
          <a:p>
            <a:endParaRPr lang="tr-TR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tr-TR" sz="7200" dirty="0" smtClean="0">
                <a:solidFill>
                  <a:srgbClr val="FF0000"/>
                </a:solidFill>
                <a:latin typeface="Hand writing Mutlu" pitchFamily="2" charset="0"/>
              </a:rPr>
              <a:t>-</a:t>
            </a:r>
            <a:r>
              <a:rPr lang="tr-TR" sz="7200" dirty="0" err="1" smtClean="0">
                <a:solidFill>
                  <a:srgbClr val="FF0000"/>
                </a:solidFill>
                <a:latin typeface="Hand writing Mutlu" pitchFamily="2" charset="0"/>
              </a:rPr>
              <a:t>ci</a:t>
            </a:r>
            <a:r>
              <a:rPr lang="tr-TR" sz="7200" dirty="0" smtClean="0">
                <a:solidFill>
                  <a:srgbClr val="FF0000"/>
                </a:solidFill>
                <a:latin typeface="Hand writing Mutlu" pitchFamily="2" charset="0"/>
              </a:rPr>
              <a:t> </a:t>
            </a:r>
            <a:r>
              <a:rPr lang="tr-TR" sz="7200" dirty="0" smtClean="0">
                <a:solidFill>
                  <a:srgbClr val="FF0000"/>
                </a:solidFill>
                <a:latin typeface="Hand writing Mutlu" pitchFamily="2" charset="0"/>
              </a:rPr>
              <a:t>EKİ</a:t>
            </a:r>
            <a:endParaRPr lang="tr-TR" sz="72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8707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500034" y="714356"/>
            <a:ext cx="8229600" cy="5786478"/>
          </a:xfrm>
        </p:spPr>
        <p:txBody>
          <a:bodyPr>
            <a:normAutofit lnSpcReduction="10000"/>
          </a:bodyPr>
          <a:lstStyle/>
          <a:p>
            <a:r>
              <a:rPr lang="tr-TR" sz="5000" dirty="0" smtClean="0">
                <a:latin typeface="Hand writing Mutlu" pitchFamily="2" charset="0"/>
              </a:rPr>
              <a:t>ÖRNEK:</a:t>
            </a:r>
            <a:endParaRPr lang="tr-TR" sz="5000" dirty="0">
              <a:latin typeface="Hand writing Mutlu" pitchFamily="2" charset="0"/>
            </a:endParaRPr>
          </a:p>
          <a:p>
            <a:r>
              <a:rPr lang="tr-TR" sz="5000" dirty="0" smtClean="0">
                <a:latin typeface="Hand writing Mutlu" pitchFamily="2" charset="0"/>
              </a:rPr>
              <a:t>Simit+</a:t>
            </a:r>
            <a:r>
              <a:rPr lang="tr-TR" sz="5000" dirty="0" err="1" smtClean="0">
                <a:latin typeface="Hand writing Mutlu" pitchFamily="2" charset="0"/>
              </a:rPr>
              <a:t>çi</a:t>
            </a:r>
            <a:r>
              <a:rPr lang="tr-TR" sz="5000" dirty="0" smtClean="0">
                <a:latin typeface="Hand writing Mutlu" pitchFamily="2" charset="0"/>
              </a:rPr>
              <a:t>=Simitçi</a:t>
            </a:r>
            <a:endParaRPr lang="tr-TR" sz="5000" dirty="0" smtClean="0">
              <a:latin typeface="Hand writing Mutlu" pitchFamily="2" charset="0"/>
            </a:endParaRPr>
          </a:p>
          <a:p>
            <a:r>
              <a:rPr lang="tr-TR" sz="5000" dirty="0" smtClean="0">
                <a:latin typeface="Hand writing Mutlu" pitchFamily="2" charset="0"/>
              </a:rPr>
              <a:t>Balık+</a:t>
            </a:r>
            <a:r>
              <a:rPr lang="tr-TR" sz="5000" dirty="0" err="1" smtClean="0">
                <a:latin typeface="Hand writing Mutlu" pitchFamily="2" charset="0"/>
              </a:rPr>
              <a:t>çı</a:t>
            </a:r>
            <a:r>
              <a:rPr lang="tr-TR" sz="5000" dirty="0" smtClean="0">
                <a:latin typeface="Hand writing Mutlu" pitchFamily="2" charset="0"/>
              </a:rPr>
              <a:t>=Balıkçı</a:t>
            </a:r>
            <a:endParaRPr lang="tr-TR" sz="5000" dirty="0" smtClean="0">
              <a:latin typeface="Hand writing Mutlu" pitchFamily="2" charset="0"/>
            </a:endParaRPr>
          </a:p>
          <a:p>
            <a:r>
              <a:rPr lang="tr-TR" sz="5000" dirty="0" smtClean="0">
                <a:latin typeface="Hand writing Mutlu" pitchFamily="2" charset="0"/>
              </a:rPr>
              <a:t>Gözlük+</a:t>
            </a:r>
            <a:r>
              <a:rPr lang="tr-TR" sz="5000" dirty="0" err="1" smtClean="0">
                <a:latin typeface="Hand writing Mutlu" pitchFamily="2" charset="0"/>
              </a:rPr>
              <a:t>ç</a:t>
            </a:r>
            <a:r>
              <a:rPr lang="tr-TR" sz="5000" dirty="0" err="1" smtClean="0">
                <a:latin typeface="Hand writing Mutlu" pitchFamily="2" charset="0"/>
              </a:rPr>
              <a:t>ü</a:t>
            </a:r>
            <a:r>
              <a:rPr lang="tr-TR" sz="5000" dirty="0" smtClean="0">
                <a:latin typeface="Hand writing Mutlu" pitchFamily="2" charset="0"/>
              </a:rPr>
              <a:t>=Gözlükçü</a:t>
            </a:r>
          </a:p>
          <a:p>
            <a:r>
              <a:rPr lang="tr-TR" sz="5000" dirty="0" smtClean="0">
                <a:latin typeface="Hand writing Mutlu" pitchFamily="2" charset="0"/>
              </a:rPr>
              <a:t>Demir+</a:t>
            </a:r>
            <a:r>
              <a:rPr lang="tr-TR" sz="5000" dirty="0" err="1" smtClean="0">
                <a:latin typeface="Hand writing Mutlu" pitchFamily="2" charset="0"/>
              </a:rPr>
              <a:t>ci</a:t>
            </a:r>
            <a:r>
              <a:rPr lang="tr-TR" sz="5000" dirty="0" smtClean="0">
                <a:latin typeface="Hand writing Mutlu" pitchFamily="2" charset="0"/>
              </a:rPr>
              <a:t>= demirci</a:t>
            </a:r>
          </a:p>
          <a:p>
            <a:r>
              <a:rPr lang="tr-TR" sz="5000" dirty="0" smtClean="0">
                <a:latin typeface="Hand writing Mutlu" pitchFamily="2" charset="0"/>
              </a:rPr>
              <a:t>Lastik+</a:t>
            </a:r>
            <a:r>
              <a:rPr lang="tr-TR" sz="5000" dirty="0" err="1" smtClean="0">
                <a:latin typeface="Hand writing Mutlu" pitchFamily="2" charset="0"/>
              </a:rPr>
              <a:t>çi</a:t>
            </a:r>
            <a:r>
              <a:rPr lang="tr-TR" sz="5000" dirty="0" smtClean="0">
                <a:latin typeface="Hand writing Mutlu" pitchFamily="2" charset="0"/>
              </a:rPr>
              <a:t>= lastikçi</a:t>
            </a:r>
          </a:p>
          <a:p>
            <a:r>
              <a:rPr lang="tr-TR" sz="5000" dirty="0" smtClean="0">
                <a:latin typeface="Hand writing Mutlu" pitchFamily="2" charset="0"/>
              </a:rPr>
              <a:t>Ceket+</a:t>
            </a:r>
            <a:r>
              <a:rPr lang="tr-TR" sz="5000" dirty="0" err="1" smtClean="0">
                <a:latin typeface="Hand writing Mutlu" pitchFamily="2" charset="0"/>
              </a:rPr>
              <a:t>çi</a:t>
            </a:r>
            <a:r>
              <a:rPr lang="tr-TR" sz="5000" dirty="0" smtClean="0">
                <a:latin typeface="Hand writing Mutlu" pitchFamily="2" charset="0"/>
              </a:rPr>
              <a:t>= </a:t>
            </a:r>
            <a:r>
              <a:rPr lang="tr-TR" sz="5000" dirty="0" err="1" smtClean="0">
                <a:latin typeface="Hand writing Mutlu" pitchFamily="2" charset="0"/>
              </a:rPr>
              <a:t>çeketçi</a:t>
            </a:r>
            <a:endParaRPr lang="tr-TR" sz="5000" dirty="0" smtClean="0">
              <a:latin typeface="Hand writing Mutlu" pitchFamily="2" charset="0"/>
            </a:endParaRPr>
          </a:p>
          <a:p>
            <a:endParaRPr lang="tr-TR" sz="5000" dirty="0" smtClean="0">
              <a:latin typeface="Hand writing Mutlu" pitchFamily="2" charset="0"/>
            </a:endParaRPr>
          </a:p>
          <a:p>
            <a:pPr marL="0" indent="0">
              <a:buNone/>
            </a:pPr>
            <a:endParaRPr lang="tr-TR" sz="54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221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ETKİNLİK</a:t>
            </a:r>
            <a:endParaRPr lang="tr-TR" sz="48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5" name="İçerik Yer Tutucusu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sz="4000" dirty="0" smtClean="0">
                <a:latin typeface="Hand writing Mutlu" pitchFamily="2" charset="0"/>
              </a:rPr>
              <a:t>Araba             </a:t>
            </a:r>
            <a:r>
              <a:rPr lang="tr-TR" sz="4000" dirty="0" smtClean="0">
                <a:latin typeface="Hand writing Mutlu" pitchFamily="2" charset="0"/>
              </a:rPr>
              <a:t>Şekerci                                 </a:t>
            </a:r>
          </a:p>
          <a:p>
            <a:endParaRPr lang="tr-TR" sz="4000" dirty="0">
              <a:latin typeface="Hand writing Mutlu" pitchFamily="2" charset="0"/>
            </a:endParaRPr>
          </a:p>
          <a:p>
            <a:r>
              <a:rPr lang="tr-TR" sz="4000" dirty="0" smtClean="0">
                <a:latin typeface="Hand writing Mutlu" pitchFamily="2" charset="0"/>
              </a:rPr>
              <a:t>Sepet</a:t>
            </a:r>
            <a:r>
              <a:rPr lang="tr-TR" sz="4000" dirty="0" smtClean="0">
                <a:latin typeface="Hand writing Mutlu" pitchFamily="2" charset="0"/>
              </a:rPr>
              <a:t>                Tamirci   </a:t>
            </a:r>
            <a:endParaRPr lang="tr-TR" sz="4000" dirty="0" smtClean="0">
              <a:latin typeface="Hand writing Mutlu" pitchFamily="2" charset="0"/>
            </a:endParaRPr>
          </a:p>
          <a:p>
            <a:endParaRPr lang="tr-TR" sz="4000" dirty="0">
              <a:latin typeface="Hand writing Mutlu" pitchFamily="2" charset="0"/>
            </a:endParaRPr>
          </a:p>
          <a:p>
            <a:r>
              <a:rPr lang="tr-TR" sz="4000" dirty="0" smtClean="0">
                <a:latin typeface="Hand writing Mutlu" pitchFamily="2" charset="0"/>
              </a:rPr>
              <a:t>Tamir  </a:t>
            </a:r>
            <a:r>
              <a:rPr lang="tr-TR" sz="4000" dirty="0" smtClean="0">
                <a:latin typeface="Hand writing Mutlu" pitchFamily="2" charset="0"/>
              </a:rPr>
              <a:t>            </a:t>
            </a:r>
            <a:r>
              <a:rPr lang="tr-TR" sz="4000" dirty="0" smtClean="0">
                <a:latin typeface="Hand writing Mutlu" pitchFamily="2" charset="0"/>
              </a:rPr>
              <a:t>Arabacı</a:t>
            </a:r>
          </a:p>
          <a:p>
            <a:endParaRPr lang="tr-TR" sz="4000" dirty="0" smtClean="0">
              <a:latin typeface="Hand writing Mutlu" pitchFamily="2" charset="0"/>
            </a:endParaRPr>
          </a:p>
          <a:p>
            <a:r>
              <a:rPr lang="tr-TR" sz="4000" dirty="0" smtClean="0">
                <a:latin typeface="Hand writing Mutlu" pitchFamily="2" charset="0"/>
              </a:rPr>
              <a:t>Şeker                 Sepetçi            </a:t>
            </a:r>
            <a:endParaRPr lang="tr-TR" sz="4000" dirty="0">
              <a:latin typeface="Hand writing Mutlu" pitchFamily="2" charset="0"/>
            </a:endParaRPr>
          </a:p>
        </p:txBody>
      </p:sp>
      <p:cxnSp>
        <p:nvCxnSpPr>
          <p:cNvPr id="15" name="Düz Ok Bağlayıcısı 14"/>
          <p:cNvCxnSpPr/>
          <p:nvPr/>
        </p:nvCxnSpPr>
        <p:spPr>
          <a:xfrm>
            <a:off x="2714612" y="1928802"/>
            <a:ext cx="3081524" cy="250831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Düz Ok Bağlayıcısı 16"/>
          <p:cNvCxnSpPr/>
          <p:nvPr/>
        </p:nvCxnSpPr>
        <p:spPr>
          <a:xfrm flipV="1">
            <a:off x="2714612" y="3212976"/>
            <a:ext cx="2793492" cy="1073280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üz Ok Bağlayıcısı 18"/>
          <p:cNvCxnSpPr/>
          <p:nvPr/>
        </p:nvCxnSpPr>
        <p:spPr>
          <a:xfrm rot="5400000" flipH="1" flipV="1">
            <a:off x="2141968" y="2206004"/>
            <a:ext cx="3367276" cy="3364996"/>
          </a:xfrm>
          <a:prstGeom prst="straightConnector1">
            <a:avLst/>
          </a:prstGeom>
          <a:ln>
            <a:solidFill>
              <a:schemeClr val="tx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>
            <a:off x="2143108" y="3143248"/>
            <a:ext cx="3797044" cy="2229968"/>
          </a:xfrm>
          <a:prstGeom prst="straightConnector1">
            <a:avLst/>
          </a:prstGeom>
          <a:ln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3992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500" dirty="0" smtClean="0">
                <a:latin typeface="Hand writing Mutlu" pitchFamily="2" charset="0"/>
              </a:rPr>
              <a:t>Tek başına anlamı olmayan ve eklendiği sözcüğe yeni bir anlam kazandıran eklerden biri de </a:t>
            </a:r>
            <a:r>
              <a:rPr lang="tr-TR" sz="3500" dirty="0" smtClean="0">
                <a:latin typeface="Hand writing Mutlu" pitchFamily="2" charset="0"/>
              </a:rPr>
              <a:t>‘-</a:t>
            </a:r>
            <a:r>
              <a:rPr lang="tr-TR" sz="3500" dirty="0" err="1" smtClean="0">
                <a:latin typeface="Hand writing Mutlu" pitchFamily="2" charset="0"/>
              </a:rPr>
              <a:t>li</a:t>
            </a:r>
            <a:r>
              <a:rPr lang="tr-TR" sz="3500" dirty="0" smtClean="0">
                <a:latin typeface="Hand writing Mutlu" pitchFamily="2" charset="0"/>
              </a:rPr>
              <a:t>’ ekidir. </a:t>
            </a:r>
          </a:p>
          <a:p>
            <a:r>
              <a:rPr lang="tr-TR" sz="3500" dirty="0" smtClean="0">
                <a:latin typeface="Hand writing Mutlu" pitchFamily="2" charset="0"/>
              </a:rPr>
              <a:t>Bu </a:t>
            </a:r>
            <a:r>
              <a:rPr lang="tr-TR" sz="3500" dirty="0" smtClean="0">
                <a:latin typeface="Hand writing Mutlu" pitchFamily="2" charset="0"/>
              </a:rPr>
              <a:t>ekler, kelimedeki ünlü harflere göre –</a:t>
            </a:r>
            <a:r>
              <a:rPr lang="tr-TR" sz="3500" dirty="0" err="1" smtClean="0">
                <a:latin typeface="Hand writing Mutlu" pitchFamily="2" charset="0"/>
              </a:rPr>
              <a:t>lı</a:t>
            </a:r>
            <a:r>
              <a:rPr lang="tr-TR" sz="3500" dirty="0" smtClean="0">
                <a:latin typeface="Hand writing Mutlu" pitchFamily="2" charset="0"/>
              </a:rPr>
              <a:t>, </a:t>
            </a:r>
            <a:r>
              <a:rPr lang="tr-TR" sz="3500" dirty="0" smtClean="0">
                <a:latin typeface="Hand writing Mutlu" pitchFamily="2" charset="0"/>
              </a:rPr>
              <a:t>-</a:t>
            </a:r>
            <a:r>
              <a:rPr lang="tr-TR" sz="3500" dirty="0" err="1" smtClean="0">
                <a:latin typeface="Hand writing Mutlu" pitchFamily="2" charset="0"/>
              </a:rPr>
              <a:t>lu</a:t>
            </a:r>
            <a:r>
              <a:rPr lang="tr-TR" sz="3500" dirty="0" smtClean="0">
                <a:latin typeface="Hand writing Mutlu" pitchFamily="2" charset="0"/>
              </a:rPr>
              <a:t>, </a:t>
            </a:r>
            <a:r>
              <a:rPr lang="tr-TR" sz="3500" dirty="0" smtClean="0">
                <a:latin typeface="Hand writing Mutlu" pitchFamily="2" charset="0"/>
              </a:rPr>
              <a:t>-</a:t>
            </a:r>
            <a:r>
              <a:rPr lang="tr-TR" sz="3500" dirty="0" err="1" smtClean="0">
                <a:latin typeface="Hand writing Mutlu" pitchFamily="2" charset="0"/>
              </a:rPr>
              <a:t>lü</a:t>
            </a:r>
            <a:r>
              <a:rPr lang="tr-TR" sz="3500" dirty="0" smtClean="0">
                <a:latin typeface="Hand writing Mutlu" pitchFamily="2" charset="0"/>
              </a:rPr>
              <a:t> </a:t>
            </a:r>
            <a:r>
              <a:rPr lang="tr-TR" sz="3500" dirty="0" smtClean="0">
                <a:latin typeface="Hand writing Mutlu" pitchFamily="2" charset="0"/>
              </a:rPr>
              <a:t>olarak da </a:t>
            </a:r>
            <a:r>
              <a:rPr lang="tr-TR" sz="3500" dirty="0" smtClean="0">
                <a:latin typeface="Hand writing Mutlu" pitchFamily="2" charset="0"/>
              </a:rPr>
              <a:t>yazılabilir.</a:t>
            </a:r>
            <a:endParaRPr lang="tr-TR" sz="35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tr-TR" sz="7200" dirty="0" smtClean="0">
                <a:solidFill>
                  <a:srgbClr val="FF0000"/>
                </a:solidFill>
                <a:latin typeface="Hand writing Mutlu" pitchFamily="2" charset="0"/>
              </a:rPr>
              <a:t>-</a:t>
            </a:r>
            <a:r>
              <a:rPr lang="tr-TR" sz="7200" dirty="0" err="1" smtClean="0">
                <a:solidFill>
                  <a:srgbClr val="FF0000"/>
                </a:solidFill>
                <a:latin typeface="Hand writing Mutlu" pitchFamily="2" charset="0"/>
              </a:rPr>
              <a:t>li</a:t>
            </a:r>
            <a:r>
              <a:rPr lang="tr-TR" sz="7200" dirty="0" smtClean="0">
                <a:solidFill>
                  <a:srgbClr val="FF0000"/>
                </a:solidFill>
                <a:latin typeface="Hand writing Mutlu" pitchFamily="2" charset="0"/>
              </a:rPr>
              <a:t> </a:t>
            </a:r>
            <a:r>
              <a:rPr lang="tr-TR" sz="7200" dirty="0" smtClean="0">
                <a:solidFill>
                  <a:srgbClr val="FF0000"/>
                </a:solidFill>
                <a:latin typeface="Hand writing Mutlu" pitchFamily="2" charset="0"/>
              </a:rPr>
              <a:t>EKİ</a:t>
            </a:r>
            <a:endParaRPr lang="tr-TR" sz="72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8707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500034" y="714356"/>
            <a:ext cx="8229600" cy="5643602"/>
          </a:xfrm>
        </p:spPr>
        <p:txBody>
          <a:bodyPr>
            <a:normAutofit lnSpcReduction="10000"/>
          </a:bodyPr>
          <a:lstStyle/>
          <a:p>
            <a:r>
              <a:rPr lang="tr-TR" sz="5000" dirty="0" smtClean="0">
                <a:latin typeface="Hand writing Mutlu" pitchFamily="2" charset="0"/>
              </a:rPr>
              <a:t>ÖRNEKLER:</a:t>
            </a:r>
            <a:endParaRPr lang="tr-TR" sz="5000" dirty="0">
              <a:latin typeface="Hand writing Mutlu" pitchFamily="2" charset="0"/>
            </a:endParaRPr>
          </a:p>
          <a:p>
            <a:r>
              <a:rPr lang="tr-TR" sz="5000" dirty="0" smtClean="0">
                <a:latin typeface="Hand writing Mutlu" pitchFamily="2" charset="0"/>
              </a:rPr>
              <a:t>Çiçek+</a:t>
            </a:r>
            <a:r>
              <a:rPr lang="tr-TR" sz="5000" dirty="0" err="1" smtClean="0">
                <a:latin typeface="Hand writing Mutlu" pitchFamily="2" charset="0"/>
              </a:rPr>
              <a:t>li</a:t>
            </a:r>
            <a:r>
              <a:rPr lang="tr-TR" sz="5000" dirty="0" smtClean="0">
                <a:latin typeface="Hand writing Mutlu" pitchFamily="2" charset="0"/>
              </a:rPr>
              <a:t>=çiçekli</a:t>
            </a:r>
            <a:endParaRPr lang="tr-TR" sz="5000" dirty="0" smtClean="0">
              <a:latin typeface="Hand writing Mutlu" pitchFamily="2" charset="0"/>
            </a:endParaRPr>
          </a:p>
          <a:p>
            <a:r>
              <a:rPr lang="tr-TR" sz="5000" dirty="0" smtClean="0">
                <a:latin typeface="Hand writing Mutlu" pitchFamily="2" charset="0"/>
              </a:rPr>
              <a:t>koku+</a:t>
            </a:r>
            <a:r>
              <a:rPr lang="tr-TR" sz="5000" dirty="0" err="1" smtClean="0">
                <a:latin typeface="Hand writing Mutlu" pitchFamily="2" charset="0"/>
              </a:rPr>
              <a:t>lu</a:t>
            </a:r>
            <a:r>
              <a:rPr lang="tr-TR" sz="5000" dirty="0" smtClean="0">
                <a:latin typeface="Hand writing Mutlu" pitchFamily="2" charset="0"/>
              </a:rPr>
              <a:t>=kokulu</a:t>
            </a:r>
            <a:endParaRPr lang="tr-TR" sz="5000" dirty="0" smtClean="0">
              <a:latin typeface="Hand writing Mutlu" pitchFamily="2" charset="0"/>
            </a:endParaRPr>
          </a:p>
          <a:p>
            <a:r>
              <a:rPr lang="tr-TR" sz="5000" dirty="0" smtClean="0">
                <a:latin typeface="Hand writing Mutlu" pitchFamily="2" charset="0"/>
              </a:rPr>
              <a:t>Boya+</a:t>
            </a:r>
            <a:r>
              <a:rPr lang="tr-TR" sz="5000" dirty="0" err="1" smtClean="0">
                <a:latin typeface="Hand writing Mutlu" pitchFamily="2" charset="0"/>
              </a:rPr>
              <a:t>lı</a:t>
            </a:r>
            <a:r>
              <a:rPr lang="tr-TR" sz="5000" dirty="0" smtClean="0">
                <a:latin typeface="Hand writing Mutlu" pitchFamily="2" charset="0"/>
              </a:rPr>
              <a:t>=boyalı</a:t>
            </a:r>
          </a:p>
          <a:p>
            <a:r>
              <a:rPr lang="tr-TR" sz="5000" dirty="0" smtClean="0">
                <a:latin typeface="Hand writing Mutlu" pitchFamily="2" charset="0"/>
              </a:rPr>
              <a:t>Köy+</a:t>
            </a:r>
            <a:r>
              <a:rPr lang="tr-TR" sz="5000" dirty="0" err="1" smtClean="0">
                <a:latin typeface="Hand writing Mutlu" pitchFamily="2" charset="0"/>
              </a:rPr>
              <a:t>lü</a:t>
            </a:r>
            <a:r>
              <a:rPr lang="tr-TR" sz="5000" dirty="0" smtClean="0">
                <a:latin typeface="Hand writing Mutlu" pitchFamily="2" charset="0"/>
              </a:rPr>
              <a:t>=köylü</a:t>
            </a:r>
          </a:p>
          <a:p>
            <a:r>
              <a:rPr lang="tr-TR" sz="5000" dirty="0" smtClean="0">
                <a:latin typeface="Hand writing Mutlu" pitchFamily="2" charset="0"/>
              </a:rPr>
              <a:t>Tuz+</a:t>
            </a:r>
            <a:r>
              <a:rPr lang="tr-TR" sz="5000" dirty="0" err="1" smtClean="0">
                <a:latin typeface="Hand writing Mutlu" pitchFamily="2" charset="0"/>
              </a:rPr>
              <a:t>lu</a:t>
            </a:r>
            <a:r>
              <a:rPr lang="tr-TR" sz="5000" dirty="0" smtClean="0">
                <a:latin typeface="Hand writing Mutlu" pitchFamily="2" charset="0"/>
              </a:rPr>
              <a:t>=tuzlu</a:t>
            </a:r>
          </a:p>
          <a:p>
            <a:r>
              <a:rPr lang="tr-TR" sz="5000" dirty="0" smtClean="0">
                <a:latin typeface="Hand writing Mutlu" pitchFamily="2" charset="0"/>
              </a:rPr>
              <a:t>İman+</a:t>
            </a:r>
            <a:r>
              <a:rPr lang="tr-TR" sz="5000" dirty="0" err="1" smtClean="0">
                <a:latin typeface="Hand writing Mutlu" pitchFamily="2" charset="0"/>
              </a:rPr>
              <a:t>lı</a:t>
            </a:r>
            <a:r>
              <a:rPr lang="tr-TR" sz="5000" dirty="0" smtClean="0">
                <a:latin typeface="Hand writing Mutlu" pitchFamily="2" charset="0"/>
              </a:rPr>
              <a:t>=imanlı</a:t>
            </a:r>
            <a:endParaRPr lang="tr-TR" sz="5000" dirty="0" smtClean="0">
              <a:latin typeface="Hand writing Mutlu" pitchFamily="2" charset="0"/>
            </a:endParaRPr>
          </a:p>
          <a:p>
            <a:pPr marL="0" indent="0">
              <a:buNone/>
            </a:pPr>
            <a:endParaRPr lang="tr-TR" sz="54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221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500" dirty="0" smtClean="0">
                <a:latin typeface="Hand writing Mutlu" pitchFamily="2" charset="0"/>
              </a:rPr>
              <a:t>Tek başına anlamı olmayan ve eklendiği sözcüğe yeni bir anlam kazandıran eklerden biri de </a:t>
            </a:r>
            <a:r>
              <a:rPr lang="tr-TR" sz="3500" dirty="0" smtClean="0">
                <a:latin typeface="Hand writing Mutlu" pitchFamily="2" charset="0"/>
              </a:rPr>
              <a:t>‘-</a:t>
            </a:r>
            <a:r>
              <a:rPr lang="tr-TR" sz="3500" dirty="0" err="1" smtClean="0">
                <a:latin typeface="Hand writing Mutlu" pitchFamily="2" charset="0"/>
              </a:rPr>
              <a:t>lik</a:t>
            </a:r>
            <a:r>
              <a:rPr lang="tr-TR" sz="3500" dirty="0" smtClean="0">
                <a:latin typeface="Hand writing Mutlu" pitchFamily="2" charset="0"/>
              </a:rPr>
              <a:t>’ ekidir. </a:t>
            </a:r>
          </a:p>
          <a:p>
            <a:r>
              <a:rPr lang="tr-TR" sz="3500" dirty="0" smtClean="0">
                <a:latin typeface="Hand writing Mutlu" pitchFamily="2" charset="0"/>
              </a:rPr>
              <a:t>Bu ekler, kelimedeki ünlü harflere göre –</a:t>
            </a:r>
            <a:r>
              <a:rPr lang="tr-TR" sz="3500" dirty="0" err="1" smtClean="0">
                <a:latin typeface="Hand writing Mutlu" pitchFamily="2" charset="0"/>
              </a:rPr>
              <a:t>lık</a:t>
            </a:r>
            <a:r>
              <a:rPr lang="tr-TR" sz="3500" dirty="0" smtClean="0">
                <a:latin typeface="Hand writing Mutlu" pitchFamily="2" charset="0"/>
              </a:rPr>
              <a:t>, -</a:t>
            </a:r>
            <a:r>
              <a:rPr lang="tr-TR" sz="3500" dirty="0" err="1" smtClean="0">
                <a:latin typeface="Hand writing Mutlu" pitchFamily="2" charset="0"/>
              </a:rPr>
              <a:t>luk</a:t>
            </a:r>
            <a:r>
              <a:rPr lang="tr-TR" sz="3500" dirty="0" smtClean="0">
                <a:latin typeface="Hand writing Mutlu" pitchFamily="2" charset="0"/>
              </a:rPr>
              <a:t>,</a:t>
            </a:r>
            <a:r>
              <a:rPr lang="tr-TR" sz="3500" dirty="0" smtClean="0">
                <a:latin typeface="Hand writing Mutlu" pitchFamily="2" charset="0"/>
              </a:rPr>
              <a:t> -lük olarak da yazılabilir</a:t>
            </a:r>
            <a:endParaRPr lang="tr-TR" sz="35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tr-TR" sz="7200" dirty="0" smtClean="0">
                <a:solidFill>
                  <a:srgbClr val="FF0000"/>
                </a:solidFill>
                <a:latin typeface="Hand writing Mutlu" pitchFamily="2" charset="0"/>
              </a:rPr>
              <a:t>-</a:t>
            </a:r>
            <a:r>
              <a:rPr lang="tr-TR" sz="7200" dirty="0" err="1" smtClean="0">
                <a:solidFill>
                  <a:srgbClr val="FF0000"/>
                </a:solidFill>
                <a:latin typeface="Hand writing Mutlu" pitchFamily="2" charset="0"/>
              </a:rPr>
              <a:t>lik</a:t>
            </a:r>
            <a:r>
              <a:rPr lang="tr-TR" sz="7200" dirty="0" smtClean="0">
                <a:solidFill>
                  <a:srgbClr val="FF0000"/>
                </a:solidFill>
                <a:latin typeface="Hand writing Mutlu" pitchFamily="2" charset="0"/>
              </a:rPr>
              <a:t> </a:t>
            </a:r>
            <a:r>
              <a:rPr lang="tr-TR" sz="7200" dirty="0" smtClean="0">
                <a:solidFill>
                  <a:srgbClr val="FF0000"/>
                </a:solidFill>
                <a:latin typeface="Hand writing Mutlu" pitchFamily="2" charset="0"/>
              </a:rPr>
              <a:t>EKİ</a:t>
            </a:r>
            <a:endParaRPr lang="tr-TR" sz="72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8707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500034" y="714356"/>
            <a:ext cx="8229600" cy="5643602"/>
          </a:xfrm>
        </p:spPr>
        <p:txBody>
          <a:bodyPr>
            <a:normAutofit/>
          </a:bodyPr>
          <a:lstStyle/>
          <a:p>
            <a:r>
              <a:rPr lang="tr-TR" sz="4500" dirty="0" smtClean="0">
                <a:latin typeface="Hand writing Mutlu" pitchFamily="2" charset="0"/>
              </a:rPr>
              <a:t>ÖRNEKLER:</a:t>
            </a:r>
            <a:endParaRPr lang="tr-TR" sz="4500" dirty="0">
              <a:latin typeface="Hand writing Mutlu" pitchFamily="2" charset="0"/>
            </a:endParaRPr>
          </a:p>
          <a:p>
            <a:r>
              <a:rPr lang="tr-TR" sz="4500" dirty="0" smtClean="0">
                <a:latin typeface="Hand writing Mutlu" pitchFamily="2" charset="0"/>
              </a:rPr>
              <a:t>Usta+</a:t>
            </a:r>
            <a:r>
              <a:rPr lang="tr-TR" sz="4500" dirty="0" err="1" smtClean="0">
                <a:latin typeface="Hand writing Mutlu" pitchFamily="2" charset="0"/>
              </a:rPr>
              <a:t>lık</a:t>
            </a:r>
            <a:r>
              <a:rPr lang="tr-TR" sz="4500" dirty="0" smtClean="0">
                <a:latin typeface="Hand writing Mutlu" pitchFamily="2" charset="0"/>
              </a:rPr>
              <a:t>=ustalık</a:t>
            </a:r>
            <a:endParaRPr lang="tr-TR" sz="4500" dirty="0" smtClean="0">
              <a:latin typeface="Hand writing Mutlu" pitchFamily="2" charset="0"/>
            </a:endParaRPr>
          </a:p>
          <a:p>
            <a:r>
              <a:rPr lang="tr-TR" sz="4500" dirty="0" smtClean="0">
                <a:latin typeface="Hand writing Mutlu" pitchFamily="2" charset="0"/>
              </a:rPr>
              <a:t>korku+</a:t>
            </a:r>
            <a:r>
              <a:rPr lang="tr-TR" sz="4500" dirty="0" err="1" smtClean="0">
                <a:latin typeface="Hand writing Mutlu" pitchFamily="2" charset="0"/>
              </a:rPr>
              <a:t>luk</a:t>
            </a:r>
            <a:r>
              <a:rPr lang="tr-TR" sz="4500" dirty="0" smtClean="0">
                <a:latin typeface="Hand writing Mutlu" pitchFamily="2" charset="0"/>
              </a:rPr>
              <a:t>=korkuluk</a:t>
            </a:r>
            <a:endParaRPr lang="tr-TR" sz="4500" dirty="0" smtClean="0">
              <a:latin typeface="Hand writing Mutlu" pitchFamily="2" charset="0"/>
            </a:endParaRPr>
          </a:p>
          <a:p>
            <a:r>
              <a:rPr lang="tr-TR" sz="4500" dirty="0" smtClean="0">
                <a:latin typeface="Hand writing Mutlu" pitchFamily="2" charset="0"/>
              </a:rPr>
              <a:t>Kitap+</a:t>
            </a:r>
            <a:r>
              <a:rPr lang="tr-TR" sz="4500" dirty="0" err="1" smtClean="0">
                <a:latin typeface="Hand writing Mutlu" pitchFamily="2" charset="0"/>
              </a:rPr>
              <a:t>lık</a:t>
            </a:r>
            <a:r>
              <a:rPr lang="tr-TR" sz="4500" dirty="0" smtClean="0">
                <a:latin typeface="Hand writing Mutlu" pitchFamily="2" charset="0"/>
              </a:rPr>
              <a:t>=kitaplık</a:t>
            </a:r>
          </a:p>
          <a:p>
            <a:r>
              <a:rPr lang="tr-TR" sz="4500" dirty="0" smtClean="0">
                <a:latin typeface="Hand writing Mutlu" pitchFamily="2" charset="0"/>
              </a:rPr>
              <a:t>Saman+</a:t>
            </a:r>
            <a:r>
              <a:rPr lang="tr-TR" sz="4500" dirty="0" err="1" smtClean="0">
                <a:latin typeface="Hand writing Mutlu" pitchFamily="2" charset="0"/>
              </a:rPr>
              <a:t>lık</a:t>
            </a:r>
            <a:r>
              <a:rPr lang="tr-TR" sz="4500" dirty="0" smtClean="0">
                <a:latin typeface="Hand writing Mutlu" pitchFamily="2" charset="0"/>
              </a:rPr>
              <a:t>=samanlık</a:t>
            </a:r>
          </a:p>
          <a:p>
            <a:r>
              <a:rPr lang="tr-TR" sz="4500" dirty="0" smtClean="0">
                <a:latin typeface="Hand writing Mutlu" pitchFamily="2" charset="0"/>
              </a:rPr>
              <a:t>Kömür+lük</a:t>
            </a:r>
            <a:r>
              <a:rPr lang="tr-TR" sz="4500" dirty="0" smtClean="0">
                <a:latin typeface="Hand writing Mutlu" pitchFamily="2" charset="0"/>
              </a:rPr>
              <a:t>=kömürlük</a:t>
            </a:r>
          </a:p>
          <a:p>
            <a:r>
              <a:rPr lang="tr-TR" sz="4500" dirty="0" smtClean="0">
                <a:latin typeface="Hand writing Mutlu" pitchFamily="2" charset="0"/>
              </a:rPr>
              <a:t>Yemek+</a:t>
            </a:r>
            <a:r>
              <a:rPr lang="tr-TR" sz="4500" dirty="0" err="1" smtClean="0">
                <a:latin typeface="Hand writing Mutlu" pitchFamily="2" charset="0"/>
              </a:rPr>
              <a:t>lik</a:t>
            </a:r>
            <a:r>
              <a:rPr lang="tr-TR" sz="4500" dirty="0" smtClean="0">
                <a:latin typeface="Hand writing Mutlu" pitchFamily="2" charset="0"/>
              </a:rPr>
              <a:t>=yemeklik</a:t>
            </a:r>
            <a:endParaRPr lang="tr-TR" sz="4500" dirty="0" smtClean="0">
              <a:latin typeface="Hand writing Mutlu" pitchFamily="2" charset="0"/>
            </a:endParaRPr>
          </a:p>
          <a:p>
            <a:pPr marL="0" indent="0">
              <a:buNone/>
            </a:pPr>
            <a:endParaRPr lang="tr-TR" sz="54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221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500" dirty="0" smtClean="0">
                <a:latin typeface="Hand writing Mutlu" pitchFamily="2" charset="0"/>
              </a:rPr>
              <a:t>Tek başına anlamı olmayan ve eklendiği sözcüğe yeni bir anlam kazandıran eklerden biri de </a:t>
            </a:r>
            <a:r>
              <a:rPr lang="tr-TR" sz="3500" dirty="0" smtClean="0">
                <a:latin typeface="Hand writing Mutlu" pitchFamily="2" charset="0"/>
              </a:rPr>
              <a:t>‘-siz’ ekidir. </a:t>
            </a:r>
          </a:p>
          <a:p>
            <a:r>
              <a:rPr lang="tr-TR" sz="3500" dirty="0" smtClean="0">
                <a:latin typeface="Hand writing Mutlu" pitchFamily="2" charset="0"/>
              </a:rPr>
              <a:t>Bu ekler, kelimedeki ünlü harflere göre –sız, -</a:t>
            </a:r>
            <a:r>
              <a:rPr lang="tr-TR" sz="3500" dirty="0" err="1" smtClean="0">
                <a:latin typeface="Hand writing Mutlu" pitchFamily="2" charset="0"/>
              </a:rPr>
              <a:t>suz</a:t>
            </a:r>
            <a:r>
              <a:rPr lang="tr-TR" sz="3500" dirty="0" smtClean="0">
                <a:latin typeface="Hand writing Mutlu" pitchFamily="2" charset="0"/>
              </a:rPr>
              <a:t>,</a:t>
            </a:r>
            <a:r>
              <a:rPr lang="tr-TR" sz="3500" dirty="0" smtClean="0">
                <a:latin typeface="Hand writing Mutlu" pitchFamily="2" charset="0"/>
              </a:rPr>
              <a:t> -süz olarak da yazılabilir</a:t>
            </a:r>
            <a:endParaRPr lang="tr-TR" sz="35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tr-TR" sz="5500" dirty="0" smtClean="0">
                <a:solidFill>
                  <a:srgbClr val="FF0000"/>
                </a:solidFill>
                <a:latin typeface="Hand writing Mutlu" pitchFamily="2" charset="0"/>
              </a:rPr>
              <a:t>Bir de -siz eki var</a:t>
            </a:r>
            <a:endParaRPr lang="tr-TR" sz="55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8707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ğıt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Kağıt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Kağıt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90</TotalTime>
  <Words>229</Words>
  <Application>Microsoft Office PowerPoint</Application>
  <PresentationFormat>Ekran Gösterisi (4:3)</PresentationFormat>
  <Paragraphs>49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Kağıt</vt:lpstr>
      <vt:lpstr>Yeni kelimeler ekler  –ci –li –lik- siz</vt:lpstr>
      <vt:lpstr>-ci EKİ</vt:lpstr>
      <vt:lpstr>Slayt 3</vt:lpstr>
      <vt:lpstr>ETKİNLİK</vt:lpstr>
      <vt:lpstr>-li EKİ</vt:lpstr>
      <vt:lpstr>Slayt 6</vt:lpstr>
      <vt:lpstr>-lik EKİ</vt:lpstr>
      <vt:lpstr>Slayt 8</vt:lpstr>
      <vt:lpstr>Bir de -siz eki var</vt:lpstr>
      <vt:lpstr>Slayt 10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2012-03-04T11:08:44Z</dcterms:created>
  <dcterms:modified xsi:type="dcterms:W3CDTF">2014-12-19T06:30:14Z</dcterms:modified>
  <cp:category>www.sorubak.com</cp:category>
</cp:coreProperties>
</file>