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0607B-3C77-4FA4-938A-5E369F1D8841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17921-1769-4EC0-964B-7834A81F639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0607B-3C77-4FA4-938A-5E369F1D8841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17921-1769-4EC0-964B-7834A81F639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0607B-3C77-4FA4-938A-5E369F1D8841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17921-1769-4EC0-964B-7834A81F639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0607B-3C77-4FA4-938A-5E369F1D8841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17921-1769-4EC0-964B-7834A81F639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0607B-3C77-4FA4-938A-5E369F1D8841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17921-1769-4EC0-964B-7834A81F639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0607B-3C77-4FA4-938A-5E369F1D8841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17921-1769-4EC0-964B-7834A81F639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0607B-3C77-4FA4-938A-5E369F1D8841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17921-1769-4EC0-964B-7834A81F639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0607B-3C77-4FA4-938A-5E369F1D8841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17921-1769-4EC0-964B-7834A81F639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0607B-3C77-4FA4-938A-5E369F1D8841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17921-1769-4EC0-964B-7834A81F639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0607B-3C77-4FA4-938A-5E369F1D8841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17921-1769-4EC0-964B-7834A81F639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0607B-3C77-4FA4-938A-5E369F1D8841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17921-1769-4EC0-964B-7834A81F639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0607B-3C77-4FA4-938A-5E369F1D8841}" type="datetimeFigureOut">
              <a:rPr lang="tr-TR" smtClean="0"/>
              <a:t>23.12.2014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17921-1769-4EC0-964B-7834A81F639A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tr-TR" sz="13800" dirty="0" smtClean="0">
                <a:solidFill>
                  <a:srgbClr val="FF0000"/>
                </a:solidFill>
              </a:rPr>
              <a:t>   SIFATLAR</a:t>
            </a:r>
          </a:p>
          <a:p>
            <a:pPr>
              <a:buNone/>
            </a:pPr>
            <a:r>
              <a:rPr lang="tr-TR" sz="13800" dirty="0" smtClean="0">
                <a:solidFill>
                  <a:srgbClr val="FF0000"/>
                </a:solidFill>
              </a:rPr>
              <a:t> (ÖNADLAR)</a:t>
            </a:r>
            <a:endParaRPr lang="tr-TR" sz="13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4400" b="1" dirty="0">
                <a:solidFill>
                  <a:srgbClr val="FF0000"/>
                </a:solidFill>
              </a:rPr>
              <a:t>SIFAT (ÖN AD)</a:t>
            </a:r>
            <a:endParaRPr lang="tr-TR" sz="4400" dirty="0">
              <a:solidFill>
                <a:srgbClr val="FF0000"/>
              </a:solidFill>
            </a:endParaRPr>
          </a:p>
          <a:p>
            <a:r>
              <a:rPr lang="tr-TR" sz="2800" b="1" dirty="0">
                <a:solidFill>
                  <a:schemeClr val="tx1"/>
                </a:solidFill>
              </a:rPr>
              <a:t>Canlı ve cansız var­lıkların özelliklerini niteleyen veya belirten sözcüklere sıfat (</a:t>
            </a:r>
            <a:r>
              <a:rPr lang="tr-TR" sz="2800" b="1" dirty="0">
                <a:solidFill>
                  <a:srgbClr val="FF0000"/>
                </a:solidFill>
              </a:rPr>
              <a:t>ön ad</a:t>
            </a:r>
            <a:r>
              <a:rPr lang="tr-TR" sz="2800" b="1" dirty="0">
                <a:solidFill>
                  <a:schemeClr val="tx1"/>
                </a:solidFill>
              </a:rPr>
              <a:t>) denir.</a:t>
            </a:r>
            <a:endParaRPr lang="tr-TR" sz="2800" dirty="0">
              <a:solidFill>
                <a:schemeClr val="tx1"/>
              </a:solidFill>
            </a:endParaRPr>
          </a:p>
          <a:p>
            <a:r>
              <a:rPr lang="tr-TR" sz="2800" b="1" dirty="0">
                <a:solidFill>
                  <a:schemeClr val="tx1"/>
                </a:solidFill>
              </a:rPr>
              <a:t>Sıfatlar mutlaka bir isimle birlikte kullanılır.</a:t>
            </a:r>
            <a:endParaRPr lang="tr-TR" sz="2800" dirty="0">
              <a:solidFill>
                <a:schemeClr val="tx1"/>
              </a:solidFill>
            </a:endParaRPr>
          </a:p>
          <a:p>
            <a:r>
              <a:rPr lang="tr-TR" sz="2800" b="1" dirty="0">
                <a:solidFill>
                  <a:schemeClr val="tx1"/>
                </a:solidFill>
              </a:rPr>
              <a:t>Sıfatlar yapım eki alabilir, ancak çekim eki alamaz.</a:t>
            </a:r>
            <a:endParaRPr lang="tr-TR" sz="2800" dirty="0">
              <a:solidFill>
                <a:schemeClr val="tx1"/>
              </a:solidFill>
            </a:endParaRPr>
          </a:p>
          <a:p>
            <a:r>
              <a:rPr lang="tr-TR" sz="2800" dirty="0">
                <a:solidFill>
                  <a:schemeClr val="tx1"/>
                </a:solidFill>
              </a:rPr>
              <a:t>Sıfatları, niteleme sıfatları ve belirtme sıfatları olarak iki grupta incelemek mümkündür</a:t>
            </a:r>
            <a:r>
              <a:rPr lang="tr-TR" sz="2800" dirty="0" smtClean="0">
                <a:solidFill>
                  <a:schemeClr val="tx1"/>
                </a:solidFill>
              </a:rPr>
              <a:t>:</a:t>
            </a:r>
          </a:p>
          <a:p>
            <a:r>
              <a:rPr lang="tr-TR" sz="2800" b="1" dirty="0"/>
              <a:t> </a:t>
            </a:r>
            <a:r>
              <a:rPr lang="tr-TR" sz="2400" b="1" dirty="0"/>
              <a:t> </a:t>
            </a:r>
            <a:r>
              <a:rPr lang="tr-TR" sz="2400" b="1" dirty="0">
                <a:solidFill>
                  <a:srgbClr val="FF0000"/>
                </a:solidFill>
              </a:rPr>
              <a:t>A) Niteleme </a:t>
            </a:r>
            <a:r>
              <a:rPr lang="tr-TR" sz="2400" b="1" dirty="0" smtClean="0">
                <a:solidFill>
                  <a:srgbClr val="FF0000"/>
                </a:solidFill>
              </a:rPr>
              <a:t>Sıfatı:</a:t>
            </a:r>
            <a:endParaRPr lang="tr-TR" sz="2400" dirty="0" smtClean="0">
              <a:solidFill>
                <a:srgbClr val="FF0000"/>
              </a:solidFill>
            </a:endParaRPr>
          </a:p>
          <a:p>
            <a:r>
              <a:rPr lang="tr-TR" sz="2400" dirty="0" smtClean="0">
                <a:solidFill>
                  <a:schemeClr val="tx1"/>
                </a:solidFill>
              </a:rPr>
              <a:t>Kırtasiyeden</a:t>
            </a:r>
            <a:r>
              <a:rPr lang="tr-TR" sz="2400" dirty="0">
                <a:solidFill>
                  <a:schemeClr val="tx1"/>
                </a:solidFill>
              </a:rPr>
              <a:t> </a:t>
            </a:r>
            <a:r>
              <a:rPr lang="tr-TR" sz="2400" b="1" dirty="0">
                <a:solidFill>
                  <a:srgbClr val="FF0000"/>
                </a:solidFill>
              </a:rPr>
              <a:t>kırmızı</a:t>
            </a:r>
            <a:r>
              <a:rPr lang="tr-TR" sz="2400" dirty="0">
                <a:solidFill>
                  <a:schemeClr val="tx1"/>
                </a:solidFill>
              </a:rPr>
              <a:t> kalem almış</a:t>
            </a:r>
            <a:r>
              <a:rPr lang="tr-TR" sz="2400" dirty="0" smtClean="0">
                <a:solidFill>
                  <a:schemeClr val="tx1"/>
                </a:solidFill>
              </a:rPr>
              <a:t>.</a:t>
            </a:r>
            <a:r>
              <a:rPr lang="tr-TR" sz="2400" dirty="0"/>
              <a:t> </a:t>
            </a:r>
          </a:p>
          <a:p>
            <a:r>
              <a:rPr lang="tr-TR" sz="2400" dirty="0">
                <a:solidFill>
                  <a:schemeClr val="tx1"/>
                </a:solidFill>
              </a:rPr>
              <a:t>Çocuklar </a:t>
            </a:r>
            <a:r>
              <a:rPr lang="tr-TR" sz="2400" b="1" dirty="0">
                <a:solidFill>
                  <a:srgbClr val="FF0000"/>
                </a:solidFill>
              </a:rPr>
              <a:t>büyük</a:t>
            </a:r>
            <a:r>
              <a:rPr lang="tr-TR" sz="2400" dirty="0">
                <a:solidFill>
                  <a:schemeClr val="tx1"/>
                </a:solidFill>
              </a:rPr>
              <a:t> odada oynuyorlar.</a:t>
            </a:r>
          </a:p>
          <a:p>
            <a:r>
              <a:rPr lang="tr-TR" sz="2400" dirty="0"/>
              <a:t> </a:t>
            </a:r>
          </a:p>
          <a:p>
            <a:r>
              <a:rPr lang="tr-TR" sz="2400" dirty="0">
                <a:solidFill>
                  <a:schemeClr val="tx1"/>
                </a:solidFill>
              </a:rPr>
              <a:t>İlk cümlede yer alan “kırmızı” sözcüğü “kalem” ismini renk bakımından, ikinci cümlede yer alan “bü­yük” sözcüğü “oda” ismini ölçü bakımından nitelemektedir.</a:t>
            </a:r>
          </a:p>
          <a:p>
            <a:endParaRPr lang="tr-TR" sz="2800" dirty="0" smtClean="0">
              <a:solidFill>
                <a:schemeClr val="tx1"/>
              </a:solidFill>
            </a:endParaRPr>
          </a:p>
          <a:p>
            <a:endParaRPr lang="tr-TR" dirty="0">
              <a:solidFill>
                <a:schemeClr val="tx1"/>
              </a:solidFill>
            </a:endParaRPr>
          </a:p>
          <a:p>
            <a:endParaRPr lang="tr-TR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sz="2800" b="1" dirty="0" smtClean="0"/>
              <a:t>       Varlıkların </a:t>
            </a:r>
            <a:r>
              <a:rPr lang="tr-TR" sz="2800" b="1" dirty="0"/>
              <a:t>renk, biçim, büyüklük, yapı gibi </a:t>
            </a:r>
            <a:r>
              <a:rPr lang="tr-TR" sz="2800" b="1" dirty="0" smtClean="0"/>
              <a:t>birtakım özelliklerini </a:t>
            </a:r>
            <a:r>
              <a:rPr lang="tr-TR" sz="2800" b="1" dirty="0"/>
              <a:t>niteleyen sıfatlara niteleme sıfatı denir.</a:t>
            </a:r>
            <a:endParaRPr lang="tr-TR" sz="2800" dirty="0"/>
          </a:p>
          <a:p>
            <a:pPr>
              <a:buNone/>
            </a:pPr>
            <a:r>
              <a:rPr lang="tr-TR" b="1" dirty="0"/>
              <a:t>   </a:t>
            </a:r>
            <a:r>
              <a:rPr lang="tr-TR" sz="2800" b="1" dirty="0"/>
              <a:t> Niteleme sıfatları isme sorulan “</a:t>
            </a:r>
            <a:r>
              <a:rPr lang="tr-TR" sz="2800" b="1" dirty="0">
                <a:solidFill>
                  <a:srgbClr val="FF0000"/>
                </a:solidFill>
              </a:rPr>
              <a:t>nasıl</a:t>
            </a:r>
            <a:r>
              <a:rPr lang="tr-TR" sz="2800" b="1" dirty="0"/>
              <a:t>” sorusuna cevap verir.</a:t>
            </a:r>
            <a:endParaRPr lang="tr-TR" dirty="0"/>
          </a:p>
          <a:p>
            <a:r>
              <a:rPr lang="tr-TR" dirty="0"/>
              <a:t>Evlerinin </a:t>
            </a:r>
            <a:r>
              <a:rPr lang="tr-TR" b="1" dirty="0">
                <a:solidFill>
                  <a:srgbClr val="FF0000"/>
                </a:solidFill>
              </a:rPr>
              <a:t>geniş</a:t>
            </a:r>
            <a:r>
              <a:rPr lang="tr-TR" dirty="0">
                <a:solidFill>
                  <a:srgbClr val="FF0000"/>
                </a:solidFill>
              </a:rPr>
              <a:t> </a:t>
            </a:r>
            <a:r>
              <a:rPr lang="tr-TR" dirty="0"/>
              <a:t>bahçesi vardı.</a:t>
            </a:r>
          </a:p>
          <a:p>
            <a:r>
              <a:rPr lang="tr-TR" b="1" dirty="0">
                <a:solidFill>
                  <a:srgbClr val="FF0000"/>
                </a:solidFill>
              </a:rPr>
              <a:t>Çalışkan</a:t>
            </a:r>
            <a:r>
              <a:rPr lang="tr-TR" dirty="0"/>
              <a:t> insanları herkes sever.</a:t>
            </a:r>
          </a:p>
          <a:p>
            <a:r>
              <a:rPr lang="tr-TR" dirty="0"/>
              <a:t>İnsan </a:t>
            </a:r>
            <a:r>
              <a:rPr lang="tr-TR" b="1" dirty="0">
                <a:solidFill>
                  <a:srgbClr val="FF0000"/>
                </a:solidFill>
              </a:rPr>
              <a:t>sıcak</a:t>
            </a:r>
            <a:r>
              <a:rPr lang="tr-TR" dirty="0">
                <a:solidFill>
                  <a:srgbClr val="FF0000"/>
                </a:solidFill>
              </a:rPr>
              <a:t> </a:t>
            </a:r>
            <a:r>
              <a:rPr lang="tr-TR" dirty="0"/>
              <a:t>havalarda daha tembel oluyor.</a:t>
            </a:r>
          </a:p>
          <a:p>
            <a:endParaRPr lang="tr-TR" dirty="0"/>
          </a:p>
        </p:txBody>
      </p:sp>
      <p:pic>
        <p:nvPicPr>
          <p:cNvPr id="4" name="3 Resim" descr="http://www.xn--edebiyatgretmeni-twb.net/wp-content/uploads/2012/12/sifat-ona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645024"/>
            <a:ext cx="5832648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tr-TR" sz="4100" b="1" dirty="0" smtClean="0">
                <a:solidFill>
                  <a:srgbClr val="FF0000"/>
                </a:solidFill>
              </a:rPr>
              <a:t>     </a:t>
            </a:r>
            <a:r>
              <a:rPr lang="tr-TR" sz="4100" b="1" dirty="0">
                <a:solidFill>
                  <a:srgbClr val="FF0000"/>
                </a:solidFill>
              </a:rPr>
              <a:t>  B) Belirtme </a:t>
            </a:r>
            <a:r>
              <a:rPr lang="tr-TR" sz="4100" b="1" dirty="0" smtClean="0">
                <a:solidFill>
                  <a:srgbClr val="FF0000"/>
                </a:solidFill>
              </a:rPr>
              <a:t>Sıfatı:</a:t>
            </a:r>
            <a:endParaRPr lang="tr-TR" sz="41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/>
              <a:t> </a:t>
            </a:r>
          </a:p>
          <a:p>
            <a:pPr>
              <a:buNone/>
            </a:pPr>
            <a:r>
              <a:rPr lang="tr-TR" dirty="0"/>
              <a:t>Kardeşim </a:t>
            </a:r>
            <a:r>
              <a:rPr lang="tr-TR" b="1" dirty="0"/>
              <a:t>bu</a:t>
            </a:r>
            <a:r>
              <a:rPr lang="tr-TR" dirty="0"/>
              <a:t> kitabı yaz tatilinde okumuş</a:t>
            </a:r>
            <a:r>
              <a:rPr lang="tr-TR" dirty="0" smtClean="0"/>
              <a:t>.</a:t>
            </a:r>
            <a:endParaRPr lang="tr-TR" dirty="0"/>
          </a:p>
          <a:p>
            <a:pPr>
              <a:buNone/>
            </a:pPr>
            <a:r>
              <a:rPr lang="tr-TR" b="1" dirty="0"/>
              <a:t>Bazı</a:t>
            </a:r>
            <a:r>
              <a:rPr lang="tr-TR" dirty="0"/>
              <a:t> kitaplar bizim için çok yararlıdır</a:t>
            </a:r>
            <a:r>
              <a:rPr lang="tr-TR" dirty="0" smtClean="0"/>
              <a:t>.</a:t>
            </a:r>
            <a:endParaRPr lang="tr-TR" dirty="0" smtClean="0"/>
          </a:p>
          <a:p>
            <a:pPr>
              <a:buNone/>
            </a:pPr>
            <a:endParaRPr lang="tr-TR" dirty="0"/>
          </a:p>
          <a:p>
            <a:r>
              <a:rPr lang="tr-TR" dirty="0"/>
              <a:t>İlk cümledeki “bu” sözcüğü “kitabı” işaret etmekte, ikinci cümledeki “bazı” sözcüğü hangi “kitaplar” olduğunu belirsiz bir şekilde </a:t>
            </a:r>
            <a:r>
              <a:rPr lang="tr-TR" dirty="0" smtClean="0"/>
              <a:t>bildirmektedir</a:t>
            </a:r>
            <a:endParaRPr lang="tr-TR" dirty="0"/>
          </a:p>
          <a:p>
            <a:r>
              <a:rPr lang="tr-TR" b="1" dirty="0"/>
              <a:t>Varlıkların yerini işaret yoluyla gösteren, sayılarını bildiren, durumlarını belli belirsiz veya soru yoluyla belirten sıfatlara belirtme sıfatı denir. Belirtme sıfatları isme sorulan “</a:t>
            </a:r>
            <a:r>
              <a:rPr lang="tr-TR" b="1" dirty="0">
                <a:solidFill>
                  <a:srgbClr val="FF0000"/>
                </a:solidFill>
              </a:rPr>
              <a:t>hangi</a:t>
            </a:r>
            <a:r>
              <a:rPr lang="tr-TR" b="1" dirty="0"/>
              <a:t>” sorusuna cevap verir</a:t>
            </a:r>
            <a:r>
              <a:rPr lang="tr-TR" dirty="0"/>
              <a:t>. </a:t>
            </a:r>
            <a:r>
              <a:rPr lang="tr-TR" dirty="0" smtClean="0"/>
              <a:t>Belirtme </a:t>
            </a:r>
            <a:r>
              <a:rPr lang="tr-TR" dirty="0"/>
              <a:t>sıfatları dört gruba ayrılmaktadır: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b="1" dirty="0"/>
              <a:t>  </a:t>
            </a:r>
            <a:r>
              <a:rPr lang="tr-TR" sz="3500" b="1" dirty="0">
                <a:solidFill>
                  <a:srgbClr val="FF0000"/>
                </a:solidFill>
              </a:rPr>
              <a:t>1. İşaret Sıfatı</a:t>
            </a:r>
            <a:endParaRPr lang="tr-TR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 Arkadaşım </a:t>
            </a:r>
            <a:r>
              <a:rPr lang="tr-TR" dirty="0"/>
              <a:t>şu apartmanda oturuyor.</a:t>
            </a:r>
          </a:p>
          <a:p>
            <a:pPr>
              <a:buNone/>
            </a:pPr>
            <a:r>
              <a:rPr lang="tr-TR" b="1" dirty="0" smtClean="0"/>
              <a:t>     Bu </a:t>
            </a:r>
            <a:r>
              <a:rPr lang="tr-TR" b="1" dirty="0"/>
              <a:t>cümlede yer alan “şu” sözcüğü “apartman” ismini işaret yoluyla belirtmiştir. Varlıkları işaret </a:t>
            </a:r>
            <a:r>
              <a:rPr lang="tr-TR" b="1" dirty="0" smtClean="0"/>
              <a:t>ederek </a:t>
            </a:r>
            <a:r>
              <a:rPr lang="tr-TR" b="1" dirty="0"/>
              <a:t>gösteren sıfatlara işaret sıfatı denir. “</a:t>
            </a:r>
            <a:r>
              <a:rPr lang="tr-TR" b="1" dirty="0">
                <a:solidFill>
                  <a:srgbClr val="FF0000"/>
                </a:solidFill>
              </a:rPr>
              <a:t>Bu, şu, o</a:t>
            </a:r>
            <a:r>
              <a:rPr lang="tr-TR" b="1" dirty="0"/>
              <a:t>” sözcükleri işaret sıfatıdır.</a:t>
            </a:r>
            <a:endParaRPr lang="tr-TR" dirty="0"/>
          </a:p>
          <a:p>
            <a:r>
              <a:rPr lang="tr-TR" dirty="0"/>
              <a:t>Sınıftaki herkes </a:t>
            </a:r>
            <a:r>
              <a:rPr lang="tr-TR" b="1" dirty="0"/>
              <a:t>bu</a:t>
            </a:r>
            <a:r>
              <a:rPr lang="tr-TR" dirty="0"/>
              <a:t> oyuna katılmıştı.</a:t>
            </a:r>
          </a:p>
          <a:p>
            <a:r>
              <a:rPr lang="tr-TR" dirty="0"/>
              <a:t>Parka gitmek için </a:t>
            </a:r>
            <a:r>
              <a:rPr lang="tr-TR" b="1" dirty="0"/>
              <a:t>şu </a:t>
            </a:r>
            <a:r>
              <a:rPr lang="tr-TR" dirty="0"/>
              <a:t>sokağı takip edin.</a:t>
            </a:r>
          </a:p>
          <a:p>
            <a:pPr>
              <a:buNone/>
            </a:pPr>
            <a:r>
              <a:rPr lang="tr-TR" b="1" dirty="0" smtClean="0"/>
              <a:t> </a:t>
            </a:r>
            <a:r>
              <a:rPr lang="tr-TR" b="1" dirty="0"/>
              <a:t> “</a:t>
            </a:r>
            <a:r>
              <a:rPr lang="tr-TR" b="1" dirty="0">
                <a:solidFill>
                  <a:srgbClr val="FF0000"/>
                </a:solidFill>
              </a:rPr>
              <a:t>O</a:t>
            </a:r>
            <a:r>
              <a:rPr lang="tr-TR" b="1" dirty="0"/>
              <a:t>” sözcüğü hem işaret sıfatı hem işaret zamiri hem de kişi zamiri olarak kullanılmaktadır. “O” </a:t>
            </a:r>
            <a:r>
              <a:rPr lang="tr-TR" b="1" dirty="0" smtClean="0"/>
              <a:t>sözcüğü </a:t>
            </a:r>
            <a:r>
              <a:rPr lang="tr-TR" b="1" dirty="0"/>
              <a:t>bir varlığın yerini işaret ediyorsa işaret sıfatı, insan dışındaki bir varlığın isminin yerini işaret yoluyla tu­tuyorsa işaret zamiri, bir insanın isminin yerini tutuyorsa kişi zamiridir.</a:t>
            </a:r>
            <a:endParaRPr lang="tr-TR" dirty="0"/>
          </a:p>
          <a:p>
            <a:r>
              <a:rPr lang="tr-TR" dirty="0"/>
              <a:t> 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b="1" dirty="0"/>
              <a:t>  </a:t>
            </a:r>
            <a:r>
              <a:rPr lang="tr-TR" b="1" dirty="0">
                <a:solidFill>
                  <a:srgbClr val="FF0000"/>
                </a:solidFill>
              </a:rPr>
              <a:t>  2. Belgisiz Sıfat</a:t>
            </a:r>
            <a:endParaRPr lang="tr-TR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 Tatile </a:t>
            </a:r>
            <a:r>
              <a:rPr lang="tr-TR" dirty="0"/>
              <a:t>giderken yanıma </a:t>
            </a:r>
            <a:r>
              <a:rPr lang="tr-TR" u="sng" dirty="0"/>
              <a:t>birkaç </a:t>
            </a:r>
            <a:r>
              <a:rPr lang="tr-TR" dirty="0"/>
              <a:t>kitap aldım.</a:t>
            </a:r>
          </a:p>
          <a:p>
            <a:pPr>
              <a:buNone/>
            </a:pPr>
            <a:r>
              <a:rPr lang="tr-TR" dirty="0" smtClean="0"/>
              <a:t> Bu </a:t>
            </a:r>
            <a:r>
              <a:rPr lang="tr-TR" dirty="0"/>
              <a:t>cümlede yer alan “birkaç” sözcüğü kendisinden sonra gelen “kitabın” sayısını belirsiz bir şekilde ifade etmiştir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/>
              <a:t> </a:t>
            </a:r>
            <a:r>
              <a:rPr lang="tr-TR" b="1" dirty="0"/>
              <a:t>Varlıkların durumlarını, sayılarını, yerlerini kesin bir şekilde bildirmeyen sıfatlara belgisiz </a:t>
            </a:r>
            <a:r>
              <a:rPr lang="tr-TR" b="1" dirty="0" smtClean="0"/>
              <a:t>sıfat </a:t>
            </a:r>
            <a:r>
              <a:rPr lang="tr-TR" b="1" dirty="0"/>
              <a:t>denir. “</a:t>
            </a:r>
            <a:r>
              <a:rPr lang="tr-TR" b="1" dirty="0">
                <a:solidFill>
                  <a:srgbClr val="FF0000"/>
                </a:solidFill>
              </a:rPr>
              <a:t>Bir, bütün, başka, bazı, her, çoğu, </a:t>
            </a:r>
            <a:r>
              <a:rPr lang="tr-TR" b="1" dirty="0" smtClean="0">
                <a:solidFill>
                  <a:srgbClr val="FF0000"/>
                </a:solidFill>
              </a:rPr>
              <a:t>fazla</a:t>
            </a:r>
            <a:r>
              <a:rPr lang="tr-TR" b="1" dirty="0" smtClean="0"/>
              <a:t>” </a:t>
            </a:r>
            <a:r>
              <a:rPr lang="tr-TR" b="1" dirty="0"/>
              <a:t>sözcükleri belgisiz sıfattır.</a:t>
            </a:r>
            <a:endParaRPr lang="tr-TR" dirty="0"/>
          </a:p>
          <a:p>
            <a:r>
              <a:rPr lang="tr-TR" b="1" dirty="0"/>
              <a:t>Bazı</a:t>
            </a:r>
            <a:r>
              <a:rPr lang="tr-TR" dirty="0"/>
              <a:t> öğrenciler erkenden gelmişti.</a:t>
            </a:r>
          </a:p>
          <a:p>
            <a:r>
              <a:rPr lang="tr-TR" dirty="0"/>
              <a:t>Dünkü törenlere b</a:t>
            </a:r>
            <a:r>
              <a:rPr lang="tr-TR" b="1" dirty="0"/>
              <a:t>irçok</a:t>
            </a:r>
            <a:r>
              <a:rPr lang="tr-TR" dirty="0"/>
              <a:t> kişi katılmış.</a:t>
            </a:r>
          </a:p>
          <a:p>
            <a:pPr>
              <a:buNone/>
            </a:pPr>
            <a:r>
              <a:rPr lang="tr-TR" dirty="0" smtClean="0"/>
              <a:t>  </a:t>
            </a:r>
            <a:r>
              <a:rPr lang="tr-TR" dirty="0"/>
              <a:t> </a:t>
            </a:r>
            <a:r>
              <a:rPr lang="tr-TR" dirty="0" smtClean="0"/>
              <a:t>    Belgisiz </a:t>
            </a:r>
            <a:r>
              <a:rPr lang="tr-TR" dirty="0"/>
              <a:t>sıfatlar ve belgisiz zamirler </a:t>
            </a:r>
            <a:r>
              <a:rPr lang="tr-TR" dirty="0" smtClean="0"/>
              <a:t>birbirlerine benzemektedir</a:t>
            </a:r>
            <a:r>
              <a:rPr lang="tr-TR" dirty="0"/>
              <a:t>. Belgisiz sıfatlar isimlerle birlikte kul­lanılırken belgisiz zamirler isimlerin yerine kullanılırlar.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b="1" dirty="0"/>
              <a:t>       </a:t>
            </a:r>
            <a:r>
              <a:rPr lang="tr-TR" sz="3600" b="1" dirty="0">
                <a:solidFill>
                  <a:srgbClr val="FF0000"/>
                </a:solidFill>
              </a:rPr>
              <a:t>  3. Soru Sıfatı</a:t>
            </a:r>
            <a:endParaRPr lang="tr-TR" dirty="0">
              <a:solidFill>
                <a:srgbClr val="FF0000"/>
              </a:solidFill>
            </a:endParaRPr>
          </a:p>
          <a:p>
            <a:r>
              <a:rPr lang="tr-TR" dirty="0"/>
              <a:t>Kardeşin kaçıncı sınıfta okuyor?</a:t>
            </a:r>
          </a:p>
          <a:p>
            <a:r>
              <a:rPr lang="tr-TR" dirty="0"/>
              <a:t>Bu cümlede yer alan “</a:t>
            </a:r>
            <a:r>
              <a:rPr lang="tr-TR" dirty="0">
                <a:solidFill>
                  <a:srgbClr val="FF0000"/>
                </a:solidFill>
              </a:rPr>
              <a:t>kaçıncı</a:t>
            </a:r>
            <a:r>
              <a:rPr lang="tr-TR" dirty="0"/>
              <a:t>” sözcüğü “sınıf” ismini soru yoluyla bildirmektedir. </a:t>
            </a:r>
            <a:endParaRPr lang="tr-TR" dirty="0" smtClean="0"/>
          </a:p>
          <a:p>
            <a:pPr>
              <a:buNone/>
            </a:pPr>
            <a:r>
              <a:rPr lang="tr-TR" b="1" dirty="0" smtClean="0"/>
              <a:t>   Varlıkların </a:t>
            </a:r>
            <a:r>
              <a:rPr lang="tr-TR" b="1" dirty="0"/>
              <a:t>yerini, </a:t>
            </a:r>
            <a:r>
              <a:rPr lang="tr-TR" b="1" dirty="0" smtClean="0"/>
              <a:t>sayısını</a:t>
            </a:r>
            <a:r>
              <a:rPr lang="tr-TR" b="1" dirty="0"/>
              <a:t>, durumunu soru yoluyla belirten sıfatlara soru sıfatı denir. “</a:t>
            </a:r>
            <a:r>
              <a:rPr lang="tr-TR" b="1" dirty="0">
                <a:solidFill>
                  <a:srgbClr val="FF0000"/>
                </a:solidFill>
              </a:rPr>
              <a:t>Ne, hangi, kaç, kaçıncı, nasıl, ne </a:t>
            </a:r>
            <a:r>
              <a:rPr lang="tr-TR" b="1" dirty="0" smtClean="0">
                <a:solidFill>
                  <a:srgbClr val="FF0000"/>
                </a:solidFill>
              </a:rPr>
              <a:t>kadar</a:t>
            </a:r>
            <a:r>
              <a:rPr lang="tr-TR" b="1" dirty="0"/>
              <a:t>” sözcükleri soru sıfatıdır.</a:t>
            </a:r>
            <a:endParaRPr lang="tr-TR" dirty="0"/>
          </a:p>
          <a:p>
            <a:r>
              <a:rPr lang="tr-TR" dirty="0"/>
              <a:t>Bir yılda </a:t>
            </a:r>
            <a:r>
              <a:rPr lang="tr-TR" b="1" dirty="0"/>
              <a:t>ne kadar</a:t>
            </a:r>
            <a:r>
              <a:rPr lang="tr-TR" dirty="0"/>
              <a:t> para biriktirdiniz?</a:t>
            </a:r>
          </a:p>
          <a:p>
            <a:r>
              <a:rPr lang="tr-TR" dirty="0"/>
              <a:t>Teyzenlerin yanında </a:t>
            </a:r>
            <a:r>
              <a:rPr lang="tr-TR" b="1" dirty="0"/>
              <a:t>kaç</a:t>
            </a:r>
            <a:r>
              <a:rPr lang="tr-TR" dirty="0"/>
              <a:t> gün kalacaksın?</a:t>
            </a:r>
          </a:p>
          <a:p>
            <a:r>
              <a:rPr lang="tr-TR" b="1" dirty="0"/>
              <a:t>Nasıl </a:t>
            </a:r>
            <a:r>
              <a:rPr lang="tr-TR" dirty="0"/>
              <a:t>bir iş yapmayı düşünüyorsunuz?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r-TR" b="1" dirty="0"/>
              <a:t>     </a:t>
            </a:r>
            <a:r>
              <a:rPr lang="tr-TR" sz="4000" b="1" dirty="0">
                <a:solidFill>
                  <a:srgbClr val="FF0000"/>
                </a:solidFill>
              </a:rPr>
              <a:t>4. Sayı Sıfatı</a:t>
            </a:r>
            <a:endParaRPr lang="tr-TR" dirty="0">
              <a:solidFill>
                <a:srgbClr val="FF0000"/>
              </a:solidFill>
            </a:endParaRPr>
          </a:p>
          <a:p>
            <a:r>
              <a:rPr lang="tr-TR" dirty="0"/>
              <a:t>Bizim yanımızda üç gün kalabildiler.</a:t>
            </a:r>
          </a:p>
          <a:p>
            <a:r>
              <a:rPr lang="tr-TR" dirty="0"/>
              <a:t>Bu cümlede yer alan “üç” sözcüğü “gün” isminin sayısını bildirmektedir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/>
              <a:t> </a:t>
            </a:r>
            <a:r>
              <a:rPr lang="tr-TR" b="1" dirty="0"/>
              <a:t>Varlıkların sayılarını, </a:t>
            </a:r>
            <a:r>
              <a:rPr lang="tr-TR" b="1" dirty="0" smtClean="0"/>
              <a:t>sıralarını</a:t>
            </a:r>
            <a:r>
              <a:rPr lang="tr-TR" b="1" dirty="0"/>
              <a:t>, bölümlerini belirten sıfatlara sayı sıfatı denir. </a:t>
            </a:r>
            <a:endParaRPr lang="tr-TR" b="1" dirty="0" smtClean="0"/>
          </a:p>
          <a:p>
            <a:pPr>
              <a:buNone/>
            </a:pPr>
            <a:endParaRPr lang="tr-TR" dirty="0"/>
          </a:p>
          <a:p>
            <a:endParaRPr lang="tr-TR" dirty="0"/>
          </a:p>
        </p:txBody>
      </p:sp>
      <p:pic>
        <p:nvPicPr>
          <p:cNvPr id="4" name="3 Resim" descr="http://www.bilginx.com/wp-content/uploads/2013/01/t%C3%BCrk%C3%A7e-ders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424436"/>
            <a:ext cx="5544616" cy="343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76</Words>
  <Application>Microsoft Office PowerPoint</Application>
  <PresentationFormat>Ekran Gösterisi (4:3)</PresentationFormat>
  <Paragraphs>50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2014-12-23T20:42:19Z</dcterms:created>
  <dcterms:modified xsi:type="dcterms:W3CDTF">2014-12-23T21:05:01Z</dcterms:modified>
  <cp:category>www.sorubak.com</cp:category>
</cp:coreProperties>
</file>