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4" r:id="rId13"/>
    <p:sldId id="275" r:id="rId14"/>
    <p:sldId id="285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80" r:id="rId23"/>
    <p:sldId id="278" r:id="rId24"/>
    <p:sldId id="279" r:id="rId25"/>
    <p:sldId id="281" r:id="rId26"/>
    <p:sldId id="283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6FF4C-04BC-45B8-9FC7-712EC4BFB139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F6759-5242-41E2-8E02-CA42A96446B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3044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F6759-5242-41E2-8E02-CA42A96446B0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22.03.2015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microsoft.com/office/2007/relationships/hdphoto" Target="NULL"/><Relationship Id="rId10" Type="http://schemas.openxmlformats.org/officeDocument/2006/relationships/image" Target="../media/image25.gif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946124" y="2967335"/>
            <a:ext cx="525175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HEP BİRLİKTE</a:t>
            </a:r>
            <a:endParaRPr lang="tr-TR" sz="7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b="1" i="1" dirty="0" smtClean="0">
                <a:latin typeface="Comic Sans MS" pitchFamily="66" charset="0"/>
              </a:rPr>
              <a:t>              </a:t>
            </a: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SOSYAL KURUMLAR</a:t>
            </a:r>
            <a:endParaRPr lang="tr-TR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Toplumda dayanışmayı sağlamak, insanların çeşitli ihtiyaçlarını karşılamak amacıyla oluşturulan gruplara KURUM deriz.</a:t>
            </a:r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Kurumlar ikiye ayrılır.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1-Resmi Kurumlar  2- Sivil Toplum Kuruluşları</a:t>
            </a:r>
            <a:endParaRPr lang="tr-T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124745"/>
            <a:ext cx="8229600" cy="4248472"/>
          </a:xfrm>
        </p:spPr>
        <p:txBody>
          <a:bodyPr>
            <a:normAutofit fontScale="70000" lnSpcReduction="2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1-RESMİ KURUMLAR</a:t>
            </a:r>
            <a:endParaRPr lang="tr-TR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b="1" i="1" dirty="0" smtClean="0">
              <a:latin typeface="Comic Sans MS" pitchFamily="66" charset="0"/>
            </a:endParaRPr>
          </a:p>
          <a:p>
            <a:r>
              <a:rPr lang="tr-TR" b="1" i="1" dirty="0" smtClean="0">
                <a:latin typeface="Comic Sans MS" pitchFamily="66" charset="0"/>
              </a:rPr>
              <a:t>Devlet tarafından oluşturulan kurumlara Resmi Kurum deriz.</a:t>
            </a:r>
            <a:endParaRPr lang="tr-TR" i="1" dirty="0" smtClean="0">
              <a:latin typeface="Comic Sans MS" pitchFamily="66" charset="0"/>
            </a:endParaRPr>
          </a:p>
          <a:p>
            <a:pPr lvl="0"/>
            <a:r>
              <a:rPr lang="tr-TR" i="1" dirty="0" smtClean="0">
                <a:latin typeface="Comic Sans MS" pitchFamily="66" charset="0"/>
              </a:rPr>
              <a:t>Resmi kurumlar devlet tarafından toplumun belirli bir ihtiyacını karşılamak için kurulur.</a:t>
            </a:r>
          </a:p>
          <a:p>
            <a:pPr lvl="0"/>
            <a:r>
              <a:rPr lang="tr-TR" b="1" i="1" dirty="0" smtClean="0">
                <a:latin typeface="Comic Sans MS" pitchFamily="66" charset="0"/>
              </a:rPr>
              <a:t>Resmi kurumlar kamu hizmeti yürütür yani tüm toplumun ihtiyaçlarını karşılar.</a:t>
            </a:r>
            <a:endParaRPr lang="tr-TR" i="1" dirty="0" smtClean="0">
              <a:latin typeface="Comic Sans MS" pitchFamily="66" charset="0"/>
            </a:endParaRPr>
          </a:p>
          <a:p>
            <a:pPr lvl="0"/>
            <a:r>
              <a:rPr lang="tr-TR" i="1" dirty="0" smtClean="0">
                <a:latin typeface="Comic Sans MS" pitchFamily="66" charset="0"/>
              </a:rPr>
              <a:t>Resmi kurumlardaki görevlileri devlet görevlendirir.</a:t>
            </a:r>
          </a:p>
          <a:p>
            <a:pPr lvl="0"/>
            <a:r>
              <a:rPr lang="tr-TR" b="1" i="1" dirty="0" smtClean="0">
                <a:latin typeface="Comic Sans MS" pitchFamily="66" charset="0"/>
              </a:rPr>
              <a:t>Resmi kurumlarda çalışanlar ücret alırlar. Resmi kurum çalışanlarının maaşını devlet öder.</a:t>
            </a:r>
          </a:p>
          <a:p>
            <a:pPr lvl="0"/>
            <a:r>
              <a:rPr lang="tr-TR" i="1" dirty="0" smtClean="0">
                <a:latin typeface="Comic Sans MS" pitchFamily="66" charset="0"/>
              </a:rPr>
              <a:t>Resmi kurumlar yasalara göre işler. </a:t>
            </a:r>
            <a:r>
              <a:rPr lang="tr-TR" b="1" i="1" dirty="0" smtClean="0">
                <a:latin typeface="Comic Sans MS" pitchFamily="66" charset="0"/>
              </a:rPr>
              <a:t>Her kurumun kendisine özgü yasası kuralları vardır</a:t>
            </a:r>
            <a:r>
              <a:rPr lang="tr-TR" i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39552" y="1628800"/>
            <a:ext cx="4038600" cy="44644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dirty="0" smtClean="0"/>
              <a:t>Okullar</a:t>
            </a:r>
          </a:p>
          <a:p>
            <a:r>
              <a:rPr lang="tr-TR" dirty="0" smtClean="0"/>
              <a:t>Milli Eğitim Bakanlığı</a:t>
            </a:r>
          </a:p>
          <a:p>
            <a:r>
              <a:rPr lang="tr-TR" dirty="0" smtClean="0"/>
              <a:t>Hastaneler</a:t>
            </a:r>
          </a:p>
          <a:p>
            <a:r>
              <a:rPr lang="tr-TR" dirty="0" smtClean="0"/>
              <a:t>Sağlık Bakanlığı</a:t>
            </a:r>
          </a:p>
          <a:p>
            <a:r>
              <a:rPr lang="tr-TR" dirty="0" smtClean="0"/>
              <a:t>Polis Karakolları</a:t>
            </a:r>
          </a:p>
          <a:p>
            <a:r>
              <a:rPr lang="tr-TR" dirty="0" smtClean="0"/>
              <a:t>Jandarma Karakolları</a:t>
            </a:r>
          </a:p>
          <a:p>
            <a:r>
              <a:rPr lang="tr-TR" dirty="0" smtClean="0"/>
              <a:t>Belediyeler</a:t>
            </a:r>
          </a:p>
          <a:p>
            <a:r>
              <a:rPr lang="tr-TR" dirty="0" smtClean="0"/>
              <a:t>Sağlık Ocakları</a:t>
            </a:r>
          </a:p>
          <a:p>
            <a:r>
              <a:rPr lang="tr-TR" dirty="0" smtClean="0"/>
              <a:t>Çocuk Esirgeme Kurumu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16016" y="1556792"/>
            <a:ext cx="4038600" cy="45259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dirty="0" smtClean="0"/>
              <a:t>Devlet Su İşleri</a:t>
            </a:r>
          </a:p>
          <a:p>
            <a:r>
              <a:rPr lang="tr-TR" dirty="0" smtClean="0"/>
              <a:t>Emniyet Müdürlükleri</a:t>
            </a:r>
          </a:p>
          <a:p>
            <a:r>
              <a:rPr lang="tr-TR" dirty="0" smtClean="0"/>
              <a:t>Kara Yolları Müdürlüğü</a:t>
            </a:r>
          </a:p>
          <a:p>
            <a:r>
              <a:rPr lang="tr-TR" dirty="0" smtClean="0"/>
              <a:t>TRT</a:t>
            </a:r>
          </a:p>
          <a:p>
            <a:r>
              <a:rPr lang="tr-TR" dirty="0" smtClean="0"/>
              <a:t>Adliyeler</a:t>
            </a:r>
          </a:p>
          <a:p>
            <a:r>
              <a:rPr lang="tr-TR" dirty="0" smtClean="0"/>
              <a:t>Vergi Daireleri</a:t>
            </a:r>
          </a:p>
          <a:p>
            <a:r>
              <a:rPr lang="tr-TR" dirty="0" smtClean="0"/>
              <a:t>Nüfus Müdürlükleri</a:t>
            </a:r>
          </a:p>
          <a:p>
            <a:r>
              <a:rPr lang="tr-TR" dirty="0" smtClean="0"/>
              <a:t>İtfaiye</a:t>
            </a:r>
          </a:p>
          <a:p>
            <a:r>
              <a:rPr lang="tr-TR" dirty="0" smtClean="0"/>
              <a:t>Sosyal Güvenlik Kurumu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611560" y="692696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  <a:latin typeface="Comic Sans MS" pitchFamily="66" charset="0"/>
              </a:rPr>
              <a:t>Resmi kurumlarımız şunlardır</a:t>
            </a:r>
            <a:r>
              <a:rPr lang="tr-TR" sz="2800" b="1" i="1" dirty="0" smtClean="0">
                <a:latin typeface="Comic Sans MS" pitchFamily="66" charset="0"/>
              </a:rPr>
              <a:t>:</a:t>
            </a:r>
            <a:endParaRPr lang="tr-TR" sz="2800" b="1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http://upload.wikimedia.org/wikipedia/tr/0/08/TRT_logo.gif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529" r="2187"/>
          <a:stretch/>
        </p:blipFill>
        <p:spPr bwMode="auto">
          <a:xfrm>
            <a:off x="683568" y="692696"/>
            <a:ext cx="2721935" cy="1798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" name="2 Resim" descr="http://www.tunceliafad.gov.tr/imagess/Image/AFAD%20LOGO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63888" y="692696"/>
            <a:ext cx="2152288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Resim" descr="http://www.tokat.gov.tr/ortak_icerik/tokat/2013/ocak/asd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28184" y="620688"/>
            <a:ext cx="178847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Resim" descr="http://upload.wikimedia.org/wikipedia/tr/f/f4/Diyanet_logo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115616" y="2564904"/>
            <a:ext cx="1844495" cy="18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6 Resim" descr="http://www.freelogovectors.net/wp-content/uploads/2013/01/OSYM-logo.jpg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203849" y="2780928"/>
            <a:ext cx="2880320" cy="14779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7 Resim" descr="http://www.proleda.com.tr/wp-content/uploads/ZIRAAT.jpg"/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228184" y="2564904"/>
            <a:ext cx="2221434" cy="16586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8 Resim" descr="http://www.turkiyeegitim.com/d/news/13903.jp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31640" y="4725144"/>
            <a:ext cx="1449429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9 Resim" descr="http://upload.wikimedia.org/wikipedia/en/9/95/Seal_of_the_Turkish_Armed_Forces.pn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9912" y="4581128"/>
            <a:ext cx="1406106" cy="1799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0 Resim" descr="http://upload.wikimedia.org/wikipedia/commons/5/51/T%C3%BCrk_Dil_Kurumu_logo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00192" y="4725144"/>
            <a:ext cx="1440000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AutoShape 2" descr="sivas valiliğ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 descr="C:\Users\fj\Desktop\indi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176" y="548680"/>
            <a:ext cx="2016224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http://www.mgm.gov.tr/FILES/gorsel/dmilogo/10x1202r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1324905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2 Resim" descr="http://www.turkcebilgi.com/uploads/baslik/thumb/2156850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55776" y="692696"/>
            <a:ext cx="1631299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3 Resim" descr="http://cdn.yeniakit.com.tr/images/upload/untitled15ee71b28.jpg"/>
          <p:cNvPicPr/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3220" t="3267" r="4713" b="3465"/>
          <a:stretch/>
        </p:blipFill>
        <p:spPr bwMode="auto">
          <a:xfrm>
            <a:off x="4716016" y="620688"/>
            <a:ext cx="1623501" cy="16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4 Resim" descr="http://www.burdurweb.com/web/wp-content/uploads/kyk-LOGO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60232" y="548680"/>
            <a:ext cx="1672398" cy="16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Resim" descr="http://www.sifadiyaliz.com/assets/products/sgk.jpg"/>
          <p:cNvPicPr/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55576" y="2780928"/>
            <a:ext cx="2808312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6 Resim" descr="http://www.haberortak.com/image/haber/2008/12/25/Resim_1230214359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067944" y="2852936"/>
            <a:ext cx="1929554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Resim" descr="http://logovector.org/wp-content/uploads/logos/png/p/polis_logo.png"/>
          <p:cNvPicPr/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3857" t="3717" r="13466" b="3695"/>
          <a:stretch/>
        </p:blipFill>
        <p:spPr bwMode="auto">
          <a:xfrm>
            <a:off x="6876256" y="2420888"/>
            <a:ext cx="1412908" cy="18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8 Resim" descr="http://rotapatent.com/wp-content/uploads/2014/07/tse.gif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4509120"/>
            <a:ext cx="2743200" cy="1799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9 Resim" descr="http://upload.wikimedia.org/wikipedia/tr/4/4c/Tcdd_logo.jpg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23928" y="4509120"/>
            <a:ext cx="1828800" cy="1799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0 Resim" descr="http://incirliova.meb.gov.tr/meb_iys_dosyalar/2013_11/13115738_tubitak_logo.png"/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60232" y="4437112"/>
            <a:ext cx="1523588" cy="18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3484984"/>
          </a:xfrm>
        </p:spPr>
        <p:txBody>
          <a:bodyPr>
            <a:normAutofit fontScale="92500"/>
          </a:bodyPr>
          <a:lstStyle/>
          <a:p>
            <a:pPr algn="just"/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2- SİVİL TOPLUM KURULUŞLARI</a:t>
            </a:r>
            <a:endParaRPr lang="tr-TR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Toplumdaki çeşitli sorunları halka bildir-</a:t>
            </a:r>
            <a:r>
              <a:rPr lang="tr-TR" i="1" dirty="0" err="1" smtClean="0">
                <a:latin typeface="Comic Sans MS" pitchFamily="66" charset="0"/>
              </a:rPr>
              <a:t>mek</a:t>
            </a:r>
            <a:r>
              <a:rPr lang="tr-TR" i="1" dirty="0" smtClean="0">
                <a:latin typeface="Comic Sans MS" pitchFamily="66" charset="0"/>
              </a:rPr>
              <a:t>, çözüm önerilerinde bulunmak ve bunların çözümü için gönüllü çalışan kişilerin oluşturduğu gruplara </a:t>
            </a:r>
            <a:r>
              <a:rPr lang="tr-TR" b="1" i="1" dirty="0" smtClean="0">
                <a:latin typeface="Comic Sans MS" pitchFamily="66" charset="0"/>
              </a:rPr>
              <a:t>Sivil Toplum Kuruluşu</a:t>
            </a:r>
            <a:r>
              <a:rPr lang="tr-TR" i="1" dirty="0" smtClean="0">
                <a:latin typeface="Comic Sans MS" pitchFamily="66" charset="0"/>
              </a:rPr>
              <a:t>  veya  </a:t>
            </a:r>
            <a:r>
              <a:rPr lang="tr-TR" b="1" i="1" dirty="0" smtClean="0">
                <a:latin typeface="Comic Sans MS" pitchFamily="66" charset="0"/>
              </a:rPr>
              <a:t>Sivil Toplum Örgütü</a:t>
            </a:r>
            <a:r>
              <a:rPr lang="tr-TR" i="1" dirty="0" smtClean="0">
                <a:latin typeface="Comic Sans MS" pitchFamily="66" charset="0"/>
              </a:rPr>
              <a:t> deriz.</a:t>
            </a:r>
            <a:endParaRPr lang="tr-T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 algn="just"/>
            <a:r>
              <a:rPr lang="tr-TR" i="1" dirty="0" smtClean="0">
                <a:latin typeface="Comic Sans MS" pitchFamily="66" charset="0"/>
              </a:rPr>
              <a:t>Sivil toplum örgütleri, </a:t>
            </a:r>
            <a:r>
              <a:rPr lang="tr-TR" b="1" i="1" dirty="0" smtClean="0">
                <a:latin typeface="Comic Sans MS" pitchFamily="66" charset="0"/>
              </a:rPr>
              <a:t>toplumdaki bir ihtiyacı karşılamak için gönüllü insanlar tarafından kurulur.</a:t>
            </a:r>
            <a:endParaRPr lang="tr-TR" i="1" dirty="0" smtClean="0">
              <a:latin typeface="Comic Sans MS" pitchFamily="66" charset="0"/>
            </a:endParaRP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Sivil toplum örgütleri, dernek, sendika, oda, kulüp gibi isimlerler kurulur.</a:t>
            </a: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Sivil toplum örgütleri, </a:t>
            </a:r>
            <a:r>
              <a:rPr lang="tr-TR" b="1" i="1" dirty="0" smtClean="0">
                <a:latin typeface="Comic Sans MS" pitchFamily="66" charset="0"/>
              </a:rPr>
              <a:t>hiçbir maddi çıkar gözetmeden</a:t>
            </a:r>
            <a:r>
              <a:rPr lang="tr-TR" i="1" dirty="0" smtClean="0">
                <a:latin typeface="Comic Sans MS" pitchFamily="66" charset="0"/>
              </a:rPr>
              <a:t> yardıma ihtiyacı olanların ihtiyaçlarını gidermek için çalışırlar.</a:t>
            </a: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Sivil toplum örgütlerinde </a:t>
            </a:r>
            <a:r>
              <a:rPr lang="tr-TR" b="1" i="1" dirty="0" smtClean="0">
                <a:latin typeface="Comic Sans MS" pitchFamily="66" charset="0"/>
              </a:rPr>
              <a:t>çalışanlar gönüllü olarak çalışırlar ve ücret almazlar.</a:t>
            </a:r>
            <a:endParaRPr lang="tr-TR" i="1" dirty="0" smtClean="0">
              <a:latin typeface="Comic Sans MS" pitchFamily="66" charset="0"/>
            </a:endParaRP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Sivil toplum örgütleri, toplum içinde sevgi, saygı, hoşgörü ve dayanışmayı güçlendirirler.</a:t>
            </a: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Sivil toplum örgütleri, çalışmalarında gönüllü kişilerden aldıkları bağışları kullanırlar.</a:t>
            </a: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Sivil toplum örgütleri, devlet kurumlarına yardımcı olurlar.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04663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tr-TR" sz="2800" dirty="0" smtClean="0">
                <a:latin typeface="Comic Sans MS" pitchFamily="66" charset="0"/>
              </a:rPr>
              <a:t>Eğitim Alanında  Çalışan Sivil  Toplum  Örgütleri</a:t>
            </a:r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3 Resim" descr="http://www.forumalew.org/attachments/18128d1397947470/sivil-toplum-kurulu-unun-amblemi-nas-ld-ru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71600" y="1556792"/>
            <a:ext cx="1916857" cy="18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4 Resim" descr="http://www.forumalew.org/attachments/18123d1397947465/sivil-toplum-kurulu-unun-amblemi-nas-ld-rrt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19872" y="1628800"/>
            <a:ext cx="1861708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6 Resim" descr="http://ts1.mm.bing.net/th?&amp;id=HN.608019708633681187&amp;w=300&amp;h=300&amp;c=0&amp;pid=1.9&amp;rs=0&amp;p=0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00192" y="1628800"/>
            <a:ext cx="18000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Resim" descr="http://mebk12.meb.gov.tr/meb_iys_dosyalar/14/14/879655/resimler/2012_12/30140753_acev_logo_amblem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3808" y="4293096"/>
            <a:ext cx="3384376" cy="1529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60466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tr-TR" dirty="0" smtClean="0"/>
              <a:t>  Sağlık Alanında  Çalışan Sivil  Toplum  Örgütleri</a:t>
            </a:r>
            <a:endParaRPr lang="tr-TR" dirty="0"/>
          </a:p>
        </p:txBody>
      </p:sp>
      <p:pic>
        <p:nvPicPr>
          <p:cNvPr id="1026" name="Picture 2" descr="11091951_losev_logo"/>
          <p:cNvPicPr>
            <a:picLocks noChangeAspect="1" noChangeArrowheads="1"/>
          </p:cNvPicPr>
          <p:nvPr/>
        </p:nvPicPr>
        <p:blipFill>
          <a:blip r:embed="rId2" cstate="print"/>
          <a:srcRect l="14919" t="18500" r="20419" b="41833"/>
          <a:stretch>
            <a:fillRect/>
          </a:stretch>
        </p:blipFill>
        <p:spPr bwMode="auto">
          <a:xfrm>
            <a:off x="755576" y="1916832"/>
            <a:ext cx="33813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http://www.tkv.org.tr/images/logo.pn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644008" y="2060848"/>
            <a:ext cx="1139197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28" name="Picture 4" descr="http://www.tbv.com.tr/media/buyuk_TBV_LOGO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204864"/>
            <a:ext cx="2085762" cy="1194099"/>
          </a:xfrm>
          <a:prstGeom prst="rect">
            <a:avLst/>
          </a:prstGeom>
          <a:noFill/>
        </p:spPr>
      </p:pic>
      <p:pic>
        <p:nvPicPr>
          <p:cNvPr id="7" name="6 Resim" descr="1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31640" y="3933056"/>
            <a:ext cx="2277551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7 Resim" descr="http://www.oncevatan.com.tr/images/haberler/yesilayda_film_skandali_h656.jpg"/>
          <p:cNvPicPr/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355976" y="4005064"/>
            <a:ext cx="2880320" cy="1440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1036711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dirty="0" smtClean="0"/>
              <a:t>   Çevre ve Doğa Alanında  Çalışan Sivil  Toplum  Örgütleri</a:t>
            </a:r>
            <a:endParaRPr lang="tr-TR" dirty="0"/>
          </a:p>
        </p:txBody>
      </p:sp>
      <p:pic>
        <p:nvPicPr>
          <p:cNvPr id="4" name="3 Resim" descr="http://www.nenedirvikipedi.com/wp-content/uploads/2013/07/Tema_Logo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83568" y="2204864"/>
            <a:ext cx="2885567" cy="11382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122" name="AutoShape 2" descr="doğal hayatı koruma derneği (dhkd ) amblem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3" name="Picture 3" descr="C:\Users\fj\Desktop\in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772816"/>
            <a:ext cx="1368152" cy="1656184"/>
          </a:xfrm>
          <a:prstGeom prst="rect">
            <a:avLst/>
          </a:prstGeom>
          <a:noFill/>
        </p:spPr>
      </p:pic>
      <p:pic>
        <p:nvPicPr>
          <p:cNvPr id="5124" name="Picture 4" descr="11_eti_cekul_kultur_elcileri_logo"/>
          <p:cNvPicPr>
            <a:picLocks noChangeAspect="1" noChangeArrowheads="1"/>
          </p:cNvPicPr>
          <p:nvPr/>
        </p:nvPicPr>
        <p:blipFill>
          <a:blip r:embed="rId4" cstate="print"/>
          <a:srcRect l="41063" t="24348" r="1614" b="32463"/>
          <a:stretch>
            <a:fillRect/>
          </a:stretch>
        </p:blipFill>
        <p:spPr bwMode="auto">
          <a:xfrm>
            <a:off x="5364088" y="2132856"/>
            <a:ext cx="3010991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 descr="http://d.denizhaber.com.tr/news/226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149080"/>
            <a:ext cx="2952750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24847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                 SOSYAL GRUPLAR</a:t>
            </a:r>
            <a:endParaRPr lang="tr-TR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b="1" i="1" dirty="0" smtClean="0">
              <a:latin typeface="Comic Sans MS" pitchFamily="66" charset="0"/>
            </a:endParaRP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İnsanlar topluluklar halinde yaşarlar</a:t>
            </a:r>
            <a:r>
              <a:rPr lang="tr-TR" i="1" dirty="0" smtClean="0">
                <a:latin typeface="Comic Sans MS" pitchFamily="66" charset="0"/>
              </a:rPr>
              <a:t>. Çünkü birbirlerine ihtiyaç duyarlar.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Hiçbir insan tek başına dağlarda, mağaralarda veya kimsenin yaşamadığı yerlerde yaşayamaz.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İnsanlar yaşamlarını daha rahat sürdürebilmek için eğlenme, dinlenme, gezme, spor yapma gibi ihtiyaçlara gerek duyarlar.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İnsanların ihtiyaçlarını karşılamak için oluş-</a:t>
            </a:r>
            <a:r>
              <a:rPr lang="tr-TR" b="1" i="1" dirty="0" err="1" smtClean="0">
                <a:latin typeface="Comic Sans MS" pitchFamily="66" charset="0"/>
              </a:rPr>
              <a:t>turdukları</a:t>
            </a:r>
            <a:r>
              <a:rPr lang="tr-TR" b="1" i="1" dirty="0" smtClean="0">
                <a:latin typeface="Comic Sans MS" pitchFamily="66" charset="0"/>
              </a:rPr>
              <a:t> topluluğa SOSYAL  GRUP  deriz.</a:t>
            </a:r>
            <a:endParaRPr lang="tr-TR" i="1" dirty="0" smtClean="0">
              <a:latin typeface="Comic Sans MS" pitchFamily="66" charset="0"/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60466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tr-TR" dirty="0" smtClean="0"/>
              <a:t>  Sosyal Alanında  Çalışan Sivil  Toplum  Örgütleri</a:t>
            </a:r>
            <a:endParaRPr lang="tr-TR" dirty="0"/>
          </a:p>
        </p:txBody>
      </p:sp>
      <p:pic>
        <p:nvPicPr>
          <p:cNvPr id="1026" name="Picture 2" descr="AKUT-logo-400x400"/>
          <p:cNvPicPr>
            <a:picLocks noChangeAspect="1" noChangeArrowheads="1"/>
          </p:cNvPicPr>
          <p:nvPr/>
        </p:nvPicPr>
        <p:blipFill>
          <a:blip r:embed="rId2" cstate="print"/>
          <a:srcRect t="32111" b="33678"/>
          <a:stretch>
            <a:fillRect/>
          </a:stretch>
        </p:blipFill>
        <p:spPr bwMode="auto">
          <a:xfrm>
            <a:off x="755576" y="1844824"/>
            <a:ext cx="331236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http://www.sarayonu.gov.tr/ortak_icerik/sarayonu/vak%C4%B1fj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355976" y="1700808"/>
            <a:ext cx="1796706" cy="180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28" name="AutoShape 4" descr="türk hava yol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türk hava kurum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C:\Users\fj\Desktop\indir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772816"/>
            <a:ext cx="1905000" cy="1638300"/>
          </a:xfrm>
          <a:prstGeom prst="rect">
            <a:avLst/>
          </a:prstGeom>
          <a:noFill/>
        </p:spPr>
      </p:pic>
      <p:pic>
        <p:nvPicPr>
          <p:cNvPr id="1032" name="Picture 8" descr="523"/>
          <p:cNvPicPr>
            <a:picLocks noChangeAspect="1" noChangeArrowheads="1"/>
          </p:cNvPicPr>
          <p:nvPr/>
        </p:nvPicPr>
        <p:blipFill>
          <a:blip r:embed="rId5" cstate="print"/>
          <a:srcRect l="8070" t="4556" r="8070" b="3842"/>
          <a:stretch>
            <a:fillRect/>
          </a:stretch>
        </p:blipFill>
        <p:spPr bwMode="auto">
          <a:xfrm>
            <a:off x="1835696" y="3789040"/>
            <a:ext cx="2016224" cy="2374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1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44008" y="4149080"/>
            <a:ext cx="2448272" cy="1944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24847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    OKULUMUZDAKİ  SOSYAL  HAYAT</a:t>
            </a:r>
            <a:endParaRPr lang="tr-TR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Okul öğrencileri hayata hazırlayan en önemli kurumdur. 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Okullarda sadece dersler değil sosyal etkinlik-</a:t>
            </a:r>
            <a:r>
              <a:rPr lang="tr-TR" i="1" dirty="0" err="1" smtClean="0">
                <a:latin typeface="Comic Sans MS" pitchFamily="66" charset="0"/>
              </a:rPr>
              <a:t>lere</a:t>
            </a:r>
            <a:r>
              <a:rPr lang="tr-TR" i="1" dirty="0" smtClean="0">
                <a:latin typeface="Comic Sans MS" pitchFamily="66" charset="0"/>
              </a:rPr>
              <a:t> de yer verilir.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Okullarda öğrencilerin hem eğlendikleri hem yeni şeyler öğrendikleri eğitsel kulüpler kurulur.</a:t>
            </a:r>
            <a:endParaRPr lang="tr-TR" i="1" dirty="0" smtClean="0">
              <a:latin typeface="Comic Sans MS" pitchFamily="66" charset="0"/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4038600" cy="456937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tr-TR" sz="2600" dirty="0" smtClean="0"/>
              <a:t>1-Müzik Kulübü                           </a:t>
            </a:r>
          </a:p>
          <a:p>
            <a:r>
              <a:rPr lang="tr-TR" sz="2600" dirty="0" smtClean="0"/>
              <a:t>2-Resim Kulübü                               </a:t>
            </a:r>
          </a:p>
          <a:p>
            <a:r>
              <a:rPr lang="tr-TR" sz="2600" dirty="0" smtClean="0"/>
              <a:t>3-Halk Oyunları Kulübü</a:t>
            </a:r>
          </a:p>
          <a:p>
            <a:r>
              <a:rPr lang="tr-TR" sz="2600" dirty="0" smtClean="0"/>
              <a:t>4-İzcilik Kulübü                          </a:t>
            </a:r>
          </a:p>
          <a:p>
            <a:r>
              <a:rPr lang="tr-TR" sz="2600" dirty="0" smtClean="0"/>
              <a:t>5-Gezi Kulübü                                 </a:t>
            </a:r>
          </a:p>
          <a:p>
            <a:r>
              <a:rPr lang="tr-TR" sz="2600" dirty="0" smtClean="0"/>
              <a:t>6-Tiyatro Kulübü</a:t>
            </a:r>
          </a:p>
          <a:p>
            <a:r>
              <a:rPr lang="tr-TR" sz="2600" dirty="0" smtClean="0"/>
              <a:t>7-Çevre Koruma Kulübü              </a:t>
            </a:r>
          </a:p>
          <a:p>
            <a:r>
              <a:rPr lang="tr-TR" sz="2600" dirty="0" smtClean="0"/>
              <a:t>8-Satranç Kulübü                            </a:t>
            </a:r>
          </a:p>
          <a:p>
            <a:r>
              <a:rPr lang="tr-TR" sz="2600" dirty="0" smtClean="0"/>
              <a:t>9-Hayvanları Koruma Kulübü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172272" cy="464137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tr-TR" sz="2600" dirty="0" smtClean="0"/>
              <a:t>10-Spor Kulübü                          </a:t>
            </a:r>
          </a:p>
          <a:p>
            <a:r>
              <a:rPr lang="tr-TR" sz="2600" dirty="0" smtClean="0"/>
              <a:t>11-Bilim ve Teknoloji Kulübü             </a:t>
            </a:r>
          </a:p>
          <a:p>
            <a:r>
              <a:rPr lang="tr-TR" sz="2600" dirty="0" smtClean="0"/>
              <a:t>12-Kızılay Kulübü</a:t>
            </a:r>
          </a:p>
          <a:p>
            <a:r>
              <a:rPr lang="tr-TR" sz="2600" dirty="0" smtClean="0"/>
              <a:t>13-Yeşilay Kulübü                       </a:t>
            </a:r>
          </a:p>
          <a:p>
            <a:r>
              <a:rPr lang="tr-TR" sz="2600" dirty="0" smtClean="0"/>
              <a:t>14-Sağlık ve Temizlik Kulübü           </a:t>
            </a:r>
          </a:p>
          <a:p>
            <a:r>
              <a:rPr lang="tr-TR" sz="2600" dirty="0" smtClean="0"/>
              <a:t>15-Bilinçli Tüketici Kulübü</a:t>
            </a:r>
          </a:p>
          <a:p>
            <a:r>
              <a:rPr lang="tr-TR" sz="2600" dirty="0" smtClean="0"/>
              <a:t>16-Kültür Edebiyat Kulübü         </a:t>
            </a:r>
          </a:p>
          <a:p>
            <a:r>
              <a:rPr lang="tr-TR" sz="2600" dirty="0" smtClean="0"/>
              <a:t>17-Sivil Savunma Kulübü                  </a:t>
            </a:r>
          </a:p>
          <a:p>
            <a:r>
              <a:rPr lang="tr-TR" sz="2600" dirty="0" smtClean="0"/>
              <a:t>18-Çocuk Hakları Kulübü</a:t>
            </a:r>
          </a:p>
          <a:p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755576" y="404664"/>
            <a:ext cx="7632848" cy="95410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i="1" dirty="0" smtClean="0">
                <a:latin typeface="Comic Sans MS" pitchFamily="66" charset="0"/>
              </a:rPr>
              <a:t>Okullarımızda öğrencilerin üye oldukları başlıca eğitsel kulüpler şunlardır: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41764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tr-TR" b="1" i="1" dirty="0" smtClean="0">
                <a:latin typeface="Comic Sans MS" pitchFamily="66" charset="0"/>
              </a:rPr>
              <a:t>Eğitsel kulüp seçiminde öğrenciler ilgilerine ve yeteneklerine uygun kulüpleri seçmelidir.</a:t>
            </a:r>
            <a:r>
              <a:rPr lang="tr-TR" i="1" dirty="0" smtClean="0">
                <a:latin typeface="Comic Sans MS" pitchFamily="66" charset="0"/>
              </a:rPr>
              <a:t> 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Eğitsel Kulüplerinin Faydaları:</a:t>
            </a: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Eğitsel  Kulüpler, </a:t>
            </a:r>
            <a:r>
              <a:rPr lang="tr-TR" b="1" i="1" dirty="0" smtClean="0">
                <a:latin typeface="Comic Sans MS" pitchFamily="66" charset="0"/>
              </a:rPr>
              <a:t>öğrencilerin karar verme ve işbirliği içinde çalışabilme becerilerini</a:t>
            </a:r>
            <a:r>
              <a:rPr lang="tr-TR" i="1" dirty="0" smtClean="0">
                <a:latin typeface="Comic Sans MS" pitchFamily="66" charset="0"/>
              </a:rPr>
              <a:t> geliştirir.</a:t>
            </a: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Eğitsel Kulüpler, </a:t>
            </a:r>
            <a:r>
              <a:rPr lang="tr-TR" b="1" i="1" dirty="0" smtClean="0">
                <a:latin typeface="Comic Sans MS" pitchFamily="66" charset="0"/>
              </a:rPr>
              <a:t>öğrencileri hayata hazırlar</a:t>
            </a:r>
            <a:r>
              <a:rPr lang="tr-TR" i="1" dirty="0" smtClean="0">
                <a:latin typeface="Comic Sans MS" pitchFamily="66" charset="0"/>
              </a:rPr>
              <a:t>, öğrencilerin sosyal ilişki kurma yeteneklerini geliştirir, </a:t>
            </a:r>
            <a:r>
              <a:rPr lang="tr-TR" b="1" i="1" dirty="0" smtClean="0">
                <a:latin typeface="Comic Sans MS" pitchFamily="66" charset="0"/>
              </a:rPr>
              <a:t>emeğe saygı duymayı öğretir</a:t>
            </a:r>
            <a:r>
              <a:rPr lang="tr-TR" i="1" dirty="0" smtClean="0">
                <a:latin typeface="Comic Sans MS" pitchFamily="66" charset="0"/>
              </a:rPr>
              <a:t>.</a:t>
            </a:r>
          </a:p>
          <a:p>
            <a:pPr lvl="0" algn="just"/>
            <a:r>
              <a:rPr lang="tr-TR" i="1" dirty="0" smtClean="0">
                <a:latin typeface="Comic Sans MS" pitchFamily="66" charset="0"/>
              </a:rPr>
              <a:t>Eğitsel Kulüpler, </a:t>
            </a:r>
            <a:r>
              <a:rPr lang="tr-TR" b="1" i="1" dirty="0" smtClean="0">
                <a:latin typeface="Comic Sans MS" pitchFamily="66" charset="0"/>
              </a:rPr>
              <a:t>öğrencilere boş zamanlarını etkin şekilde değerlendirme fırsatı</a:t>
            </a:r>
            <a:r>
              <a:rPr lang="tr-TR" i="1" dirty="0" smtClean="0">
                <a:latin typeface="Comic Sans MS" pitchFamily="66" charset="0"/>
              </a:rPr>
              <a:t> verir.</a:t>
            </a:r>
          </a:p>
          <a:p>
            <a:endParaRPr lang="tr-TR" i="1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544616"/>
          </a:xfrm>
        </p:spPr>
        <p:txBody>
          <a:bodyPr>
            <a:normAutofit fontScale="70000" lnSpcReduction="20000"/>
          </a:bodyPr>
          <a:lstStyle/>
          <a:p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Eğitsel kulüp çalışmalarına katılan öğrenciler:</a:t>
            </a:r>
          </a:p>
          <a:p>
            <a:endParaRPr lang="tr-TR" b="1" i="1" dirty="0" smtClean="0"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1-Kişiliğinin ve yeteneklerinin farkına varabilir.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2-Planlı ve programlı çalışma alışkanlığı kazanır.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3-Bireysel girişimlerde bulunmaya cesaret eder.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4-Kendisine olan güveni artar.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5-Çevresine olan güveni artar.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6-Başka insanların düşüncelerini dikkatle dinleme alışkanlığı kazanır.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7-Farklı duygu ve düşüncelere hoşgörülü davranma alışkanlığı kazanır.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8-Sorumluluk duygusu kazanır ve sorumluluklarını yerine getirme alışkanlığı kazanır.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9-Proje geliştirmeyi öğrenir ve özgün eserler ortaya koymaya çalışır.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10-Boş zamanlarını kendisi, ailesi ve çevresi için yararlı işlerle değerlendirir</a:t>
            </a:r>
            <a:endParaRPr lang="tr-T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tr-TR" i="1" dirty="0" smtClean="0">
                <a:latin typeface="Comic Sans MS" pitchFamily="66" charset="0"/>
              </a:rPr>
              <a:t>Okullarımızda eğitsel kulüpler dışında birçok etkinlik düzenlenir. 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Bu etkinlikler öğrencilerin sosyal hayattaki bilgi ve becerilerini geliştirmeye yardımcı olur.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Geziler, Yarışmalar,  İzcilik Çalışmaları,  Halk Oyunu Gösterileri, Okul Gazetesi Çıkarma, Tiyatro Gösterileri, Resim Sergileri, Kermes Çalışmaları, öğrencilerin kişisel gelişimlerine katkı sağlar</a:t>
            </a:r>
            <a:endParaRPr lang="tr-T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691680" y="2492896"/>
            <a:ext cx="585750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i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HAZIRLAYAN</a:t>
            </a:r>
          </a:p>
          <a:p>
            <a:pPr algn="ctr"/>
            <a:r>
              <a:rPr lang="tr-TR" sz="6600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Turhan KURMAÇ</a:t>
            </a:r>
            <a:endParaRPr lang="tr-TR" sz="6600" i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7"/>
          </a:xfrm>
        </p:spPr>
        <p:txBody>
          <a:bodyPr>
            <a:normAutofit lnSpcReduction="10000"/>
          </a:bodyPr>
          <a:lstStyle/>
          <a:p>
            <a:pPr algn="just"/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Çevremizdeki sosyal gruplara örnekler verelim</a:t>
            </a:r>
            <a:r>
              <a:rPr lang="tr-TR" i="1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Futbol takımımız, halk oyunu ekibimiz,  teneffüslerde oyun oynadığımız arkadaş grubumuz, beraber sinemaya gittiğimiz arkadaş grubumuz, resim kursundaki grubumuz, pikniğe gittiğimiz arkadaş grubumuz, sınıfımız, ailemiz.</a:t>
            </a:r>
            <a:endParaRPr lang="tr-TR" i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              </a:t>
            </a:r>
            <a:r>
              <a:rPr lang="tr-TR" sz="3400" b="1" i="1" dirty="0" smtClean="0">
                <a:solidFill>
                  <a:srgbClr val="FF0000"/>
                </a:solidFill>
                <a:latin typeface="Comic Sans MS" pitchFamily="66" charset="0"/>
              </a:rPr>
              <a:t>Sosyal Grupların Ortak Özellikleri</a:t>
            </a:r>
          </a:p>
          <a:p>
            <a:pPr algn="just"/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Çevremizdeki sosyal grupların ve bu grupları oluşturan insanların bazı ortak özellikleri vardır:</a:t>
            </a:r>
          </a:p>
          <a:p>
            <a:pPr algn="just"/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1-</a:t>
            </a:r>
            <a:r>
              <a:rPr lang="tr-TR" i="1" dirty="0" smtClean="0">
                <a:latin typeface="Comic Sans MS" pitchFamily="66" charset="0"/>
              </a:rPr>
              <a:t>Bir sosyal grubun en az iki üyesi vardır.</a:t>
            </a: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2-</a:t>
            </a:r>
            <a:r>
              <a:rPr lang="tr-TR" i="1" dirty="0" smtClean="0">
                <a:latin typeface="Comic Sans MS" pitchFamily="66" charset="0"/>
              </a:rPr>
              <a:t>Grubu oluşturan bireylerin ortak bir amacı vardır.  Bazı gruplar amaçlarını gerçekleştirdiğinde kendiliğinden dağılır, sona erer.</a:t>
            </a: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3-</a:t>
            </a:r>
            <a:r>
              <a:rPr lang="tr-TR" i="1" dirty="0" smtClean="0">
                <a:latin typeface="Comic Sans MS" pitchFamily="66" charset="0"/>
              </a:rPr>
              <a:t>Grubu oluşturan bireyler ortak bir duygularla hareket ederler. </a:t>
            </a: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4- </a:t>
            </a:r>
            <a:r>
              <a:rPr lang="tr-TR" i="1" dirty="0" smtClean="0">
                <a:latin typeface="Comic Sans MS" pitchFamily="66" charset="0"/>
              </a:rPr>
              <a:t>Grubu oluşturan bireylerin ortak ihtiyaçları ve ortak ilgileri vardır.</a:t>
            </a: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5-</a:t>
            </a:r>
            <a:r>
              <a:rPr lang="tr-TR" i="1" dirty="0" smtClean="0">
                <a:latin typeface="Comic Sans MS" pitchFamily="66" charset="0"/>
              </a:rPr>
              <a:t>Grup üyeleri arasında iş bölümü vardır.</a:t>
            </a: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6-</a:t>
            </a:r>
            <a:r>
              <a:rPr lang="tr-TR" i="1" dirty="0" smtClean="0">
                <a:latin typeface="Comic Sans MS" pitchFamily="66" charset="0"/>
              </a:rPr>
              <a:t>Her grubun kendine özgü kuralları vardır. 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Grupların kuralları grup üyelerinin ortak kararı ile değiştirilebilir</a:t>
            </a: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7-</a:t>
            </a:r>
            <a:r>
              <a:rPr lang="tr-TR" i="1" dirty="0" smtClean="0">
                <a:latin typeface="Comic Sans MS" pitchFamily="66" charset="0"/>
              </a:rPr>
              <a:t>Sosyal gruplar kısa süreli olabildiği gibi uzun süreli de olabilir.</a:t>
            </a:r>
          </a:p>
          <a:p>
            <a:pPr algn="just"/>
            <a:r>
              <a:rPr lang="tr-TR" sz="3800" i="1" dirty="0" smtClean="0">
                <a:solidFill>
                  <a:srgbClr val="FF0000"/>
                </a:solidFill>
                <a:latin typeface="Comic Sans MS" pitchFamily="66" charset="0"/>
              </a:rPr>
              <a:t>8-</a:t>
            </a:r>
            <a:r>
              <a:rPr lang="tr-TR" i="1" dirty="0" smtClean="0">
                <a:latin typeface="Comic Sans MS" pitchFamily="66" charset="0"/>
              </a:rPr>
              <a:t>Bir grubun üyesi başka bir grubun üyesi de olabilir</a:t>
            </a:r>
            <a:r>
              <a:rPr lang="tr-TR" i="1" dirty="0" smtClean="0"/>
              <a:t>.</a:t>
            </a:r>
          </a:p>
          <a:p>
            <a:pPr algn="just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12494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i="1" dirty="0" smtClean="0">
                <a:latin typeface="Comic Sans MS" pitchFamily="66" charset="0"/>
              </a:rPr>
              <a:t>                                                </a:t>
            </a: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AİLE</a:t>
            </a:r>
          </a:p>
          <a:p>
            <a:endParaRPr lang="tr-TR" i="1" dirty="0" smtClean="0">
              <a:latin typeface="Comic Sans MS" pitchFamily="66" charset="0"/>
            </a:endParaRPr>
          </a:p>
          <a:p>
            <a:r>
              <a:rPr lang="tr-TR" i="1" dirty="0" smtClean="0">
                <a:latin typeface="Comic Sans MS" pitchFamily="66" charset="0"/>
              </a:rPr>
              <a:t>Bir erkek ve kadının anlaşarak evlenmesiyle aile oluşur. </a:t>
            </a:r>
          </a:p>
          <a:p>
            <a:r>
              <a:rPr lang="tr-TR" i="1" dirty="0" smtClean="0">
                <a:latin typeface="Comic Sans MS" pitchFamily="66" charset="0"/>
              </a:rPr>
              <a:t>Aile anne, baba ve çocuklardan oluşan yapıdır.</a:t>
            </a:r>
          </a:p>
          <a:p>
            <a:r>
              <a:rPr lang="tr-TR" i="1" dirty="0" smtClean="0">
                <a:latin typeface="Comic Sans MS" pitchFamily="66" charset="0"/>
              </a:rPr>
              <a:t>Aile, toplumun temelidir, toplumun merkezidir.</a:t>
            </a:r>
          </a:p>
          <a:p>
            <a:r>
              <a:rPr lang="tr-TR" i="1" dirty="0" smtClean="0">
                <a:latin typeface="Comic Sans MS" pitchFamily="66" charset="0"/>
              </a:rPr>
              <a:t>Toplum içindeki en yaygın sosyal grup ailedir. 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4" name="3 Resim" descr="https://encrypted-tbn1.gstatic.com/images?q=tbn:ANd9GcTpl8g86qmdCrHL3LQ-0OxB2MKyqfFT0l0IE5Fe3y_Tl9AvmTc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46085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2708920"/>
            <a:ext cx="8229600" cy="34563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/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Aile çocukların ilk eğitimini aldığı yerdir. </a:t>
            </a:r>
            <a:endParaRPr lang="tr-TR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Düzenli bir aile hayatına sahip olmak çocuklar için çok önemlidir.</a:t>
            </a:r>
          </a:p>
          <a:p>
            <a:pPr algn="just"/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Aile içinde karşılıklı anlayış, hoşgörü ve işbirliği vardır.</a:t>
            </a:r>
            <a:endParaRPr lang="tr-TR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tr-TR" i="1" dirty="0" smtClean="0">
                <a:latin typeface="Comic Sans MS" pitchFamily="66" charset="0"/>
              </a:rPr>
              <a:t>Aileler ne kadar düzenli ve sağlam olursa toplumda o kadar düzenli ve sağlam olur.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Toplumun huzur ve güveninin temeli; aile içindeki sevgi, saygı ve hoşgörüdür.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4" name="3 Resim" descr="http://www.kazete.com.tr/images/haberResim/haberResim304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60648"/>
            <a:ext cx="39604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i="1" dirty="0" smtClean="0">
                <a:solidFill>
                  <a:srgbClr val="FF0000"/>
                </a:solidFill>
                <a:latin typeface="Comic Sans MS" pitchFamily="66" charset="0"/>
              </a:rPr>
              <a:t>TOPLUM İÇİNDE DAYANIŞMA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4762872" cy="355699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tr-TR" i="1" dirty="0" smtClean="0">
                <a:latin typeface="Comic Sans MS" pitchFamily="66" charset="0"/>
              </a:rPr>
              <a:t>Dayanışma</a:t>
            </a:r>
            <a:r>
              <a:rPr lang="tr-TR" b="1" i="1" dirty="0" smtClean="0">
                <a:latin typeface="Comic Sans MS" pitchFamily="66" charset="0"/>
              </a:rPr>
              <a:t> </a:t>
            </a:r>
            <a:r>
              <a:rPr lang="tr-TR" i="1" dirty="0" smtClean="0">
                <a:latin typeface="Comic Sans MS" pitchFamily="66" charset="0"/>
              </a:rPr>
              <a:t>bir topluluğu oluşturanların duygu, düşün-</a:t>
            </a:r>
            <a:r>
              <a:rPr lang="tr-TR" i="1" dirty="0" err="1" smtClean="0">
                <a:latin typeface="Comic Sans MS" pitchFamily="66" charset="0"/>
              </a:rPr>
              <a:t>ce</a:t>
            </a:r>
            <a:r>
              <a:rPr lang="tr-TR" i="1" dirty="0" smtClean="0">
                <a:latin typeface="Comic Sans MS" pitchFamily="66" charset="0"/>
              </a:rPr>
              <a:t> ve 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ortak çıkarlarda birbirlerine karşılıklı bağlanması demek-tir. </a:t>
            </a: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Dayanışma, yardımlaşmak demektir. </a:t>
            </a:r>
            <a:endParaRPr lang="tr-TR" i="1" dirty="0" smtClean="0">
              <a:latin typeface="Comic Sans MS" pitchFamily="66" charset="0"/>
            </a:endParaRPr>
          </a:p>
          <a:p>
            <a:pPr algn="just"/>
            <a:r>
              <a:rPr lang="tr-TR" b="1" i="1" dirty="0" smtClean="0">
                <a:latin typeface="Comic Sans MS" pitchFamily="66" charset="0"/>
              </a:rPr>
              <a:t>Dayanışma, işbirliği yapmak demektir. 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4" name="3 Resim" descr="http://www.dunyabizim.com/images/news/2007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916832"/>
            <a:ext cx="280831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3573016"/>
            <a:ext cx="8229600" cy="24048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tr-TR" i="1" dirty="0" smtClean="0">
                <a:latin typeface="Comic Sans MS" pitchFamily="66" charset="0"/>
              </a:rPr>
              <a:t>Toplum içindeki insanların birbirleriyle yardımlaşma ve dayanışma içinde olması gerekir.</a:t>
            </a:r>
          </a:p>
          <a:p>
            <a:pPr algn="just"/>
            <a:r>
              <a:rPr lang="tr-TR" i="1" dirty="0" smtClean="0">
                <a:latin typeface="Comic Sans MS" pitchFamily="66" charset="0"/>
              </a:rPr>
              <a:t>İyi ve kötü günlerde dayanışma içinde olmak toplum içindeki  uyumu ve düzeni arttırır</a:t>
            </a:r>
            <a:endParaRPr lang="tr-TR" i="1" dirty="0">
              <a:latin typeface="Comic Sans MS" pitchFamily="66" charset="0"/>
            </a:endParaRPr>
          </a:p>
        </p:txBody>
      </p:sp>
      <p:pic>
        <p:nvPicPr>
          <p:cNvPr id="4" name="3 Resim" descr="https://www.nkfu.com/wp-content/uploads/2013/11/dayanisma-slogan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583264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3429000"/>
            <a:ext cx="8229600" cy="197281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tr-TR" i="1" dirty="0" smtClean="0">
                <a:latin typeface="Comic Sans MS" pitchFamily="66" charset="0"/>
              </a:rPr>
              <a:t>Milletimiz , Kurtuluş Savaşı yıllarında birlik, beraberlik ve dayanışma içinde olarak düşmanlarımızı yurdumuzdan geri göndermeyi başarmıştır</a:t>
            </a:r>
            <a:endParaRPr lang="tr-TR" dirty="0">
              <a:latin typeface="Comic Sans MS" pitchFamily="66" charset="0"/>
            </a:endParaRPr>
          </a:p>
        </p:txBody>
      </p:sp>
      <p:pic>
        <p:nvPicPr>
          <p:cNvPr id="4" name="3 Resim" descr="http://www.pressmedya.com/resim/250x190/2013/12/25/turk-kadininin-kurtulus-savasina-katkilar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http://manavgathaberi.com/sayfa/dosya/2012/03/emperyalizm-%C3%B6ld%C3%BCr%C3%BCr-kad%C4%B1nlar%C4%B1m%C4%B1z%C4%B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92696"/>
            <a:ext cx="37444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858</Words>
  <Application>Microsoft Office PowerPoint</Application>
  <PresentationFormat>Ekran Gösterisi (4:3)</PresentationFormat>
  <Paragraphs>133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 TOPLUM İÇİNDE DAYANIŞMA 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2015-03-22T08:06:13Z</dcterms:created>
  <dcterms:modified xsi:type="dcterms:W3CDTF">2015-03-22T10:35:09Z</dcterms:modified>
  <cp:category>www.sorubak.com</cp:category>
</cp:coreProperties>
</file>