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27BECF-380C-4392-95F7-19084542CBD4}" type="datetimeFigureOut">
              <a:rPr lang="tr-TR" smtClean="0"/>
              <a:pPr/>
              <a:t>20.11.2014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6D2A9A3-55D2-4122-98D0-2A2B501632C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123728" y="908720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MADDENİN HALLERİ</a:t>
            </a:r>
            <a:endParaRPr lang="tr-TR" sz="5400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dirty="0" smtClean="0">
                <a:solidFill>
                  <a:srgbClr val="00B0F0"/>
                </a:solidFill>
                <a:latin typeface="ALFABET98" panose="00000400000000000000" pitchFamily="2" charset="0"/>
              </a:rPr>
              <a:t>HAZIRLAYAN </a:t>
            </a:r>
          </a:p>
          <a:p>
            <a:pPr algn="ctr"/>
            <a:r>
              <a:rPr lang="tr-TR" sz="2400" dirty="0" smtClean="0">
                <a:solidFill>
                  <a:srgbClr val="00B0F0"/>
                </a:solidFill>
                <a:latin typeface="ALFABET98" panose="00000400000000000000" pitchFamily="2" charset="0"/>
              </a:rPr>
              <a:t>MUSTAFA TUNÇ</a:t>
            </a:r>
            <a:endParaRPr lang="tr-TR" sz="2400" dirty="0">
              <a:solidFill>
                <a:srgbClr val="00B0F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1539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03032" cy="562074"/>
          </a:xfrm>
        </p:spPr>
        <p:txBody>
          <a:bodyPr/>
          <a:lstStyle/>
          <a:p>
            <a:r>
              <a:rPr lang="tr-TR" b="1" dirty="0" err="1" smtClean="0">
                <a:solidFill>
                  <a:schemeClr val="accent4">
                    <a:lumMod val="75000"/>
                  </a:schemeClr>
                </a:solidFill>
                <a:latin typeface="ALFABET98" panose="00000400000000000000" pitchFamily="2" charset="0"/>
              </a:rPr>
              <a:t>Maddenİn</a:t>
            </a:r>
            <a:r>
              <a:rPr lang="tr-TR" b="1" dirty="0" smtClean="0">
                <a:solidFill>
                  <a:schemeClr val="accent4">
                    <a:lumMod val="75000"/>
                  </a:schemeClr>
                </a:solidFill>
                <a:latin typeface="ALFABET98" panose="00000400000000000000" pitchFamily="2" charset="0"/>
              </a:rPr>
              <a:t> </a:t>
            </a:r>
            <a:r>
              <a:rPr lang="tr-TR" b="1" dirty="0" err="1" smtClean="0">
                <a:solidFill>
                  <a:schemeClr val="accent4">
                    <a:lumMod val="75000"/>
                  </a:schemeClr>
                </a:solidFill>
                <a:latin typeface="ALFABET98" panose="00000400000000000000" pitchFamily="2" charset="0"/>
              </a:rPr>
              <a:t>hallerİ</a:t>
            </a:r>
            <a:endParaRPr lang="tr-TR" b="1" dirty="0">
              <a:solidFill>
                <a:schemeClr val="accent4">
                  <a:lumMod val="75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4294967295"/>
          </p:nvPr>
        </p:nvSpPr>
        <p:spPr>
          <a:xfrm>
            <a:off x="323528" y="476250"/>
            <a:ext cx="8291512" cy="5997575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latin typeface="ALFABET98" panose="00000400000000000000" pitchFamily="2" charset="0"/>
              </a:rPr>
              <a:t>	</a:t>
            </a:r>
          </a:p>
          <a:p>
            <a:pPr marL="0" indent="0">
              <a:buNone/>
            </a:pPr>
            <a:endParaRPr lang="tr-TR" dirty="0">
              <a:latin typeface="ALFABET98" panose="00000400000000000000" pitchFamily="2" charset="0"/>
            </a:endParaRPr>
          </a:p>
          <a:p>
            <a:pPr marL="0" indent="0">
              <a:buNone/>
            </a:pPr>
            <a:r>
              <a:rPr lang="tr-TR" dirty="0" smtClean="0">
                <a:latin typeface="ALFABET98" panose="00000400000000000000" pitchFamily="2" charset="0"/>
              </a:rPr>
              <a:t>	</a:t>
            </a:r>
            <a:r>
              <a:rPr lang="tr-TR" sz="3200" dirty="0" smtClean="0">
                <a:latin typeface="ALFABET98" panose="00000400000000000000" pitchFamily="2" charset="0"/>
              </a:rPr>
              <a:t>Maddeler doğada </a:t>
            </a:r>
            <a:r>
              <a:rPr lang="tr-TR" sz="32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katı, sıvı </a:t>
            </a:r>
            <a:r>
              <a:rPr lang="tr-TR" sz="32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ve</a:t>
            </a:r>
            <a:r>
              <a:rPr lang="tr-TR" sz="32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 gaz </a:t>
            </a:r>
            <a:r>
              <a:rPr lang="tr-TR" sz="3200" dirty="0" smtClean="0">
                <a:latin typeface="ALFABET98" panose="00000400000000000000" pitchFamily="2" charset="0"/>
              </a:rPr>
              <a:t>olmak üzere üç halde bulunur.</a:t>
            </a:r>
            <a:endParaRPr lang="tr-TR" sz="3200" dirty="0">
              <a:latin typeface="ALFABET98" panose="00000400000000000000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28924"/>
            <a:ext cx="6984776" cy="2760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720159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accent3">
                    <a:lumMod val="75000"/>
                  </a:schemeClr>
                </a:solidFill>
                <a:latin typeface="ALFABET98" panose="00000400000000000000" pitchFamily="2" charset="0"/>
              </a:rPr>
              <a:t>Kati maddeler</a:t>
            </a:r>
            <a:endParaRPr lang="tr-TR" b="1" dirty="0">
              <a:solidFill>
                <a:schemeClr val="accent3">
                  <a:lumMod val="75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24936" cy="4873752"/>
          </a:xfrm>
        </p:spPr>
        <p:txBody>
          <a:bodyPr/>
          <a:lstStyle/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</a:t>
            </a:r>
            <a:r>
              <a:rPr lang="tr-TR" i="1" dirty="0" smtClean="0">
                <a:latin typeface="ALFABET98" panose="00000400000000000000" pitchFamily="2" charset="0"/>
              </a:rPr>
              <a:t>Kendine özgü belirli bir şekli olan ve dışarıdan bir etki olmadıkça şekli değişmeyen maddelere </a:t>
            </a:r>
            <a:r>
              <a:rPr lang="tr-TR" i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katı maddeler</a:t>
            </a:r>
            <a:r>
              <a:rPr lang="tr-TR" i="1" dirty="0" smtClean="0">
                <a:latin typeface="ALFABET98" panose="00000400000000000000" pitchFamily="2" charset="0"/>
              </a:rPr>
              <a:t> denir.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7632848" cy="3241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331941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tr-TR" b="1" dirty="0" smtClean="0">
                <a:solidFill>
                  <a:schemeClr val="accent3">
                    <a:lumMod val="75000"/>
                  </a:schemeClr>
                </a:solidFill>
                <a:latin typeface="ALFABET98" panose="00000400000000000000" pitchFamily="2" charset="0"/>
              </a:rPr>
              <a:t>Kati </a:t>
            </a:r>
            <a:r>
              <a:rPr lang="tr-TR" b="1" dirty="0" err="1" smtClean="0">
                <a:solidFill>
                  <a:schemeClr val="accent3">
                    <a:lumMod val="75000"/>
                  </a:schemeClr>
                </a:solidFill>
                <a:latin typeface="ALFABET98" panose="00000400000000000000" pitchFamily="2" charset="0"/>
              </a:rPr>
              <a:t>maddelerİn</a:t>
            </a:r>
            <a:r>
              <a:rPr lang="tr-TR" b="1" dirty="0" smtClean="0">
                <a:solidFill>
                  <a:schemeClr val="accent3">
                    <a:lumMod val="75000"/>
                  </a:schemeClr>
                </a:solidFill>
                <a:latin typeface="ALFABET98" panose="00000400000000000000" pitchFamily="2" charset="0"/>
              </a:rPr>
              <a:t> </a:t>
            </a:r>
            <a:r>
              <a:rPr lang="tr-TR" b="1" dirty="0" err="1" smtClean="0">
                <a:solidFill>
                  <a:schemeClr val="accent3">
                    <a:lumMod val="75000"/>
                  </a:schemeClr>
                </a:solidFill>
                <a:latin typeface="ALFABET98" panose="00000400000000000000" pitchFamily="2" charset="0"/>
              </a:rPr>
              <a:t>özellİklerİ</a:t>
            </a:r>
            <a:endParaRPr lang="tr-TR" b="1" dirty="0">
              <a:solidFill>
                <a:schemeClr val="accent3">
                  <a:lumMod val="75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8496944" cy="5565232"/>
          </a:xfrm>
        </p:spPr>
        <p:txBody>
          <a:bodyPr/>
          <a:lstStyle/>
          <a:p>
            <a:r>
              <a:rPr lang="tr-TR" i="1" dirty="0" smtClean="0">
                <a:latin typeface="ALFABET98" panose="00000400000000000000" pitchFamily="2" charset="0"/>
              </a:rPr>
              <a:t>Belirli bir şekilleri vardır. Şekil ve biçimleri dışarıdan bir etki olmadıkça değişmez.</a:t>
            </a:r>
          </a:p>
          <a:p>
            <a:r>
              <a:rPr lang="tr-TR" i="1" dirty="0" smtClean="0">
                <a:latin typeface="ALFABET98" panose="00000400000000000000" pitchFamily="2" charset="0"/>
              </a:rPr>
              <a:t>Belli bir hacimleri vardır. Elle tutulup gözle görülebilir.</a:t>
            </a:r>
          </a:p>
          <a:p>
            <a:r>
              <a:rPr lang="tr-TR" i="1" dirty="0" smtClean="0">
                <a:latin typeface="ALFABET98" panose="00000400000000000000" pitchFamily="2" charset="0"/>
              </a:rPr>
              <a:t>Katı maddeler, bulundukları kabı tamamen doldurmaz.</a:t>
            </a:r>
          </a:p>
          <a:p>
            <a:r>
              <a:rPr lang="tr-TR" i="1" dirty="0" smtClean="0">
                <a:latin typeface="ALFABET98" panose="00000400000000000000" pitchFamily="2" charset="0"/>
              </a:rPr>
              <a:t>Tuz, un, şeker, bulgur, pirinç ve mercimek gibi katı maddeler ise küçük tanelidir. Küçük tanecikli katıların akıcılık özelliği vardır. Bu özellikleri ile sıvılara benzerler.</a:t>
            </a:r>
          </a:p>
          <a:p>
            <a:r>
              <a:rPr lang="tr-TR" i="1" dirty="0" smtClean="0">
                <a:latin typeface="ALFABET98" panose="00000400000000000000" pitchFamily="2" charset="0"/>
              </a:rPr>
              <a:t>Küçük taneli katıların bulundukları kabın şeklini alması, onların paketlenmesi ve torbalanmasını kolaylaştırır.</a:t>
            </a:r>
            <a:endParaRPr lang="tr-TR" i="1" dirty="0">
              <a:latin typeface="ALFABET98" panose="00000400000000000000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729"/>
          <a:stretch/>
        </p:blipFill>
        <p:spPr bwMode="auto">
          <a:xfrm>
            <a:off x="611560" y="4729902"/>
            <a:ext cx="7416824" cy="18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676181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tr-TR" b="1" dirty="0" err="1" smtClean="0">
                <a:solidFill>
                  <a:srgbClr val="00B0F0"/>
                </a:solidFill>
                <a:latin typeface="ALFABET98" panose="00000400000000000000" pitchFamily="2" charset="0"/>
              </a:rPr>
              <a:t>Sivi</a:t>
            </a:r>
            <a:r>
              <a:rPr lang="tr-TR" b="1" dirty="0" smtClean="0">
                <a:solidFill>
                  <a:srgbClr val="00B0F0"/>
                </a:solidFill>
                <a:latin typeface="ALFABET98" panose="00000400000000000000" pitchFamily="2" charset="0"/>
              </a:rPr>
              <a:t> maddeler</a:t>
            </a:r>
            <a:endParaRPr lang="tr-TR" b="1" dirty="0">
              <a:solidFill>
                <a:srgbClr val="00B0F0"/>
              </a:solidFill>
              <a:latin typeface="ALFABET98" panose="00000400000000000000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8219256" cy="5421216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    </a:t>
            </a:r>
            <a:r>
              <a:rPr lang="tr-TR" b="1" dirty="0" smtClean="0">
                <a:solidFill>
                  <a:srgbClr val="00B050"/>
                </a:solidFill>
                <a:latin typeface="ALFABET98" panose="00000400000000000000" pitchFamily="2" charset="0"/>
              </a:rPr>
              <a:t>Sıvı maddelerin özellikleri şu şekilde sıralanabilir:</a:t>
            </a:r>
          </a:p>
          <a:p>
            <a:pPr marL="0" indent="0">
              <a:buNone/>
            </a:pPr>
            <a:endParaRPr lang="tr-TR" i="1" dirty="0" smtClean="0">
              <a:latin typeface="ALFABET98" panose="00000400000000000000" pitchFamily="2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tr-TR" i="1" dirty="0" smtClean="0">
                <a:latin typeface="ALFABET98" panose="00000400000000000000" pitchFamily="2" charset="0"/>
              </a:rPr>
              <a:t>Sıvı maddeler akışkandır.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i="1" dirty="0" smtClean="0">
                <a:latin typeface="ALFABET98" panose="00000400000000000000" pitchFamily="2" charset="0"/>
              </a:rPr>
              <a:t>Sıvı maddelerin belirli bir şekli yoktur. Konuldukları kabın şeklini alırlar.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i="1" dirty="0" smtClean="0">
                <a:latin typeface="ALFABET98" panose="00000400000000000000" pitchFamily="2" charset="0"/>
              </a:rPr>
              <a:t>Sıvı maddelerin belirli bir hacmi vardır.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i="1" dirty="0" smtClean="0">
                <a:latin typeface="ALFABET98" panose="00000400000000000000" pitchFamily="2" charset="0"/>
              </a:rPr>
              <a:t>Su, zeytinyağı, sirke, süt, meyve suyu en çok kullandığımız sıvı maddelerdir.</a:t>
            </a:r>
          </a:p>
          <a:p>
            <a:pPr marL="0" indent="0">
              <a:buNone/>
            </a:pPr>
            <a:endParaRPr lang="tr-TR" i="1" dirty="0">
              <a:latin typeface="ALFABET98" panose="00000400000000000000" pitchFamily="2" charset="0"/>
            </a:endParaRPr>
          </a:p>
          <a:p>
            <a:pPr marL="0" indent="0">
              <a:buNone/>
            </a:pPr>
            <a:endParaRPr lang="tr-TR" i="1" dirty="0">
              <a:latin typeface="ALFABET98" panose="00000400000000000000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653136"/>
            <a:ext cx="5400599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706251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  <a:latin typeface="ALFABET98" panose="00000400000000000000" pitchFamily="2" charset="0"/>
              </a:rPr>
              <a:t>Gaz maddeler</a:t>
            </a:r>
            <a:endParaRPr lang="tr-TR" b="1" dirty="0">
              <a:solidFill>
                <a:schemeClr val="accent1">
                  <a:lumMod val="75000"/>
                </a:schemeClr>
              </a:solidFill>
              <a:latin typeface="ALFABET98" panose="00000400000000000000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8219256" cy="5349208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/>
              <a:t>      </a:t>
            </a:r>
            <a:r>
              <a:rPr lang="tr-TR" b="1" dirty="0" smtClean="0">
                <a:solidFill>
                  <a:srgbClr val="00B050"/>
                </a:solidFill>
                <a:latin typeface="ALFABET98" panose="00000400000000000000" pitchFamily="2" charset="0"/>
              </a:rPr>
              <a:t>Gaz maddelerin özellikleri şunlardır.</a:t>
            </a:r>
          </a:p>
          <a:p>
            <a:pPr marL="0" indent="0">
              <a:buNone/>
            </a:pPr>
            <a:endParaRPr lang="tr-TR" dirty="0" smtClean="0">
              <a:latin typeface="ALFABET98" panose="00000400000000000000" pitchFamily="2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tr-TR" i="1" dirty="0" smtClean="0">
                <a:latin typeface="ALFABET98" panose="00000400000000000000" pitchFamily="2" charset="0"/>
              </a:rPr>
              <a:t>Gaz maddelerin belirli bir şekli ve hacmi yoktur.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i="1" dirty="0" smtClean="0">
                <a:latin typeface="ALFABET98" panose="00000400000000000000" pitchFamily="2" charset="0"/>
              </a:rPr>
              <a:t>Gazlar bulundukları kabın şeklini alır.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i="1" dirty="0" smtClean="0">
                <a:latin typeface="ALFABET98" panose="00000400000000000000" pitchFamily="2" charset="0"/>
              </a:rPr>
              <a:t>Gazların şekil değiştirme özelliği vardır.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i="1" dirty="0" smtClean="0">
                <a:latin typeface="ALFABET98" panose="00000400000000000000" pitchFamily="2" charset="0"/>
              </a:rPr>
              <a:t>Gazlar bulundukları ortamda yayılır.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i="1" dirty="0" smtClean="0">
                <a:latin typeface="ALFABET98" panose="00000400000000000000" pitchFamily="2" charset="0"/>
              </a:rPr>
              <a:t>Gaz maddeleri gözle göremeyiz.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tr-TR" i="1" dirty="0" smtClean="0">
                <a:latin typeface="ALFABET98" panose="00000400000000000000" pitchFamily="2" charset="0"/>
              </a:rPr>
              <a:t>Yaşamamız için en gerekli gaz oksijendir.</a:t>
            </a:r>
          </a:p>
          <a:p>
            <a:pPr marL="0" indent="0">
              <a:buNone/>
            </a:pPr>
            <a:endParaRPr lang="tr-TR" i="1" dirty="0">
              <a:latin typeface="ALFABET98" panose="00000400000000000000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564904"/>
            <a:ext cx="2376264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174547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51</TotalTime>
  <Words>203</Words>
  <Application>Microsoft Office PowerPoint</Application>
  <PresentationFormat>Ekran Gösterisi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Cumba</vt:lpstr>
      <vt:lpstr>MADDENİN HALLERİ</vt:lpstr>
      <vt:lpstr>Maddenİn hallerİ</vt:lpstr>
      <vt:lpstr>Kati maddeler</vt:lpstr>
      <vt:lpstr>Kati maddelerİn özellİklerİ</vt:lpstr>
      <vt:lpstr>Sivi maddeler</vt:lpstr>
      <vt:lpstr>Gaz maddeler</vt:lpstr>
    </vt:vector>
  </TitlesOfParts>
  <Manager>www.egitimdeposu.net</Manager>
  <Company>www.egitimdeposu.net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2014-11-11T06:17:40Z</dcterms:created>
  <dcterms:modified xsi:type="dcterms:W3CDTF">2014-11-20T16:01:20Z</dcterms:modified>
  <cp:category>www.sorubak.com</cp:category>
</cp:coreProperties>
</file>