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5" r:id="rId5"/>
    <p:sldId id="259" r:id="rId6"/>
    <p:sldId id="266" r:id="rId7"/>
    <p:sldId id="261" r:id="rId8"/>
    <p:sldId id="260" r:id="rId9"/>
    <p:sldId id="262" r:id="rId10"/>
    <p:sldId id="264" r:id="rId11"/>
    <p:sldId id="263" r:id="rId12"/>
    <p:sldId id="267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4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B9E90-26C9-471B-A7E7-C604C575D915}" type="datetimeFigureOut">
              <a:rPr lang="tr-TR" smtClean="0"/>
              <a:t>17.12.2014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0F87F-404A-4263-A8BA-8D20BC50A0A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B9E90-26C9-471B-A7E7-C604C575D915}" type="datetimeFigureOut">
              <a:rPr lang="tr-TR" smtClean="0"/>
              <a:t>17.12.2014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0F87F-404A-4263-A8BA-8D20BC50A0A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B9E90-26C9-471B-A7E7-C604C575D915}" type="datetimeFigureOut">
              <a:rPr lang="tr-TR" smtClean="0"/>
              <a:t>17.12.2014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0F87F-404A-4263-A8BA-8D20BC50A0A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B9E90-26C9-471B-A7E7-C604C575D915}" type="datetimeFigureOut">
              <a:rPr lang="tr-TR" smtClean="0"/>
              <a:t>17.12.2014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0F87F-404A-4263-A8BA-8D20BC50A0A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B9E90-26C9-471B-A7E7-C604C575D915}" type="datetimeFigureOut">
              <a:rPr lang="tr-TR" smtClean="0"/>
              <a:t>17.12.2014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0F87F-404A-4263-A8BA-8D20BC50A0A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B9E90-26C9-471B-A7E7-C604C575D915}" type="datetimeFigureOut">
              <a:rPr lang="tr-TR" smtClean="0"/>
              <a:t>17.12.2014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0F87F-404A-4263-A8BA-8D20BC50A0A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B9E90-26C9-471B-A7E7-C604C575D915}" type="datetimeFigureOut">
              <a:rPr lang="tr-TR" smtClean="0"/>
              <a:t>17.12.2014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0F87F-404A-4263-A8BA-8D20BC50A0A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B9E90-26C9-471B-A7E7-C604C575D915}" type="datetimeFigureOut">
              <a:rPr lang="tr-TR" smtClean="0"/>
              <a:t>17.12.2014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0F87F-404A-4263-A8BA-8D20BC50A0A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B9E90-26C9-471B-A7E7-C604C575D915}" type="datetimeFigureOut">
              <a:rPr lang="tr-TR" smtClean="0"/>
              <a:t>17.12.2014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0F87F-404A-4263-A8BA-8D20BC50A0A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B9E90-26C9-471B-A7E7-C604C575D915}" type="datetimeFigureOut">
              <a:rPr lang="tr-TR" smtClean="0"/>
              <a:t>17.12.2014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0F87F-404A-4263-A8BA-8D20BC50A0A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B9E90-26C9-471B-A7E7-C604C575D915}" type="datetimeFigureOut">
              <a:rPr lang="tr-TR" smtClean="0"/>
              <a:t>17.12.2014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0F87F-404A-4263-A8BA-8D20BC50A0A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bg1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3B9E90-26C9-471B-A7E7-C604C575D915}" type="datetimeFigureOut">
              <a:rPr lang="tr-TR" smtClean="0"/>
              <a:t>17.12.2014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70F87F-404A-4263-A8BA-8D20BC50A0A2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285728"/>
            <a:ext cx="7772400" cy="1470025"/>
          </a:xfrm>
        </p:spPr>
        <p:txBody>
          <a:bodyPr/>
          <a:lstStyle/>
          <a:p>
            <a:r>
              <a:rPr lang="tr-TR" b="1" dirty="0"/>
              <a:t>HAL DEĞİŞİMLERİ</a:t>
            </a:r>
            <a:endParaRPr lang="tr-TR" dirty="0"/>
          </a:p>
        </p:txBody>
      </p:sp>
      <p:sp>
        <p:nvSpPr>
          <p:cNvPr id="4" name="2 Alt Başlık"/>
          <p:cNvSpPr txBox="1">
            <a:spLocks/>
          </p:cNvSpPr>
          <p:nvPr/>
        </p:nvSpPr>
        <p:spPr>
          <a:xfrm>
            <a:off x="500034" y="2500306"/>
            <a:ext cx="8001056" cy="9286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tr-TR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2 Alt Başlık"/>
          <p:cNvSpPr txBox="1">
            <a:spLocks/>
          </p:cNvSpPr>
          <p:nvPr/>
        </p:nvSpPr>
        <p:spPr>
          <a:xfrm>
            <a:off x="642910" y="1571612"/>
            <a:ext cx="8215370" cy="428628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4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Maddeler bir halde diğerine geçebilirler.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tr-TR" sz="4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Örneğin su sıvıdır. Buzluğa koyduğumuzda donar ve katılaşır. Isıttığımızda ise gaz halini alır.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4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tr-TR" sz="4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tr-TR" sz="4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*İşte bu değişime Hal değişimi denir.</a:t>
            </a:r>
            <a:br>
              <a:rPr kumimoji="0" lang="tr-TR" sz="4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tr-TR" sz="4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* Hal değişimleri </a:t>
            </a:r>
            <a:r>
              <a:rPr kumimoji="0" lang="tr-TR" sz="4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Erime, donma, buharlaşma, yoğunlaşma şeklinde olur.</a:t>
            </a:r>
            <a:endParaRPr kumimoji="0" lang="tr-TR" sz="4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00034" y="357166"/>
            <a:ext cx="8215370" cy="6143668"/>
          </a:xfrm>
        </p:spPr>
        <p:txBody>
          <a:bodyPr>
            <a:noAutofit/>
          </a:bodyPr>
          <a:lstStyle/>
          <a:p>
            <a:pPr algn="l"/>
            <a:r>
              <a:rPr lang="tr-TR" dirty="0" smtClean="0">
                <a:solidFill>
                  <a:schemeClr val="tx1"/>
                </a:solidFill>
              </a:rPr>
              <a:t>* Örneğin; pişirilen yiyeceklerin yapısı değişir. Oda sıcaklığında bekletilen bazı yiyecekler kokuşur. Yoğurt ekşir. Süt de bozulur.</a:t>
            </a:r>
            <a:br>
              <a:rPr lang="tr-TR" dirty="0" smtClean="0">
                <a:solidFill>
                  <a:schemeClr val="tx1"/>
                </a:solidFill>
              </a:rPr>
            </a:br>
            <a:r>
              <a:rPr lang="tr-TR" dirty="0" smtClean="0">
                <a:solidFill>
                  <a:schemeClr val="tx1"/>
                </a:solidFill>
              </a:rPr>
              <a:t/>
            </a:r>
            <a:br>
              <a:rPr lang="tr-TR" dirty="0" smtClean="0">
                <a:solidFill>
                  <a:schemeClr val="tx1"/>
                </a:solidFill>
              </a:rPr>
            </a:br>
            <a:endParaRPr lang="tr-TR" b="1" dirty="0" smtClean="0">
              <a:solidFill>
                <a:schemeClr val="tx1"/>
              </a:solidFill>
            </a:endParaRPr>
          </a:p>
        </p:txBody>
      </p:sp>
      <p:pic>
        <p:nvPicPr>
          <p:cNvPr id="3074" name="Picture 2" descr="D:\BELGELERİM\ekşi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8513" y="2505074"/>
            <a:ext cx="4285437" cy="32099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00034" y="357166"/>
            <a:ext cx="8215370" cy="6143668"/>
          </a:xfrm>
        </p:spPr>
        <p:txBody>
          <a:bodyPr>
            <a:noAutofit/>
          </a:bodyPr>
          <a:lstStyle/>
          <a:p>
            <a:pPr algn="l"/>
            <a:r>
              <a:rPr lang="tr-TR" dirty="0" smtClean="0">
                <a:solidFill>
                  <a:schemeClr val="tx1"/>
                </a:solidFill>
              </a:rPr>
              <a:t/>
            </a:r>
            <a:br>
              <a:rPr lang="tr-TR" dirty="0" smtClean="0">
                <a:solidFill>
                  <a:schemeClr val="tx1"/>
                </a:solidFill>
              </a:rPr>
            </a:br>
            <a:r>
              <a:rPr lang="tr-TR" dirty="0" smtClean="0">
                <a:solidFill>
                  <a:schemeClr val="tx1"/>
                </a:solidFill>
              </a:rPr>
              <a:t>* Odun kömürü odunun ısıtılması sonucunda oluşur.</a:t>
            </a:r>
            <a:endParaRPr lang="tr-TR" b="1" dirty="0" smtClean="0">
              <a:solidFill>
                <a:schemeClr val="tx1"/>
              </a:solidFill>
            </a:endParaRPr>
          </a:p>
        </p:txBody>
      </p:sp>
      <p:pic>
        <p:nvPicPr>
          <p:cNvPr id="2050" name="Picture 2" descr="D:\BELGELERİM\19920131257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57450" y="1843088"/>
            <a:ext cx="4229100" cy="3171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00034" y="357166"/>
            <a:ext cx="8215370" cy="6143668"/>
          </a:xfrm>
        </p:spPr>
        <p:txBody>
          <a:bodyPr>
            <a:noAutofit/>
          </a:bodyPr>
          <a:lstStyle/>
          <a:p>
            <a:pPr algn="l"/>
            <a:r>
              <a:rPr lang="tr-TR" dirty="0" smtClean="0">
                <a:solidFill>
                  <a:schemeClr val="tx1"/>
                </a:solidFill>
              </a:rPr>
              <a:t/>
            </a:r>
            <a:br>
              <a:rPr lang="tr-TR" dirty="0" smtClean="0">
                <a:solidFill>
                  <a:schemeClr val="tx1"/>
                </a:solidFill>
              </a:rPr>
            </a:br>
            <a:r>
              <a:rPr lang="tr-TR" dirty="0" smtClean="0">
                <a:solidFill>
                  <a:schemeClr val="tx1"/>
                </a:solidFill>
              </a:rPr>
              <a:t>* üzüm suyu ısı alınca pekmez haline gelir yani bozunur.</a:t>
            </a:r>
            <a:endParaRPr lang="tr-TR" b="1" dirty="0" smtClean="0">
              <a:solidFill>
                <a:schemeClr val="tx1"/>
              </a:solidFill>
            </a:endParaRPr>
          </a:p>
        </p:txBody>
      </p:sp>
      <p:pic>
        <p:nvPicPr>
          <p:cNvPr id="6146" name="Picture 2" descr="D:\BELGELERİM\pe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1928802"/>
            <a:ext cx="5286412" cy="47287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00034" y="357166"/>
            <a:ext cx="8215370" cy="5357850"/>
          </a:xfrm>
        </p:spPr>
        <p:txBody>
          <a:bodyPr>
            <a:noAutofit/>
          </a:bodyPr>
          <a:lstStyle/>
          <a:p>
            <a:pPr algn="l"/>
            <a:r>
              <a:rPr lang="tr-TR" b="1" dirty="0" smtClean="0">
                <a:solidFill>
                  <a:schemeClr val="tx1"/>
                </a:solidFill>
              </a:rPr>
              <a:t>1)Erime ve Donma</a:t>
            </a:r>
            <a:r>
              <a:rPr lang="tr-TR" dirty="0" smtClean="0">
                <a:solidFill>
                  <a:schemeClr val="tx1"/>
                </a:solidFill>
              </a:rPr>
              <a:t/>
            </a:r>
            <a:br>
              <a:rPr lang="tr-TR" dirty="0" smtClean="0">
                <a:solidFill>
                  <a:schemeClr val="tx1"/>
                </a:solidFill>
              </a:rPr>
            </a:br>
            <a:r>
              <a:rPr lang="tr-TR" dirty="0" smtClean="0">
                <a:solidFill>
                  <a:schemeClr val="tx1"/>
                </a:solidFill>
              </a:rPr>
              <a:t>* Katı haldeki bir madde yeterince ısı alırsa sıvı duruma geçer.Bu olaya erime denir.</a:t>
            </a:r>
            <a:endParaRPr lang="tr-TR" b="1" dirty="0">
              <a:solidFill>
                <a:schemeClr val="tx1"/>
              </a:solidFill>
            </a:endParaRPr>
          </a:p>
          <a:p>
            <a:pPr algn="l"/>
            <a:r>
              <a:rPr lang="tr-TR" dirty="0" smtClean="0">
                <a:solidFill>
                  <a:schemeClr val="tx1"/>
                </a:solidFill>
              </a:rPr>
              <a:t>* Her madde kendine göre bir sıcaklık derecesinde erir. Bu maddelerden bazıları aşağıda verilmiştir.</a:t>
            </a:r>
            <a:br>
              <a:rPr lang="tr-TR" dirty="0" smtClean="0">
                <a:solidFill>
                  <a:schemeClr val="tx1"/>
                </a:solidFill>
              </a:rPr>
            </a:br>
            <a:r>
              <a:rPr lang="tr-TR" dirty="0" smtClean="0">
                <a:solidFill>
                  <a:schemeClr val="tx1"/>
                </a:solidFill>
              </a:rPr>
              <a:t> </a:t>
            </a:r>
            <a:br>
              <a:rPr lang="tr-TR" dirty="0" smtClean="0">
                <a:solidFill>
                  <a:schemeClr val="tx1"/>
                </a:solidFill>
              </a:rPr>
            </a:br>
            <a:r>
              <a:rPr lang="tr-TR" dirty="0" smtClean="0">
                <a:solidFill>
                  <a:schemeClr val="tx1"/>
                </a:solidFill>
              </a:rPr>
              <a:t>Madde Erime Sıcaklığı (ºC)</a:t>
            </a:r>
            <a:br>
              <a:rPr lang="tr-TR" dirty="0" smtClean="0">
                <a:solidFill>
                  <a:schemeClr val="tx1"/>
                </a:solidFill>
              </a:rPr>
            </a:br>
            <a:r>
              <a:rPr lang="tr-TR" dirty="0" smtClean="0">
                <a:solidFill>
                  <a:schemeClr val="tx1"/>
                </a:solidFill>
              </a:rPr>
              <a:t>Buz 0</a:t>
            </a:r>
            <a:br>
              <a:rPr lang="tr-TR" dirty="0" smtClean="0">
                <a:solidFill>
                  <a:schemeClr val="tx1"/>
                </a:solidFill>
              </a:rPr>
            </a:br>
            <a:r>
              <a:rPr lang="tr-TR" dirty="0" smtClean="0">
                <a:solidFill>
                  <a:schemeClr val="tx1"/>
                </a:solidFill>
              </a:rPr>
              <a:t>Naftalin 79</a:t>
            </a:r>
            <a:br>
              <a:rPr lang="tr-TR" dirty="0" smtClean="0">
                <a:solidFill>
                  <a:schemeClr val="tx1"/>
                </a:solidFill>
              </a:rPr>
            </a:br>
            <a:r>
              <a:rPr lang="tr-TR" dirty="0" smtClean="0">
                <a:solidFill>
                  <a:schemeClr val="tx1"/>
                </a:solidFill>
              </a:rPr>
              <a:t>Tuz 800</a:t>
            </a:r>
            <a:br>
              <a:rPr lang="tr-TR" dirty="0" smtClean="0">
                <a:solidFill>
                  <a:schemeClr val="tx1"/>
                </a:solidFill>
              </a:rPr>
            </a:br>
            <a:r>
              <a:rPr lang="tr-TR" dirty="0" smtClean="0">
                <a:solidFill>
                  <a:schemeClr val="tx1"/>
                </a:solidFill>
              </a:rPr>
              <a:t>Demir 1532</a:t>
            </a:r>
            <a:endParaRPr lang="tr-TR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00034" y="357166"/>
            <a:ext cx="8215370" cy="6143668"/>
          </a:xfrm>
        </p:spPr>
        <p:txBody>
          <a:bodyPr>
            <a:noAutofit/>
          </a:bodyPr>
          <a:lstStyle/>
          <a:p>
            <a:pPr algn="l">
              <a:buFont typeface="Arial" charset="0"/>
              <a:buChar char="•"/>
            </a:pPr>
            <a:r>
              <a:rPr lang="tr-TR" dirty="0" smtClean="0">
                <a:solidFill>
                  <a:schemeClr val="tx1"/>
                </a:solidFill>
              </a:rPr>
              <a:t>Yeterince soğuyan sıvı maddelerin katı hale geçmesine de Donma (katılaşma) denir.</a:t>
            </a:r>
          </a:p>
          <a:p>
            <a:pPr algn="l"/>
            <a:r>
              <a:rPr lang="tr-TR" dirty="0" smtClean="0">
                <a:solidFill>
                  <a:schemeClr val="tx1"/>
                </a:solidFill>
              </a:rPr>
              <a:t>* Donma olayı erimenin tersidir.Bir maddenin erime ve donma sıcaklıkları aynıdır.</a:t>
            </a:r>
          </a:p>
          <a:p>
            <a:pPr algn="l"/>
            <a:r>
              <a:rPr lang="tr-TR" dirty="0" smtClean="0">
                <a:solidFill>
                  <a:schemeClr val="tx1"/>
                </a:solidFill>
              </a:rPr>
              <a:t>* Eriyen maddenin hacmi büyür. Donan maddenin hacmi küçülür.</a:t>
            </a:r>
            <a:br>
              <a:rPr lang="tr-TR" dirty="0" smtClean="0">
                <a:solidFill>
                  <a:schemeClr val="tx1"/>
                </a:solidFill>
              </a:rPr>
            </a:br>
            <a:r>
              <a:rPr lang="tr-TR" dirty="0" smtClean="0">
                <a:solidFill>
                  <a:schemeClr val="tx1"/>
                </a:solidFill>
              </a:rPr>
              <a:t>* Erime ile çözünme olayı çok farklıdır.</a:t>
            </a:r>
            <a:br>
              <a:rPr lang="tr-TR" dirty="0" smtClean="0">
                <a:solidFill>
                  <a:schemeClr val="tx1"/>
                </a:solidFill>
              </a:rPr>
            </a:br>
            <a:r>
              <a:rPr lang="tr-TR" dirty="0" smtClean="0">
                <a:solidFill>
                  <a:schemeClr val="tx1"/>
                </a:solidFill>
              </a:rPr>
              <a:t>* Erime ısı etkisi ile gerçekleşir. Çözünme ise katı maddelerin sıvı içinde çok küçük parçacıklar biçiminde dağılmasıdır. Mesela şeker çay içinde çözünür.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00034" y="357166"/>
            <a:ext cx="8215370" cy="6143668"/>
          </a:xfrm>
        </p:spPr>
        <p:txBody>
          <a:bodyPr>
            <a:noAutofit/>
          </a:bodyPr>
          <a:lstStyle/>
          <a:p>
            <a:pPr algn="l">
              <a:buFont typeface="Arial" charset="0"/>
              <a:buChar char="•"/>
            </a:pPr>
            <a:r>
              <a:rPr lang="tr-TR" dirty="0" smtClean="0">
                <a:solidFill>
                  <a:schemeClr val="tx1"/>
                </a:solidFill>
              </a:rPr>
              <a:t>Yeterince soğuyan sıvı maddelerin katı hale geçmesine de Donma (katılaşma) denir.</a:t>
            </a:r>
          </a:p>
          <a:p>
            <a:pPr algn="l"/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b="1" dirty="0" smtClean="0">
              <a:solidFill>
                <a:schemeClr val="tx1"/>
              </a:solidFill>
            </a:endParaRPr>
          </a:p>
        </p:txBody>
      </p:sp>
      <p:pic>
        <p:nvPicPr>
          <p:cNvPr id="4098" name="Picture 2" descr="D:\BELGELERİM\buz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714488"/>
            <a:ext cx="5929354" cy="37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00034" y="357166"/>
            <a:ext cx="8215370" cy="6143668"/>
          </a:xfrm>
        </p:spPr>
        <p:txBody>
          <a:bodyPr>
            <a:noAutofit/>
          </a:bodyPr>
          <a:lstStyle/>
          <a:p>
            <a:pPr algn="l"/>
            <a:r>
              <a:rPr lang="tr-TR" b="1" dirty="0" smtClean="0">
                <a:solidFill>
                  <a:schemeClr val="tx1"/>
                </a:solidFill>
              </a:rPr>
              <a:t>2)Buharlaşma ve Yoğunlaşma (</a:t>
            </a:r>
            <a:r>
              <a:rPr lang="tr-TR" b="1" dirty="0" err="1" smtClean="0">
                <a:solidFill>
                  <a:schemeClr val="tx1"/>
                </a:solidFill>
              </a:rPr>
              <a:t>Yoğuşma</a:t>
            </a:r>
            <a:r>
              <a:rPr lang="tr-TR" b="1" dirty="0" smtClean="0">
                <a:solidFill>
                  <a:schemeClr val="tx1"/>
                </a:solidFill>
              </a:rPr>
              <a:t>)</a:t>
            </a:r>
            <a:r>
              <a:rPr lang="tr-TR" dirty="0" smtClean="0">
                <a:solidFill>
                  <a:schemeClr val="tx1"/>
                </a:solidFill>
              </a:rPr>
              <a:t/>
            </a:r>
            <a:br>
              <a:rPr lang="tr-TR" dirty="0" smtClean="0">
                <a:solidFill>
                  <a:schemeClr val="tx1"/>
                </a:solidFill>
              </a:rPr>
            </a:br>
            <a:r>
              <a:rPr lang="tr-TR" dirty="0" smtClean="0">
                <a:solidFill>
                  <a:schemeClr val="tx1"/>
                </a:solidFill>
              </a:rPr>
              <a:t>* Yeterince ısınan sıvı maddelerin gaz haline geçmesine buharlaşma denir.</a:t>
            </a:r>
            <a:br>
              <a:rPr lang="tr-TR" dirty="0" smtClean="0">
                <a:solidFill>
                  <a:schemeClr val="tx1"/>
                </a:solidFill>
              </a:rPr>
            </a:br>
            <a:r>
              <a:rPr lang="tr-TR" dirty="0" smtClean="0">
                <a:solidFill>
                  <a:schemeClr val="tx1"/>
                </a:solidFill>
              </a:rPr>
              <a:t>* Buharlaşma her sıcaklık derecesinde gerçekleşir. Bundan dolayı buharlaşma derecesi yoktur.</a:t>
            </a:r>
          </a:p>
          <a:p>
            <a:pPr algn="l"/>
            <a:r>
              <a:rPr lang="tr-TR" dirty="0" smtClean="0">
                <a:solidFill>
                  <a:schemeClr val="tx1"/>
                </a:solidFill>
              </a:rPr>
              <a:t>* Islak maddelerin kuruması; bu maddedeki suyun buharlaşarak uzaklaşması sonucunda olur.</a:t>
            </a:r>
            <a:br>
              <a:rPr lang="tr-TR" dirty="0" smtClean="0">
                <a:solidFill>
                  <a:schemeClr val="tx1"/>
                </a:solidFill>
              </a:rPr>
            </a:br>
            <a:r>
              <a:rPr lang="tr-TR" dirty="0" smtClean="0">
                <a:solidFill>
                  <a:schemeClr val="tx1"/>
                </a:solidFill>
              </a:rPr>
              <a:t>* Buharlaşma sırasında gerekli ısıyı veren madde ısı kaybeder, madde soğur.</a:t>
            </a:r>
            <a:endParaRPr lang="tr-TR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00034" y="357166"/>
            <a:ext cx="8215370" cy="6143668"/>
          </a:xfrm>
        </p:spPr>
        <p:txBody>
          <a:bodyPr>
            <a:noAutofit/>
          </a:bodyPr>
          <a:lstStyle/>
          <a:p>
            <a:pPr algn="l"/>
            <a:r>
              <a:rPr lang="tr-TR" dirty="0" smtClean="0">
                <a:solidFill>
                  <a:schemeClr val="tx1"/>
                </a:solidFill>
              </a:rPr>
              <a:t/>
            </a:r>
            <a:br>
              <a:rPr lang="tr-TR" dirty="0" smtClean="0">
                <a:solidFill>
                  <a:schemeClr val="tx1"/>
                </a:solidFill>
              </a:rPr>
            </a:br>
            <a:r>
              <a:rPr lang="tr-TR" dirty="0" smtClean="0">
                <a:solidFill>
                  <a:schemeClr val="tx1"/>
                </a:solidFill>
              </a:rPr>
              <a:t>* Buharlaşma her sıcaklık derecesinde gerçekleşir. Bundan dolayı buharlaşma derecesi yoktur.</a:t>
            </a:r>
          </a:p>
        </p:txBody>
      </p:sp>
      <p:pic>
        <p:nvPicPr>
          <p:cNvPr id="5122" name="Picture 2" descr="D:\BELGELERİM\bu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1928802"/>
            <a:ext cx="4695830" cy="46677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00034" y="357166"/>
            <a:ext cx="8215370" cy="6143668"/>
          </a:xfrm>
        </p:spPr>
        <p:txBody>
          <a:bodyPr>
            <a:noAutofit/>
          </a:bodyPr>
          <a:lstStyle/>
          <a:p>
            <a:pPr algn="l"/>
            <a:endParaRPr lang="tr-TR" b="1" dirty="0" smtClean="0">
              <a:solidFill>
                <a:schemeClr val="tx1"/>
              </a:solidFill>
            </a:endParaRPr>
          </a:p>
        </p:txBody>
      </p:sp>
      <p:pic>
        <p:nvPicPr>
          <p:cNvPr id="1026" name="Picture 2" descr="D:\BELGELERİM\su-dongusu-0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14422"/>
            <a:ext cx="8715436" cy="357190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1357290" y="3786190"/>
            <a:ext cx="285752" cy="7143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Çarpı"/>
          <p:cNvSpPr/>
          <p:nvPr/>
        </p:nvSpPr>
        <p:spPr>
          <a:xfrm>
            <a:off x="1357290" y="1785926"/>
            <a:ext cx="428628" cy="428628"/>
          </a:xfrm>
          <a:prstGeom prst="plus">
            <a:avLst>
              <a:gd name="adj" fmla="val 446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00034" y="357166"/>
            <a:ext cx="8215370" cy="6143668"/>
          </a:xfrm>
        </p:spPr>
        <p:txBody>
          <a:bodyPr>
            <a:noAutofit/>
          </a:bodyPr>
          <a:lstStyle/>
          <a:p>
            <a:pPr algn="l"/>
            <a:r>
              <a:rPr lang="tr-TR" b="1" dirty="0" smtClean="0">
                <a:solidFill>
                  <a:schemeClr val="tx1"/>
                </a:solidFill>
              </a:rPr>
              <a:t>3) Kaynama </a:t>
            </a:r>
            <a:r>
              <a:rPr lang="tr-TR" dirty="0" smtClean="0">
                <a:solidFill>
                  <a:schemeClr val="tx1"/>
                </a:solidFill>
              </a:rPr>
              <a:t/>
            </a:r>
            <a:br>
              <a:rPr lang="tr-TR" dirty="0" smtClean="0">
                <a:solidFill>
                  <a:schemeClr val="tx1"/>
                </a:solidFill>
              </a:rPr>
            </a:br>
            <a:r>
              <a:rPr lang="tr-TR" dirty="0" smtClean="0">
                <a:solidFill>
                  <a:schemeClr val="tx1"/>
                </a:solidFill>
              </a:rPr>
              <a:t>* Kaynama; buharlaşmanın hızlı halidir.Buharlaşma olayı sının yüzeyinde gerçekleşir.</a:t>
            </a:r>
            <a:br>
              <a:rPr lang="tr-TR" dirty="0" smtClean="0">
                <a:solidFill>
                  <a:schemeClr val="tx1"/>
                </a:solidFill>
              </a:rPr>
            </a:br>
            <a:r>
              <a:rPr lang="tr-TR" dirty="0" smtClean="0">
                <a:solidFill>
                  <a:schemeClr val="tx1"/>
                </a:solidFill>
              </a:rPr>
              <a:t>* Kaynamakta olan bir sıvının ise her noktasında buharlaşma görülür.</a:t>
            </a:r>
            <a:endParaRPr lang="tr-TR" dirty="0" smtClean="0"/>
          </a:p>
          <a:p>
            <a:pPr algn="l"/>
            <a:r>
              <a:rPr lang="tr-TR" dirty="0" smtClean="0">
                <a:solidFill>
                  <a:schemeClr val="tx1"/>
                </a:solidFill>
              </a:rPr>
              <a:t/>
            </a:r>
            <a:br>
              <a:rPr lang="tr-TR" dirty="0" smtClean="0">
                <a:solidFill>
                  <a:schemeClr val="tx1"/>
                </a:solidFill>
              </a:rPr>
            </a:br>
            <a:r>
              <a:rPr lang="tr-TR" dirty="0" smtClean="0">
                <a:solidFill>
                  <a:schemeClr val="tx1"/>
                </a:solidFill>
              </a:rPr>
              <a:t>* Her madde belli sıcaklıklarda kaynar.</a:t>
            </a:r>
            <a:endParaRPr lang="tr-TR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00034" y="357166"/>
            <a:ext cx="8215370" cy="6143668"/>
          </a:xfrm>
        </p:spPr>
        <p:txBody>
          <a:bodyPr>
            <a:noAutofit/>
          </a:bodyPr>
          <a:lstStyle/>
          <a:p>
            <a:pPr algn="l"/>
            <a:r>
              <a:rPr lang="tr-TR" b="1" dirty="0" smtClean="0">
                <a:solidFill>
                  <a:schemeClr val="tx1"/>
                </a:solidFill>
              </a:rPr>
              <a:t>4) Bozunma (Bozulma)</a:t>
            </a:r>
            <a:r>
              <a:rPr lang="tr-TR" dirty="0" smtClean="0">
                <a:solidFill>
                  <a:schemeClr val="tx1"/>
                </a:solidFill>
              </a:rPr>
              <a:t/>
            </a:r>
            <a:br>
              <a:rPr lang="tr-TR" dirty="0" smtClean="0">
                <a:solidFill>
                  <a:schemeClr val="tx1"/>
                </a:solidFill>
              </a:rPr>
            </a:br>
            <a:r>
              <a:rPr lang="tr-TR" dirty="0" smtClean="0">
                <a:solidFill>
                  <a:schemeClr val="tx1"/>
                </a:solidFill>
              </a:rPr>
              <a:t/>
            </a:r>
            <a:br>
              <a:rPr lang="tr-TR" dirty="0" smtClean="0">
                <a:solidFill>
                  <a:schemeClr val="tx1"/>
                </a:solidFill>
              </a:rPr>
            </a:br>
            <a:r>
              <a:rPr lang="tr-TR" dirty="0" smtClean="0">
                <a:solidFill>
                  <a:schemeClr val="tx1"/>
                </a:solidFill>
              </a:rPr>
              <a:t>* Isı bazı maddelerin yapısında değişikliğe yol açar.</a:t>
            </a:r>
          </a:p>
          <a:p>
            <a:pPr algn="l"/>
            <a:r>
              <a:rPr lang="tr-TR" dirty="0" smtClean="0">
                <a:solidFill>
                  <a:schemeClr val="tx1"/>
                </a:solidFill>
              </a:rPr>
              <a:t/>
            </a:r>
            <a:br>
              <a:rPr lang="tr-TR" dirty="0" smtClean="0">
                <a:solidFill>
                  <a:schemeClr val="tx1"/>
                </a:solidFill>
              </a:rPr>
            </a:br>
            <a:r>
              <a:rPr lang="tr-TR" dirty="0" smtClean="0">
                <a:solidFill>
                  <a:schemeClr val="tx1"/>
                </a:solidFill>
              </a:rPr>
              <a:t>* Isı etkisiyle maddenin yapısında olan bu değişikliğe bozunma(Bozulma)denir.</a:t>
            </a:r>
          </a:p>
          <a:p>
            <a:pPr algn="l"/>
            <a:r>
              <a:rPr lang="tr-TR" dirty="0" smtClean="0">
                <a:solidFill>
                  <a:schemeClr val="tx1"/>
                </a:solidFill>
              </a:rPr>
              <a:t/>
            </a:r>
            <a:br>
              <a:rPr lang="tr-TR" dirty="0" smtClean="0">
                <a:solidFill>
                  <a:schemeClr val="tx1"/>
                </a:solidFill>
              </a:rPr>
            </a:br>
            <a:r>
              <a:rPr lang="tr-TR" dirty="0" smtClean="0">
                <a:solidFill>
                  <a:schemeClr val="tx1"/>
                </a:solidFill>
              </a:rPr>
              <a:t>* Isıtılan şeker kömürleşerek bozunur.</a:t>
            </a:r>
            <a:br>
              <a:rPr lang="tr-TR" dirty="0" smtClean="0">
                <a:solidFill>
                  <a:schemeClr val="tx1"/>
                </a:solidFill>
              </a:rPr>
            </a:br>
            <a:endParaRPr lang="tr-TR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41</TotalTime>
  <Words>115</Words>
  <Application>Microsoft Office PowerPoint</Application>
  <PresentationFormat>Ekran Gösterisi (4:3)</PresentationFormat>
  <Paragraphs>22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Ofis Teması</vt:lpstr>
      <vt:lpstr>HAL DEĞİŞİMLERİ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2014-12-17T07:36:05Z</dcterms:created>
  <dcterms:modified xsi:type="dcterms:W3CDTF">2014-12-17T08:17:50Z</dcterms:modified>
  <cp:category>www.sorubak.com</cp:category>
</cp:coreProperties>
</file>