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1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4D765-98A3-4271-ACC6-5127043BDC93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77E368-3831-4339-80C6-878E30F7ED5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77E368-3831-4339-80C6-878E30F7ED52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77E368-3831-4339-80C6-878E30F7ED52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2708920"/>
            <a:ext cx="83529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5400" b="1" i="1" dirty="0" smtClean="0">
                <a:solidFill>
                  <a:srgbClr val="FF0000"/>
                </a:solidFill>
                <a:latin typeface="Comic Sans MS" pitchFamily="66" charset="0"/>
              </a:rPr>
              <a:t>DÜNYAMIZIN YAPISINDA NELER VAR?</a:t>
            </a:r>
            <a:endParaRPr lang="tr-TR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067944" y="1412777"/>
            <a:ext cx="4618856" cy="43924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/>
            <a:r>
              <a:rPr lang="tr-TR" i="1" dirty="0" smtClean="0">
                <a:latin typeface="Comic Sans MS" pitchFamily="66" charset="0"/>
              </a:rPr>
              <a:t>Ölü bitki ve hayvan atıkları çürüyerek top-</a:t>
            </a:r>
            <a:r>
              <a:rPr lang="tr-TR" i="1" dirty="0" err="1" smtClean="0">
                <a:latin typeface="Comic Sans MS" pitchFamily="66" charset="0"/>
              </a:rPr>
              <a:t>rağın</a:t>
            </a:r>
            <a:r>
              <a:rPr lang="tr-TR" i="1" dirty="0" smtClean="0">
                <a:latin typeface="Comic Sans MS" pitchFamily="66" charset="0"/>
              </a:rPr>
              <a:t> oluşmasına yar-</a:t>
            </a:r>
            <a:r>
              <a:rPr lang="tr-TR" i="1" dirty="0" err="1" smtClean="0">
                <a:latin typeface="Comic Sans MS" pitchFamily="66" charset="0"/>
              </a:rPr>
              <a:t>dımcı</a:t>
            </a:r>
            <a:r>
              <a:rPr lang="tr-TR" i="1" dirty="0" smtClean="0">
                <a:latin typeface="Comic Sans MS" pitchFamily="66" charset="0"/>
              </a:rPr>
              <a:t> olur.</a:t>
            </a:r>
          </a:p>
          <a:p>
            <a:pPr algn="just"/>
            <a:r>
              <a:rPr lang="tr-TR" b="1" i="1" dirty="0" smtClean="0">
                <a:solidFill>
                  <a:srgbClr val="C00000"/>
                </a:solidFill>
                <a:latin typeface="Comic Sans MS" pitchFamily="66" charset="0"/>
              </a:rPr>
              <a:t>Toprağın içinde hava ve su da vardır.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Toprak yer yüzündeki yaşamın devamı için ve canlıların beslenmesi için çok gerekli bir maddedir.</a:t>
            </a:r>
            <a:endParaRPr lang="tr-TR" i="1" dirty="0"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367240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836712"/>
            <a:ext cx="8229600" cy="39604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b="1" dirty="0" smtClean="0"/>
              <a:t>                                   </a:t>
            </a:r>
            <a:r>
              <a:rPr lang="tr-TR" b="1" i="1" dirty="0" smtClean="0">
                <a:solidFill>
                  <a:srgbClr val="C00000"/>
                </a:solidFill>
              </a:rPr>
              <a:t>EROZYON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Rüzgarın ve suyun etkisiyle oluşan toprak yine rüzgarın ve suyun etkisiyle kaybolabilir.</a:t>
            </a: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Toprağın, su, rüzgar ve canlıların etkisiyle bulunduğu yerden başka yere taşınmasına </a:t>
            </a:r>
            <a:r>
              <a:rPr lang="tr-TR" b="1" i="1" dirty="0" smtClean="0">
                <a:solidFill>
                  <a:srgbClr val="C00000"/>
                </a:solidFill>
                <a:latin typeface="Comic Sans MS" pitchFamily="66" charset="0"/>
              </a:rPr>
              <a:t>EROZYON </a:t>
            </a:r>
            <a:r>
              <a:rPr lang="tr-TR" b="1" i="1" dirty="0" smtClean="0">
                <a:latin typeface="Comic Sans MS" pitchFamily="66" charset="0"/>
              </a:rPr>
              <a:t>deriz.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Şiddetli yağmurlar ve sonrasında oluşan seller toprağı ve taşları bulunduğu yerden söker ve başka yerlere taşır.</a:t>
            </a:r>
            <a:endParaRPr lang="tr-TR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3573016"/>
            <a:ext cx="8229600" cy="254887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C00000"/>
                </a:solidFill>
                <a:latin typeface="Comic Sans MS" pitchFamily="66" charset="0"/>
              </a:rPr>
              <a:t>    Erozyonu önlemek için:</a:t>
            </a:r>
          </a:p>
          <a:p>
            <a:endParaRPr lang="tr-TR" i="1" dirty="0" smtClean="0">
              <a:latin typeface="Comic Sans MS" pitchFamily="66" charset="0"/>
            </a:endParaRPr>
          </a:p>
          <a:p>
            <a:r>
              <a:rPr lang="tr-TR" i="1" dirty="0" smtClean="0">
                <a:latin typeface="Comic Sans MS" pitchFamily="66" charset="0"/>
              </a:rPr>
              <a:t>Ağaçlandırma çalışmaları arttırılmalıdır</a:t>
            </a:r>
          </a:p>
          <a:p>
            <a:r>
              <a:rPr lang="tr-TR" i="1" dirty="0" smtClean="0">
                <a:latin typeface="Comic Sans MS" pitchFamily="66" charset="0"/>
              </a:rPr>
              <a:t>Tarlalar gereğinden fazla sulanmamalıdır.</a:t>
            </a:r>
          </a:p>
          <a:p>
            <a:r>
              <a:rPr lang="tr-TR" i="1" dirty="0" smtClean="0">
                <a:latin typeface="Comic Sans MS" pitchFamily="66" charset="0"/>
              </a:rPr>
              <a:t>Tarlalar eğime dik olarak sürülmelidir</a:t>
            </a:r>
            <a:r>
              <a:rPr lang="tr-TR" dirty="0" smtClean="0">
                <a:latin typeface="Comic Sans MS" pitchFamily="66" charset="0"/>
              </a:rPr>
              <a:t>.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3888432" cy="282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76672"/>
            <a:ext cx="4032448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3429000"/>
            <a:ext cx="8229600" cy="269289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tr-TR" b="1" dirty="0" smtClean="0">
                <a:solidFill>
                  <a:srgbClr val="C00000"/>
                </a:solidFill>
                <a:latin typeface="Comic Sans MS" pitchFamily="66" charset="0"/>
              </a:rPr>
              <a:t>      Hava olmasaydı;</a:t>
            </a:r>
          </a:p>
          <a:p>
            <a:pPr algn="just"/>
            <a:r>
              <a:rPr lang="tr-TR" dirty="0" smtClean="0">
                <a:latin typeface="Comic Sans MS" pitchFamily="66" charset="0"/>
              </a:rPr>
              <a:t>-</a:t>
            </a:r>
            <a:r>
              <a:rPr lang="tr-TR" i="1" dirty="0" smtClean="0">
                <a:latin typeface="Comic Sans MS" pitchFamily="66" charset="0"/>
              </a:rPr>
              <a:t>Canlılar solunum yapamazdı.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-Güneşin zararlı ışınları Dünyamıza zarar verirdi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-Rüzgar, yağmur, kar gibi hava olayları gerçek-</a:t>
            </a:r>
            <a:r>
              <a:rPr lang="tr-TR" i="1" dirty="0" err="1" smtClean="0">
                <a:latin typeface="Comic Sans MS" pitchFamily="66" charset="0"/>
              </a:rPr>
              <a:t>leşmezdi</a:t>
            </a:r>
            <a:r>
              <a:rPr lang="tr-TR" i="1" dirty="0" smtClean="0">
                <a:latin typeface="Comic Sans MS" pitchFamily="66" charset="0"/>
              </a:rPr>
              <a:t>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-Bitkiler besin üretemezdi.</a:t>
            </a:r>
            <a:endParaRPr lang="tr-TR" i="1" dirty="0"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32656"/>
            <a:ext cx="532859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3501008"/>
            <a:ext cx="8229600" cy="23328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C00000"/>
                </a:solidFill>
                <a:latin typeface="Comic Sans MS" pitchFamily="66" charset="0"/>
              </a:rPr>
              <a:t>         Su Olmasaydı </a:t>
            </a:r>
            <a:r>
              <a:rPr lang="tr-TR" i="1" dirty="0" smtClean="0">
                <a:solidFill>
                  <a:srgbClr val="C00000"/>
                </a:solidFill>
                <a:latin typeface="Comic Sans MS" pitchFamily="66" charset="0"/>
              </a:rPr>
              <a:t>;</a:t>
            </a:r>
          </a:p>
          <a:p>
            <a:r>
              <a:rPr lang="tr-TR" i="1" dirty="0" smtClean="0">
                <a:latin typeface="Comic Sans MS" pitchFamily="66" charset="0"/>
              </a:rPr>
              <a:t>-Canlılar yaşamlarını sürdüremezdi.</a:t>
            </a:r>
          </a:p>
          <a:p>
            <a:r>
              <a:rPr lang="tr-TR" i="1" dirty="0" smtClean="0">
                <a:latin typeface="Comic Sans MS" pitchFamily="66" charset="0"/>
              </a:rPr>
              <a:t>-Bitkiler yetişip, büyüyemezdi.</a:t>
            </a:r>
          </a:p>
          <a:p>
            <a:r>
              <a:rPr lang="tr-TR" i="1" dirty="0" smtClean="0">
                <a:latin typeface="Comic Sans MS" pitchFamily="66" charset="0"/>
              </a:rPr>
              <a:t>-Deniz canlıları olmazdı.</a:t>
            </a:r>
            <a:endParaRPr lang="tr-TR" i="1" dirty="0">
              <a:latin typeface="Comic Sans MS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76672"/>
            <a:ext cx="540060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3068960"/>
            <a:ext cx="8229600" cy="290891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C00000"/>
                </a:solidFill>
                <a:latin typeface="Comic Sans MS" pitchFamily="66" charset="0"/>
              </a:rPr>
              <a:t>      Toprak Olmasaydı;</a:t>
            </a:r>
          </a:p>
          <a:p>
            <a:r>
              <a:rPr lang="tr-TR" i="1" dirty="0" smtClean="0">
                <a:latin typeface="Comic Sans MS" pitchFamily="66" charset="0"/>
              </a:rPr>
              <a:t>-Canlıların yaşayabilecekleri ortam olmazdı</a:t>
            </a:r>
          </a:p>
          <a:p>
            <a:r>
              <a:rPr lang="tr-TR" i="1" dirty="0" smtClean="0">
                <a:latin typeface="Comic Sans MS" pitchFamily="66" charset="0"/>
              </a:rPr>
              <a:t>-Canlılar besin üretemezdi</a:t>
            </a:r>
          </a:p>
          <a:p>
            <a:r>
              <a:rPr lang="tr-TR" i="1" dirty="0" smtClean="0">
                <a:latin typeface="Comic Sans MS" pitchFamily="66" charset="0"/>
              </a:rPr>
              <a:t>-Bitkiler yetişemezdi</a:t>
            </a:r>
          </a:p>
          <a:p>
            <a:r>
              <a:rPr lang="tr-TR" i="1" dirty="0" smtClean="0">
                <a:latin typeface="Comic Sans MS" pitchFamily="66" charset="0"/>
              </a:rPr>
              <a:t>-Ormanlar oluşamazdı</a:t>
            </a:r>
            <a:endParaRPr lang="tr-TR" i="1" dirty="0">
              <a:latin typeface="Comic Sans MS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04664"/>
            <a:ext cx="446449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548680"/>
            <a:ext cx="8229600" cy="27649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r>
              <a:rPr lang="tr-TR" dirty="0" smtClean="0">
                <a:solidFill>
                  <a:srgbClr val="C00000"/>
                </a:solidFill>
              </a:rPr>
              <a:t>                 </a:t>
            </a:r>
            <a:r>
              <a:rPr lang="tr-TR" b="1" i="1" dirty="0" smtClean="0">
                <a:solidFill>
                  <a:srgbClr val="C00000"/>
                </a:solidFill>
                <a:latin typeface="Comic Sans MS" pitchFamily="66" charset="0"/>
              </a:rPr>
              <a:t>Hava Kirliliği</a:t>
            </a:r>
            <a:endParaRPr lang="tr-TR" i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just"/>
            <a:r>
              <a:rPr lang="tr-TR" i="1" dirty="0" smtClean="0">
                <a:latin typeface="Comic Sans MS" pitchFamily="66" charset="0"/>
              </a:rPr>
              <a:t>Fabrika bacalarından, motorlu taşıtların egzozlarından, evlerin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bacalarından çıkan zehirli gazların havada birikmesiyle hava kirliliği oluşur.</a:t>
            </a:r>
            <a:endParaRPr lang="tr-TR" i="1" dirty="0">
              <a:latin typeface="Comic Sans MS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501008"/>
            <a:ext cx="554461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411760" y="548680"/>
            <a:ext cx="6141368" cy="561662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tr-TR" b="1" i="1" dirty="0" smtClean="0">
                <a:solidFill>
                  <a:srgbClr val="C00000"/>
                </a:solidFill>
                <a:latin typeface="Comic Sans MS" pitchFamily="66" charset="0"/>
              </a:rPr>
              <a:t>Hava Kirliliğini önlemek için:</a:t>
            </a:r>
          </a:p>
          <a:p>
            <a:endParaRPr lang="tr-TR" i="1" dirty="0" smtClean="0">
              <a:latin typeface="Comic Sans MS" pitchFamily="66" charset="0"/>
            </a:endParaRPr>
          </a:p>
          <a:p>
            <a:pPr algn="just"/>
            <a:r>
              <a:rPr lang="tr-TR" i="1" dirty="0" smtClean="0">
                <a:latin typeface="Comic Sans MS" pitchFamily="66" charset="0"/>
              </a:rPr>
              <a:t>1-Ağaçlandırmaya önem verilme-</a:t>
            </a:r>
            <a:r>
              <a:rPr lang="tr-TR" i="1" dirty="0" err="1" smtClean="0">
                <a:latin typeface="Comic Sans MS" pitchFamily="66" charset="0"/>
              </a:rPr>
              <a:t>lidir</a:t>
            </a:r>
            <a:r>
              <a:rPr lang="tr-TR" i="1" dirty="0" smtClean="0">
                <a:latin typeface="Comic Sans MS" pitchFamily="66" charset="0"/>
              </a:rPr>
              <a:t>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2-Kömür gibi yakıtlar yerine doğal gaz kullanılmalıdır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3-Ozan tabakasına zarar veren spreylerin kullanımı azalmalıdır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4-Benzin veya mazotla çalışan araçlar yerine elektrikle çalışan araçlar üretilmelidir.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5-Kişisel otomobiller yerine toplu taşıma araçları kullanılmalıdır.</a:t>
            </a:r>
            <a:endParaRPr lang="tr-TR" i="1" dirty="0">
              <a:latin typeface="Comic Sans MS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18002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780928"/>
            <a:ext cx="8229600" cy="334096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C00000"/>
                </a:solidFill>
                <a:latin typeface="Comic Sans MS" pitchFamily="66" charset="0"/>
              </a:rPr>
              <a:t>     Su Kirliliği</a:t>
            </a:r>
          </a:p>
          <a:p>
            <a:endParaRPr lang="tr-TR" i="1" dirty="0" smtClean="0">
              <a:latin typeface="Comic Sans MS" pitchFamily="66" charset="0"/>
            </a:endParaRPr>
          </a:p>
          <a:p>
            <a:pPr algn="just"/>
            <a:r>
              <a:rPr lang="tr-TR" i="1" dirty="0" smtClean="0">
                <a:latin typeface="Comic Sans MS" pitchFamily="66" charset="0"/>
              </a:rPr>
              <a:t>Ev ve sanayi tesislerinden çıkan sıvı atıklar su kaynaklarına karışarak su kirliliği meydana getirir.</a:t>
            </a: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Su kirliliğinin önlenmesi için: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1-Ev ve işyerlerinden çıkan atıklar arıtılmalıdır.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2-Atıkların su kaynaklarına karışması engellenme-</a:t>
            </a:r>
            <a:r>
              <a:rPr lang="tr-TR" i="1" dirty="0" err="1" smtClean="0">
                <a:latin typeface="Comic Sans MS" pitchFamily="66" charset="0"/>
              </a:rPr>
              <a:t>lidir</a:t>
            </a:r>
            <a:r>
              <a:rPr lang="tr-TR" i="1" dirty="0" smtClean="0">
                <a:latin typeface="Comic Sans MS" pitchFamily="66" charset="0"/>
              </a:rPr>
              <a:t>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3-Su, israf edilmeden kullanılmalıdır</a:t>
            </a:r>
            <a:r>
              <a:rPr lang="tr-TR" i="1" dirty="0" smtClean="0"/>
              <a:t>.</a:t>
            </a:r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0648"/>
            <a:ext cx="518457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2780928"/>
            <a:ext cx="8229600" cy="3484983"/>
          </a:xfrm>
        </p:spPr>
        <p:txBody>
          <a:bodyPr>
            <a:normAutofit fontScale="85000" lnSpcReduction="20000"/>
          </a:bodyPr>
          <a:lstStyle/>
          <a:p>
            <a:r>
              <a:rPr lang="tr-TR" b="1" i="1" dirty="0" smtClean="0">
                <a:solidFill>
                  <a:srgbClr val="C00000"/>
                </a:solidFill>
                <a:latin typeface="Comic Sans MS" pitchFamily="66" charset="0"/>
              </a:rPr>
              <a:t>Toprak Kirliliği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Piller, pet şişeler, teneke kutular ve buna benzer katı atıklar toprağa atıldığında uzun süre toprakta kalarak toprak kirliliğine sebep olur.</a:t>
            </a:r>
          </a:p>
          <a:p>
            <a:pPr algn="just"/>
            <a:r>
              <a:rPr lang="tr-TR" b="1" i="1" dirty="0" smtClean="0">
                <a:solidFill>
                  <a:srgbClr val="C00000"/>
                </a:solidFill>
                <a:latin typeface="Comic Sans MS" pitchFamily="66" charset="0"/>
              </a:rPr>
              <a:t>Toprak kirliliğini önlenmesi için: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1-Katı atıklar geri dönüşüme kazandırılmalıdır.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2-Bilinçli tarım yapılmalıdır.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3-Kirli suların toprağa karışması engellenmelidir</a:t>
            </a:r>
            <a:r>
              <a:rPr lang="tr-TR" i="1" dirty="0" smtClean="0"/>
              <a:t>.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32656"/>
            <a:ext cx="446449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endParaRPr lang="tr-TR" sz="2800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32859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just"/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1-Yer Kabuğunun ana maddesi kayaçlar</a:t>
            </a: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Yer kabuğu toprak ve kayaçlardan oluşur. Yer kabuğunun belli kısımları toprakla örtülüdür.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Belli kısımları ise kayaçlarla örtülüdür. Toprağın altı ise kayaçlarla kaplıdır.</a:t>
            </a: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Çevremizde gördüğümüz taş ve kaya parçalarına kayaç deriz.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Ateş küredeki magmanın yeryüzüne çıkıp soğuması ve sertleşmesi sonucu kayaçlar oluşur.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Kayaçlar milyonlarca yılda sıcak ve soğuk havanın etkisiyle, rüzgarın etkisiyle ve yağışların etkisiyle şekil değiştirir, küçülür.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75656" y="2708920"/>
            <a:ext cx="599850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i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HAZIRLAYAN</a:t>
            </a:r>
          </a:p>
          <a:p>
            <a:pPr algn="ctr"/>
            <a:r>
              <a:rPr lang="tr-TR" sz="66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Turhan KURMAÇ</a:t>
            </a:r>
            <a:endParaRPr lang="tr-TR" sz="6600" b="1" i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15121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800" b="1" i="1" dirty="0" smtClean="0">
                <a:latin typeface="Comic Sans MS" pitchFamily="66" charset="0"/>
              </a:rPr>
              <a:t>Kayaçların büyük ve sert olanlarına KAYA dır Kayaların parçalanmış daha küçüklerine TAŞ tır.</a:t>
            </a:r>
            <a:endParaRPr lang="tr-TR" sz="2800" i="1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924944"/>
            <a:ext cx="378142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996952"/>
            <a:ext cx="3295650" cy="253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1907704" y="5517232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i="1" dirty="0" smtClean="0">
                <a:solidFill>
                  <a:srgbClr val="FF0000"/>
                </a:solidFill>
              </a:rPr>
              <a:t>Kaya                                     taş</a:t>
            </a:r>
            <a:endParaRPr lang="tr-TR" sz="32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27584" y="836712"/>
            <a:ext cx="6995120" cy="10801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800" b="1" i="1" dirty="0" smtClean="0">
                <a:latin typeface="Comic Sans MS" pitchFamily="66" charset="0"/>
              </a:rPr>
              <a:t>Taşların daha küçüklerine </a:t>
            </a:r>
            <a:r>
              <a:rPr lang="tr-TR" sz="2800" b="1" i="1" dirty="0" err="1" smtClean="0">
                <a:latin typeface="Comic Sans MS" pitchFamily="66" charset="0"/>
              </a:rPr>
              <a:t>ÇAKIL’dır</a:t>
            </a:r>
            <a:r>
              <a:rPr lang="tr-TR" sz="2800" b="1" i="1" dirty="0" smtClean="0">
                <a:latin typeface="Comic Sans MS" pitchFamily="66" charset="0"/>
              </a:rPr>
              <a:t>.  Çakılın ufalanmış haline KUM dur</a:t>
            </a:r>
            <a:endParaRPr lang="tr-TR" sz="2800" i="1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76872"/>
            <a:ext cx="34671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276872"/>
            <a:ext cx="33813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1259632" y="4725144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        Çakıl                                kum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21744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                            </a:t>
            </a:r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MİNERALLER</a:t>
            </a:r>
          </a:p>
          <a:p>
            <a:endParaRPr lang="tr-TR" b="1" i="1" dirty="0" smtClean="0">
              <a:latin typeface="Comic Sans MS" pitchFamily="66" charset="0"/>
            </a:endParaRP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Kayaçların yapısında bulunan doğal maddelere Mineral deriz.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Kayaları, taşları oluşturan, onlara farklı renk ve farklı özellik kazandıran maddelere Mineral deriz.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Mineraller, kayaları ve taşları meydana getiren çok küçük parçacıklardır.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Kayaçlar bir veya daha fazla mineralin bir araya gelmesiyle oluşur.</a:t>
            </a: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Mineraller, kayaçlara renk, sertlik, yumuşaklık, parlaklık ve matlık gibi özellikler verir.</a:t>
            </a:r>
            <a:endParaRPr lang="tr-TR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8965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just"/>
            <a:r>
              <a:rPr lang="tr-TR" sz="4000" b="1" i="1" dirty="0" smtClean="0">
                <a:solidFill>
                  <a:srgbClr val="FF0000"/>
                </a:solidFill>
                <a:latin typeface="Comic Sans MS" pitchFamily="66" charset="0"/>
              </a:rPr>
              <a:t>Bazı mineraller ve kullanım alanları:</a:t>
            </a:r>
          </a:p>
          <a:p>
            <a:pPr algn="just"/>
            <a:endParaRPr lang="tr-TR" sz="4000" b="1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just"/>
            <a:r>
              <a:rPr lang="tr-TR" i="1" dirty="0" smtClean="0">
                <a:latin typeface="Comic Sans MS" pitchFamily="66" charset="0"/>
              </a:rPr>
              <a:t> </a:t>
            </a:r>
            <a:r>
              <a:rPr lang="tr-TR" sz="3400" b="1" i="1" dirty="0" smtClean="0">
                <a:solidFill>
                  <a:srgbClr val="FF0000"/>
                </a:solidFill>
                <a:latin typeface="Comic Sans MS" pitchFamily="66" charset="0"/>
              </a:rPr>
              <a:t>Kaya tuzu</a:t>
            </a:r>
            <a:r>
              <a:rPr lang="tr-TR" b="1" i="1" dirty="0" smtClean="0">
                <a:latin typeface="Comic Sans MS" pitchFamily="66" charset="0"/>
              </a:rPr>
              <a:t>: İnsan gıdası, hayvan besini, yollardaki buzlan-</a:t>
            </a:r>
            <a:r>
              <a:rPr lang="tr-TR" b="1" i="1" dirty="0" err="1" smtClean="0">
                <a:latin typeface="Comic Sans MS" pitchFamily="66" charset="0"/>
              </a:rPr>
              <a:t>mayı</a:t>
            </a:r>
            <a:r>
              <a:rPr lang="tr-TR" b="1" i="1" dirty="0" smtClean="0">
                <a:latin typeface="Comic Sans MS" pitchFamily="66" charset="0"/>
              </a:rPr>
              <a:t> önlenmesi için kullanılır</a:t>
            </a:r>
          </a:p>
          <a:p>
            <a:pPr algn="just"/>
            <a:r>
              <a:rPr lang="tr-TR" sz="3400" b="1" i="1" dirty="0" smtClean="0">
                <a:solidFill>
                  <a:srgbClr val="FF0000"/>
                </a:solidFill>
                <a:latin typeface="Comic Sans MS" pitchFamily="66" charset="0"/>
              </a:rPr>
              <a:t>Borak</a:t>
            </a:r>
            <a:r>
              <a:rPr lang="tr-TR" b="1" i="1" dirty="0" smtClean="0">
                <a:latin typeface="Comic Sans MS" pitchFamily="66" charset="0"/>
              </a:rPr>
              <a:t> : Sabun ve seramik yapımında kullanılır</a:t>
            </a:r>
          </a:p>
          <a:p>
            <a:pPr algn="just"/>
            <a:r>
              <a:rPr lang="tr-TR" sz="3400" b="1" i="1" dirty="0" smtClean="0">
                <a:solidFill>
                  <a:srgbClr val="FF0000"/>
                </a:solidFill>
                <a:latin typeface="Comic Sans MS" pitchFamily="66" charset="0"/>
              </a:rPr>
              <a:t>Alçı taşı</a:t>
            </a:r>
            <a:r>
              <a:rPr lang="tr-TR" b="1" i="1" dirty="0" smtClean="0">
                <a:latin typeface="Comic Sans MS" pitchFamily="66" charset="0"/>
              </a:rPr>
              <a:t>: Heykel, biblo ve evlerdeki süslemeler için kullanılır</a:t>
            </a:r>
          </a:p>
          <a:p>
            <a:pPr algn="just"/>
            <a:r>
              <a:rPr lang="tr-TR" sz="4000" b="1" i="1" dirty="0" smtClean="0">
                <a:solidFill>
                  <a:srgbClr val="FF0000"/>
                </a:solidFill>
                <a:latin typeface="Comic Sans MS" pitchFamily="66" charset="0"/>
              </a:rPr>
              <a:t>Kil</a:t>
            </a:r>
            <a:r>
              <a:rPr lang="tr-TR" b="1" i="1" dirty="0" smtClean="0">
                <a:latin typeface="Comic Sans MS" pitchFamily="66" charset="0"/>
              </a:rPr>
              <a:t>: Porselen, fayans, tuğla ve kiremit yapımında kullanılır</a:t>
            </a:r>
          </a:p>
          <a:p>
            <a:pPr algn="just"/>
            <a:r>
              <a:rPr lang="tr-TR" sz="3400" b="1" i="1" dirty="0" smtClean="0">
                <a:solidFill>
                  <a:srgbClr val="FF0000"/>
                </a:solidFill>
                <a:latin typeface="Comic Sans MS" pitchFamily="66" charset="0"/>
              </a:rPr>
              <a:t>Mika</a:t>
            </a:r>
            <a:r>
              <a:rPr lang="tr-TR" sz="4000" b="1" i="1" dirty="0" smtClean="0">
                <a:solidFill>
                  <a:srgbClr val="FF0000"/>
                </a:solidFill>
                <a:latin typeface="Comic Sans MS" pitchFamily="66" charset="0"/>
              </a:rPr>
              <a:t>:</a:t>
            </a:r>
            <a:r>
              <a:rPr lang="tr-TR" b="1" i="1" dirty="0" smtClean="0">
                <a:latin typeface="Comic Sans MS" pitchFamily="66" charset="0"/>
              </a:rPr>
              <a:t> Elektronik araçlarda ve otomobil camı yapımında kullanılır</a:t>
            </a:r>
          </a:p>
          <a:p>
            <a:pPr algn="just"/>
            <a:r>
              <a:rPr lang="tr-TR" sz="3400" b="1" i="1" dirty="0" smtClean="0">
                <a:solidFill>
                  <a:srgbClr val="FF0000"/>
                </a:solidFill>
                <a:latin typeface="Comic Sans MS" pitchFamily="66" charset="0"/>
              </a:rPr>
              <a:t>Kalsit</a:t>
            </a:r>
            <a:r>
              <a:rPr lang="tr-TR" b="1" i="1" dirty="0" smtClean="0">
                <a:latin typeface="Comic Sans MS" pitchFamily="66" charset="0"/>
              </a:rPr>
              <a:t>: İnşaat sektörü, dekorasyon, yer döşemesi,duvar kaplamaları için kullanılır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17646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just"/>
            <a:r>
              <a:rPr lang="tr-TR" sz="3400" b="1" i="1" dirty="0" err="1" smtClean="0">
                <a:solidFill>
                  <a:srgbClr val="FF0000"/>
                </a:solidFill>
                <a:latin typeface="Comic Sans MS" pitchFamily="66" charset="0"/>
              </a:rPr>
              <a:t>Florit</a:t>
            </a:r>
            <a:r>
              <a:rPr lang="tr-TR" b="1" i="1" dirty="0" smtClean="0">
                <a:latin typeface="Comic Sans MS" pitchFamily="66" charset="0"/>
              </a:rPr>
              <a:t>: Diş macunu yapımında kullanılır</a:t>
            </a:r>
          </a:p>
          <a:p>
            <a:pPr algn="just"/>
            <a:r>
              <a:rPr lang="tr-TR" sz="3400" b="1" i="1" dirty="0" smtClean="0">
                <a:solidFill>
                  <a:srgbClr val="FF0000"/>
                </a:solidFill>
                <a:latin typeface="Comic Sans MS" pitchFamily="66" charset="0"/>
              </a:rPr>
              <a:t>Gümüş</a:t>
            </a:r>
            <a:r>
              <a:rPr lang="tr-TR" b="1" i="1" dirty="0" smtClean="0">
                <a:latin typeface="Comic Sans MS" pitchFamily="66" charset="0"/>
              </a:rPr>
              <a:t>: süs eşyalarının yapımında, çatal bıçak yapımında kullanılır</a:t>
            </a:r>
          </a:p>
          <a:p>
            <a:pPr algn="just"/>
            <a:r>
              <a:rPr lang="tr-TR" sz="3400" b="1" i="1" dirty="0" smtClean="0">
                <a:solidFill>
                  <a:srgbClr val="FF0000"/>
                </a:solidFill>
                <a:latin typeface="Comic Sans MS" pitchFamily="66" charset="0"/>
              </a:rPr>
              <a:t>Altın</a:t>
            </a:r>
            <a:r>
              <a:rPr lang="tr-TR" b="1" i="1" dirty="0" smtClean="0">
                <a:latin typeface="Comic Sans MS" pitchFamily="66" charset="0"/>
              </a:rPr>
              <a:t>: Süs eşyası ve takılarda kullanılır</a:t>
            </a:r>
          </a:p>
          <a:p>
            <a:pPr algn="just"/>
            <a:r>
              <a:rPr lang="tr-TR" sz="3400" b="1" i="1" dirty="0" smtClean="0">
                <a:solidFill>
                  <a:srgbClr val="FF0000"/>
                </a:solidFill>
                <a:latin typeface="Comic Sans MS" pitchFamily="66" charset="0"/>
              </a:rPr>
              <a:t>Elmas</a:t>
            </a:r>
            <a:r>
              <a:rPr lang="tr-TR" b="1" i="1" dirty="0" smtClean="0">
                <a:latin typeface="Comic Sans MS" pitchFamily="66" charset="0"/>
              </a:rPr>
              <a:t>: Süs eşyalarında ve takılarda kullanılır</a:t>
            </a:r>
          </a:p>
          <a:p>
            <a:pPr algn="just"/>
            <a:r>
              <a:rPr lang="tr-TR" sz="3400" b="1" i="1" dirty="0" smtClean="0">
                <a:solidFill>
                  <a:srgbClr val="FF0000"/>
                </a:solidFill>
                <a:latin typeface="Comic Sans MS" pitchFamily="66" charset="0"/>
              </a:rPr>
              <a:t>Bakır</a:t>
            </a:r>
            <a:r>
              <a:rPr lang="tr-TR" b="1" i="1" dirty="0" smtClean="0">
                <a:latin typeface="Comic Sans MS" pitchFamily="66" charset="0"/>
              </a:rPr>
              <a:t>: Elektrik kablolarında, tencere yapımında , süs eşyalarında kullanılır.</a:t>
            </a:r>
          </a:p>
          <a:p>
            <a:pPr algn="just"/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Tungsten: </a:t>
            </a:r>
            <a:r>
              <a:rPr lang="tr-TR" b="1" i="1" dirty="0" smtClean="0">
                <a:latin typeface="Comic Sans MS" pitchFamily="66" charset="0"/>
              </a:rPr>
              <a:t>Ampulün içindeki filamanda kullanılır.</a:t>
            </a:r>
            <a:endParaRPr lang="tr-TR" b="1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0405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b="1" i="1" dirty="0" smtClean="0">
                <a:latin typeface="Comic Sans MS" pitchFamily="66" charset="0"/>
              </a:rPr>
              <a:t>                   </a:t>
            </a:r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MADENLER</a:t>
            </a:r>
          </a:p>
          <a:p>
            <a:endParaRPr lang="tr-TR" b="1" i="1" dirty="0" smtClean="0">
              <a:latin typeface="Comic Sans MS" pitchFamily="66" charset="0"/>
            </a:endParaRP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Ekonomik değeri olan taç ve minerallere MADEN deriz.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Minerallerin değerlilerine maden deriz.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Altın, gümüş, elmas, demir, bakır, bor, platin, krom, kükürt, cıva ,alüminyum, kömür, petrol, mermer, uranyum, volfram gibi madenler başlıca madenlerdir.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Madenler toprak altından çıkarılıp saf haline getirilip işlenerek çeşitli araç gereç yapımında kullanılır.</a:t>
            </a:r>
          </a:p>
          <a:p>
            <a:pPr algn="just"/>
            <a:r>
              <a:rPr lang="tr-TR" b="1" i="1" dirty="0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Ülkemizde madenlerin araştırılması için Maden Teknik Arama Enstitüsü kurulmuştur.</a:t>
            </a:r>
            <a:endParaRPr lang="tr-TR" i="1" dirty="0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67240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tr-TR" i="1" dirty="0" smtClean="0">
                <a:latin typeface="Comic Sans MS" pitchFamily="66" charset="0"/>
              </a:rPr>
              <a:t>Toprak yerkabuğunun bazı bölümlerini örten ince bir tabakadır.</a:t>
            </a:r>
          </a:p>
          <a:p>
            <a:pPr algn="just"/>
            <a:r>
              <a:rPr lang="tr-TR" b="1" i="1" dirty="0" smtClean="0">
                <a:solidFill>
                  <a:srgbClr val="C00000"/>
                </a:solidFill>
                <a:latin typeface="Comic Sans MS" pitchFamily="66" charset="0"/>
              </a:rPr>
              <a:t>Kayaçların ufalanıp parçalanmasıyla toprak oluşur.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Kayaçların ufalanıp toprak haline gelmesi çok uzun yıllarda gerçekleşir.</a:t>
            </a:r>
          </a:p>
          <a:p>
            <a:pPr algn="just"/>
            <a:r>
              <a:rPr lang="tr-TR" i="1" dirty="0" smtClean="0">
                <a:solidFill>
                  <a:srgbClr val="C00000"/>
                </a:solidFill>
                <a:latin typeface="Comic Sans MS" pitchFamily="66" charset="0"/>
              </a:rPr>
              <a:t>Yağmur, rüzgar, sıcaklık farkları, akarsuların etkisiyle kayalar ufalanır ve kum oluşur.Kumun yapısına canlı atıkların karışmasıyla toprak oluşur.</a:t>
            </a:r>
            <a:endParaRPr lang="tr-TR" i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2656"/>
            <a:ext cx="2666801" cy="18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739</Words>
  <Application>Microsoft Office PowerPoint</Application>
  <PresentationFormat>Ekran Gösterisi (4:3)</PresentationFormat>
  <Paragraphs>96</Paragraphs>
  <Slides>20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2015-03-21T04:31:42Z</dcterms:created>
  <dcterms:modified xsi:type="dcterms:W3CDTF">2015-03-22T10:05:59Z</dcterms:modified>
  <cp:category>www.sorubak.com</cp:category>
</cp:coreProperties>
</file>