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5" r:id="rId2"/>
    <p:sldId id="256" r:id="rId3"/>
    <p:sldId id="261" r:id="rId4"/>
    <p:sldId id="257" r:id="rId5"/>
    <p:sldId id="264" r:id="rId6"/>
    <p:sldId id="258" r:id="rId7"/>
    <p:sldId id="262" r:id="rId8"/>
    <p:sldId id="259" r:id="rId9"/>
    <p:sldId id="263" r:id="rId10"/>
    <p:sldId id="260"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2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8BE67FB1-9781-45BE-BDD2-C8CAF56A3DFB}" type="datetimeFigureOut">
              <a:rPr lang="tr-TR" smtClean="0"/>
              <a:t>22.03.2015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0D90ACD-6F69-406E-9ED6-E54E2D10F302}" type="slidenum">
              <a:rPr lang="tr-TR" smtClean="0"/>
              <a:t>‹#›</a:t>
            </a:fld>
            <a:endParaRPr lang="tr-TR"/>
          </a:p>
        </p:txBody>
      </p:sp>
    </p:spTree>
  </p:cSld>
  <p:clrMapOvr>
    <a:masterClrMapping/>
  </p:clrMapOvr>
  <p:transition spd="slow">
    <p:newsfla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BE67FB1-9781-45BE-BDD2-C8CAF56A3DFB}" type="datetimeFigureOut">
              <a:rPr lang="tr-TR" smtClean="0"/>
              <a:t>22.03.2015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0D90ACD-6F69-406E-9ED6-E54E2D10F302}" type="slidenum">
              <a:rPr lang="tr-TR" smtClean="0"/>
              <a:t>‹#›</a:t>
            </a:fld>
            <a:endParaRPr lang="tr-TR"/>
          </a:p>
        </p:txBody>
      </p:sp>
    </p:spTree>
  </p:cSld>
  <p:clrMapOvr>
    <a:masterClrMapping/>
  </p:clrMapOvr>
  <p:transition spd="slow">
    <p:newsfla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BE67FB1-9781-45BE-BDD2-C8CAF56A3DFB}" type="datetimeFigureOut">
              <a:rPr lang="tr-TR" smtClean="0"/>
              <a:t>22.03.2015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0D90ACD-6F69-406E-9ED6-E54E2D10F302}" type="slidenum">
              <a:rPr lang="tr-TR" smtClean="0"/>
              <a:t>‹#›</a:t>
            </a:fld>
            <a:endParaRPr lang="tr-TR"/>
          </a:p>
        </p:txBody>
      </p:sp>
    </p:spTree>
  </p:cSld>
  <p:clrMapOvr>
    <a:masterClrMapping/>
  </p:clrMapOvr>
  <p:transition spd="slow">
    <p:newsfla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BE67FB1-9781-45BE-BDD2-C8CAF56A3DFB}" type="datetimeFigureOut">
              <a:rPr lang="tr-TR" smtClean="0"/>
              <a:t>22.03.2015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0D90ACD-6F69-406E-9ED6-E54E2D10F302}" type="slidenum">
              <a:rPr lang="tr-TR" smtClean="0"/>
              <a:t>‹#›</a:t>
            </a:fld>
            <a:endParaRPr lang="tr-TR"/>
          </a:p>
        </p:txBody>
      </p:sp>
    </p:spTree>
  </p:cSld>
  <p:clrMapOvr>
    <a:masterClrMapping/>
  </p:clrMapOvr>
  <p:transition spd="slow">
    <p:newsfla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8BE67FB1-9781-45BE-BDD2-C8CAF56A3DFB}" type="datetimeFigureOut">
              <a:rPr lang="tr-TR" smtClean="0"/>
              <a:t>22.03.2015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0D90ACD-6F69-406E-9ED6-E54E2D10F302}" type="slidenum">
              <a:rPr lang="tr-TR" smtClean="0"/>
              <a:t>‹#›</a:t>
            </a:fld>
            <a:endParaRPr lang="tr-TR"/>
          </a:p>
        </p:txBody>
      </p:sp>
    </p:spTree>
  </p:cSld>
  <p:clrMapOvr>
    <a:masterClrMapping/>
  </p:clrMapOvr>
  <p:transition spd="slow">
    <p:newsfla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8BE67FB1-9781-45BE-BDD2-C8CAF56A3DFB}" type="datetimeFigureOut">
              <a:rPr lang="tr-TR" smtClean="0"/>
              <a:t>22.03.2015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0D90ACD-6F69-406E-9ED6-E54E2D10F302}" type="slidenum">
              <a:rPr lang="tr-TR" smtClean="0"/>
              <a:t>‹#›</a:t>
            </a:fld>
            <a:endParaRPr lang="tr-TR"/>
          </a:p>
        </p:txBody>
      </p:sp>
    </p:spTree>
  </p:cSld>
  <p:clrMapOvr>
    <a:masterClrMapping/>
  </p:clrMapOvr>
  <p:transition spd="slow">
    <p:newsfla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8BE67FB1-9781-45BE-BDD2-C8CAF56A3DFB}" type="datetimeFigureOut">
              <a:rPr lang="tr-TR" smtClean="0"/>
              <a:t>22.03.2015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30D90ACD-6F69-406E-9ED6-E54E2D10F302}" type="slidenum">
              <a:rPr lang="tr-TR" smtClean="0"/>
              <a:t>‹#›</a:t>
            </a:fld>
            <a:endParaRPr lang="tr-TR"/>
          </a:p>
        </p:txBody>
      </p:sp>
    </p:spTree>
  </p:cSld>
  <p:clrMapOvr>
    <a:masterClrMapping/>
  </p:clrMapOvr>
  <p:transition spd="slow">
    <p:newsfla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8BE67FB1-9781-45BE-BDD2-C8CAF56A3DFB}" type="datetimeFigureOut">
              <a:rPr lang="tr-TR" smtClean="0"/>
              <a:t>22.03.2015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30D90ACD-6F69-406E-9ED6-E54E2D10F302}" type="slidenum">
              <a:rPr lang="tr-TR" smtClean="0"/>
              <a:t>‹#›</a:t>
            </a:fld>
            <a:endParaRPr lang="tr-TR"/>
          </a:p>
        </p:txBody>
      </p:sp>
    </p:spTree>
  </p:cSld>
  <p:clrMapOvr>
    <a:masterClrMapping/>
  </p:clrMapOvr>
  <p:transition spd="slow">
    <p:newsfla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8BE67FB1-9781-45BE-BDD2-C8CAF56A3DFB}" type="datetimeFigureOut">
              <a:rPr lang="tr-TR" smtClean="0"/>
              <a:t>22.03.2015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30D90ACD-6F69-406E-9ED6-E54E2D10F302}" type="slidenum">
              <a:rPr lang="tr-TR" smtClean="0"/>
              <a:t>‹#›</a:t>
            </a:fld>
            <a:endParaRPr lang="tr-TR"/>
          </a:p>
        </p:txBody>
      </p:sp>
    </p:spTree>
  </p:cSld>
  <p:clrMapOvr>
    <a:masterClrMapping/>
  </p:clrMapOvr>
  <p:transition spd="slow">
    <p:newsfla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BE67FB1-9781-45BE-BDD2-C8CAF56A3DFB}" type="datetimeFigureOut">
              <a:rPr lang="tr-TR" smtClean="0"/>
              <a:t>22.03.2015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0D90ACD-6F69-406E-9ED6-E54E2D10F302}" type="slidenum">
              <a:rPr lang="tr-TR" smtClean="0"/>
              <a:t>‹#›</a:t>
            </a:fld>
            <a:endParaRPr lang="tr-TR"/>
          </a:p>
        </p:txBody>
      </p:sp>
    </p:spTree>
  </p:cSld>
  <p:clrMapOvr>
    <a:masterClrMapping/>
  </p:clrMapOvr>
  <p:transition spd="slow">
    <p:newsfla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BE67FB1-9781-45BE-BDD2-C8CAF56A3DFB}" type="datetimeFigureOut">
              <a:rPr lang="tr-TR" smtClean="0"/>
              <a:t>22.03.2015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0D90ACD-6F69-406E-9ED6-E54E2D10F302}" type="slidenum">
              <a:rPr lang="tr-TR" smtClean="0"/>
              <a:t>‹#›</a:t>
            </a:fld>
            <a:endParaRPr lang="tr-TR"/>
          </a:p>
        </p:txBody>
      </p:sp>
    </p:spTree>
  </p:cSld>
  <p:clrMapOvr>
    <a:masterClrMapping/>
  </p:clrMapOvr>
  <p:transition spd="slow">
    <p:newsfla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E67FB1-9781-45BE-BDD2-C8CAF56A3DFB}" type="datetimeFigureOut">
              <a:rPr lang="tr-TR" smtClean="0"/>
              <a:t>22.03.2015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D90ACD-6F69-406E-9ED6-E54E2D10F302}"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newsflash/>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gif"/><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60000"/>
            <a:lumOff val="40000"/>
          </a:schemeClr>
        </a:solidFill>
        <a:effectLst/>
      </p:bgPr>
    </p:bg>
    <p:spTree>
      <p:nvGrpSpPr>
        <p:cNvPr id="1" name=""/>
        <p:cNvGrpSpPr/>
        <p:nvPr/>
      </p:nvGrpSpPr>
      <p:grpSpPr>
        <a:xfrm>
          <a:off x="0" y="0"/>
          <a:ext cx="0" cy="0"/>
          <a:chOff x="0" y="0"/>
          <a:chExt cx="0" cy="0"/>
        </a:xfrm>
      </p:grpSpPr>
      <p:pic>
        <p:nvPicPr>
          <p:cNvPr id="23554" name="Picture 2" descr="World Moving Gif Seamless move world"/>
          <p:cNvPicPr>
            <a:picLocks noChangeAspect="1" noChangeArrowheads="1" noCrop="1"/>
          </p:cNvPicPr>
          <p:nvPr/>
        </p:nvPicPr>
        <p:blipFill>
          <a:blip r:embed="rId2"/>
          <a:srcRect/>
          <a:stretch>
            <a:fillRect/>
          </a:stretch>
        </p:blipFill>
        <p:spPr bwMode="auto">
          <a:xfrm>
            <a:off x="1214414" y="1071546"/>
            <a:ext cx="6336452" cy="5286412"/>
          </a:xfrm>
          <a:prstGeom prst="rect">
            <a:avLst/>
          </a:prstGeom>
          <a:noFill/>
        </p:spPr>
      </p:pic>
      <p:sp>
        <p:nvSpPr>
          <p:cNvPr id="5" name="Rectangle 8"/>
          <p:cNvSpPr>
            <a:spLocks noChangeArrowheads="1"/>
          </p:cNvSpPr>
          <p:nvPr/>
        </p:nvSpPr>
        <p:spPr bwMode="auto">
          <a:xfrm>
            <a:off x="1428728" y="1928802"/>
            <a:ext cx="6643734" cy="1200329"/>
          </a:xfrm>
          <a:prstGeom prst="rect">
            <a:avLst/>
          </a:prstGeom>
          <a:noFill/>
          <a:ln w="9525">
            <a:noFill/>
            <a:miter lim="800000"/>
            <a:headEnd/>
            <a:tailEnd/>
          </a:ln>
          <a:effectLst>
            <a:glow rad="101600">
              <a:schemeClr val="accent1">
                <a:satMod val="175000"/>
                <a:alpha val="40000"/>
              </a:schemeClr>
            </a:glow>
          </a:effectLst>
        </p:spPr>
        <p:txBody>
          <a:bodyPr vert="horz" wrap="square" lIns="91440" tIns="45720" rIns="91440" bIns="45720" numCol="1" anchor="ctr" anchorCtr="0" compatLnSpc="1">
            <a:prstTxWarp prst="textNoShape">
              <a:avLst/>
            </a:prstTxWarp>
            <a:spAutoFit/>
            <a:scene3d>
              <a:camera prst="perspectiveHeroicExtremeRightFacing"/>
              <a:lightRig rig="flat" dir="tl">
                <a:rot lat="0" lon="0" rev="6600000"/>
              </a:lightRig>
            </a:scene3d>
            <a:sp3d extrusionH="25400" contourW="8890">
              <a:bevelT w="38100" h="31750" prst="riblet"/>
              <a:contourClr>
                <a:schemeClr val="accent2">
                  <a:shade val="75000"/>
                </a:schemeClr>
              </a:contourClr>
            </a:sp3d>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4400" b="1" i="0" u="none" strike="noStrike" normalizeH="0" baseline="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60007" dist="200025" dir="15000000" sy="30000" kx="-1800000" algn="bl" rotWithShape="0">
                    <a:prstClr val="black">
                      <a:alpha val="32000"/>
                    </a:prstClr>
                  </a:outerShdw>
                </a:effectLst>
                <a:latin typeface="Comic Sans MS" pitchFamily="66" charset="0"/>
                <a:ea typeface="Times New Roman" pitchFamily="18" charset="0"/>
                <a:cs typeface="Arial" pitchFamily="34" charset="0"/>
              </a:rPr>
              <a:t>DÜNYA’MIZIN ŞEKLİ</a:t>
            </a:r>
            <a:endParaRPr kumimoji="0" lang="tr-TR" sz="2400" b="1" i="0" u="none" strike="noStrike" normalizeH="0" baseline="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60007" dist="200025" dir="15000000" sy="30000" kx="-1800000" algn="bl" rotWithShape="0">
                  <a:prstClr val="black">
                    <a:alpha val="32000"/>
                  </a:prstClr>
                </a:outerShdw>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2800" b="1" i="0" u="none" strike="noStrike" normalizeH="0" baseline="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60007" dist="200025" dir="15000000" sy="30000" kx="-1800000" algn="bl" rotWithShape="0">
                  <a:prstClr val="black">
                    <a:alpha val="32000"/>
                  </a:prstClr>
                </a:outerShdw>
              </a:effectLst>
              <a:latin typeface="Arial" pitchFamily="34" charset="0"/>
              <a:cs typeface="Arial" pitchFamily="34" charset="0"/>
            </a:endParaRPr>
          </a:p>
        </p:txBody>
      </p:sp>
    </p:spTree>
  </p:cSld>
  <p:clrMapOvr>
    <a:masterClrMapping/>
  </p:clrMapOvr>
  <p:transition spd="slow">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214282" y="1500174"/>
            <a:ext cx="4857784" cy="2816156"/>
          </a:xfrm>
          <a:prstGeom prst="rect">
            <a:avLst/>
          </a:prstGeom>
          <a:noFill/>
        </p:spPr>
        <p:txBody>
          <a:bodyPr wrap="square" rtlCol="0">
            <a:spAutoFit/>
          </a:bodyPr>
          <a:lstStyle/>
          <a:p>
            <a:pPr>
              <a:lnSpc>
                <a:spcPct val="150000"/>
              </a:lnSpc>
            </a:pPr>
            <a:r>
              <a:rPr lang="tr-TR" sz="2400" dirty="0" smtClean="0">
                <a:effectLst>
                  <a:outerShdw blurRad="38100" dist="38100" dir="2700000" algn="tl">
                    <a:srgbClr val="000000">
                      <a:alpha val="43137"/>
                    </a:srgbClr>
                  </a:outerShdw>
                </a:effectLst>
                <a:latin typeface="ALFABET98" pitchFamily="2" charset="0"/>
              </a:rPr>
              <a:t>   Dünya’mız küre biçimindedir. Dünya’yı iki eş yarım küreye ayırdığı varsayılan çizgiye </a:t>
            </a:r>
            <a:r>
              <a:rPr lang="tr-TR" sz="2400" dirty="0" smtClean="0">
                <a:solidFill>
                  <a:srgbClr val="FF0000"/>
                </a:solidFill>
                <a:effectLst>
                  <a:outerShdw blurRad="38100" dist="38100" dir="2700000" algn="tl">
                    <a:srgbClr val="000000">
                      <a:alpha val="43137"/>
                    </a:srgbClr>
                  </a:outerShdw>
                </a:effectLst>
                <a:latin typeface="ALFABET98" pitchFamily="2" charset="0"/>
              </a:rPr>
              <a:t>ekvator </a:t>
            </a:r>
            <a:r>
              <a:rPr lang="tr-TR" sz="2400" dirty="0" smtClean="0">
                <a:effectLst>
                  <a:outerShdw blurRad="38100" dist="38100" dir="2700000" algn="tl">
                    <a:srgbClr val="000000">
                      <a:alpha val="43137"/>
                    </a:srgbClr>
                  </a:outerShdw>
                </a:effectLst>
                <a:latin typeface="ALFABET98" pitchFamily="2" charset="0"/>
              </a:rPr>
              <a:t>denir. </a:t>
            </a:r>
          </a:p>
          <a:p>
            <a:pPr>
              <a:lnSpc>
                <a:spcPct val="150000"/>
              </a:lnSpc>
            </a:pPr>
            <a:r>
              <a:rPr lang="tr-TR" sz="2400" dirty="0" smtClean="0">
                <a:effectLst>
                  <a:outerShdw blurRad="38100" dist="38100" dir="2700000" algn="tl">
                    <a:srgbClr val="000000">
                      <a:alpha val="43137"/>
                    </a:srgbClr>
                  </a:outerShdw>
                </a:effectLst>
                <a:latin typeface="ALFABET98" pitchFamily="2" charset="0"/>
              </a:rPr>
              <a:t>Dünya, ekvatorda hafifçe şişkin, kutuplardan ise hafifçe basıktır.</a:t>
            </a:r>
            <a:endParaRPr lang="tr-TR" sz="2400" dirty="0">
              <a:effectLst>
                <a:outerShdw blurRad="38100" dist="38100" dir="2700000" algn="tl">
                  <a:srgbClr val="000000">
                    <a:alpha val="43137"/>
                  </a:srgbClr>
                </a:outerShdw>
              </a:effectLst>
              <a:latin typeface="ALFABET98" pitchFamily="2" charset="0"/>
            </a:endParaRPr>
          </a:p>
        </p:txBody>
      </p:sp>
      <p:pic>
        <p:nvPicPr>
          <p:cNvPr id="9" name="Picture 2"/>
          <p:cNvPicPr>
            <a:picLocks noChangeAspect="1" noChangeArrowheads="1"/>
          </p:cNvPicPr>
          <p:nvPr/>
        </p:nvPicPr>
        <p:blipFill>
          <a:blip r:embed="rId2"/>
          <a:srcRect/>
          <a:stretch>
            <a:fillRect/>
          </a:stretch>
        </p:blipFill>
        <p:spPr bwMode="auto">
          <a:xfrm>
            <a:off x="5072066" y="1571612"/>
            <a:ext cx="3786573" cy="2571768"/>
          </a:xfrm>
          <a:prstGeom prst="rect">
            <a:avLst/>
          </a:prstGeom>
          <a:noFill/>
          <a:ln w="9525">
            <a:noFill/>
            <a:miter lim="800000"/>
            <a:headEnd/>
            <a:tailEnd/>
          </a:ln>
          <a:effectLst/>
        </p:spPr>
      </p:pic>
      <p:pic>
        <p:nvPicPr>
          <p:cNvPr id="18437" name="Picture 5" descr="http://dtamin.ir/images/url.gif"/>
          <p:cNvPicPr>
            <a:picLocks noChangeAspect="1" noChangeArrowheads="1" noCrop="1"/>
          </p:cNvPicPr>
          <p:nvPr/>
        </p:nvPicPr>
        <p:blipFill>
          <a:blip r:embed="rId3"/>
          <a:srcRect/>
          <a:stretch>
            <a:fillRect/>
          </a:stretch>
        </p:blipFill>
        <p:spPr bwMode="auto">
          <a:xfrm>
            <a:off x="3357554" y="4500570"/>
            <a:ext cx="2214578" cy="2214578"/>
          </a:xfrm>
          <a:prstGeom prst="rect">
            <a:avLst/>
          </a:prstGeom>
          <a:noFill/>
        </p:spPr>
      </p:pic>
      <p:sp>
        <p:nvSpPr>
          <p:cNvPr id="11" name="10 Metin kutusu"/>
          <p:cNvSpPr txBox="1"/>
          <p:nvPr/>
        </p:nvSpPr>
        <p:spPr>
          <a:xfrm>
            <a:off x="6429388" y="6286520"/>
            <a:ext cx="2428892" cy="276999"/>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1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Lucida Handwriting" pitchFamily="66" charset="0"/>
              </a:rPr>
              <a:t>               N.YÜCEL</a:t>
            </a:r>
            <a:endParaRPr lang="tr-TR" sz="1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Lucida Handwriting" pitchFamily="66" charset="0"/>
            </a:endParaRPr>
          </a:p>
        </p:txBody>
      </p:sp>
    </p:spTree>
  </p:cSld>
  <p:clrMapOvr>
    <a:masterClrMapping/>
  </p:clrMapOvr>
  <p:transition spd="slow">
    <p:newsfla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9" name="Picture 11" descr="http://priede.bf.lu.lv/ftp/.vg_Daba/201201/Earth_Moon_Sun.gif"/>
          <p:cNvPicPr>
            <a:picLocks noChangeAspect="1" noChangeArrowheads="1"/>
          </p:cNvPicPr>
          <p:nvPr/>
        </p:nvPicPr>
        <p:blipFill>
          <a:blip r:embed="rId2"/>
          <a:srcRect/>
          <a:stretch>
            <a:fillRect/>
          </a:stretch>
        </p:blipFill>
        <p:spPr bwMode="auto">
          <a:xfrm>
            <a:off x="-21549" y="0"/>
            <a:ext cx="9165549" cy="6858000"/>
          </a:xfrm>
          <a:prstGeom prst="rect">
            <a:avLst/>
          </a:prstGeom>
          <a:noFill/>
        </p:spPr>
      </p:pic>
      <p:sp>
        <p:nvSpPr>
          <p:cNvPr id="2056" name="Rectangle 8"/>
          <p:cNvSpPr>
            <a:spLocks noChangeArrowheads="1"/>
          </p:cNvSpPr>
          <p:nvPr/>
        </p:nvSpPr>
        <p:spPr bwMode="auto">
          <a:xfrm>
            <a:off x="2428860" y="571480"/>
            <a:ext cx="3786214"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400" b="1" i="0" u="none" strike="noStrike" normalizeH="0" baseline="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38100" dist="38100" dir="2700000" algn="tl">
                    <a:srgbClr val="000000">
                      <a:alpha val="43137"/>
                    </a:srgbClr>
                  </a:outerShdw>
                </a:effectLst>
                <a:latin typeface="Comic Sans MS" pitchFamily="66" charset="0"/>
                <a:ea typeface="Times New Roman" pitchFamily="18" charset="0"/>
                <a:cs typeface="Arial" pitchFamily="34" charset="0"/>
              </a:rPr>
              <a:t>DÜNYA’MIZIN ŞEKLİ</a:t>
            </a:r>
            <a:endParaRPr kumimoji="0" lang="tr-TR" sz="1200" b="1" i="0" u="none" strike="noStrike" normalizeH="0" baseline="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38100" dist="38100" dir="2700000" algn="tl">
                  <a:srgbClr val="000000">
                    <a:alpha val="43137"/>
                  </a:srgbClr>
                </a:outerShdw>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800" b="1" i="0" u="none" strike="noStrike" normalizeH="0" baseline="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Arial" pitchFamily="34" charset="0"/>
              <a:cs typeface="Arial" pitchFamily="34" charset="0"/>
            </a:endParaRPr>
          </a:p>
        </p:txBody>
      </p:sp>
      <p:pic>
        <p:nvPicPr>
          <p:cNvPr id="2063" name="Picture 15" descr="http://www.geologues-prospecteurs.fr/gifs-animes/terre/142.gif"/>
          <p:cNvPicPr>
            <a:picLocks noChangeAspect="1" noChangeArrowheads="1" noCrop="1"/>
          </p:cNvPicPr>
          <p:nvPr/>
        </p:nvPicPr>
        <p:blipFill>
          <a:blip r:embed="rId3"/>
          <a:srcRect/>
          <a:stretch>
            <a:fillRect/>
          </a:stretch>
        </p:blipFill>
        <p:spPr bwMode="auto">
          <a:xfrm>
            <a:off x="-357222" y="4607704"/>
            <a:ext cx="1928826" cy="2250296"/>
          </a:xfrm>
          <a:prstGeom prst="rect">
            <a:avLst/>
          </a:prstGeom>
          <a:noFill/>
        </p:spPr>
      </p:pic>
      <p:sp>
        <p:nvSpPr>
          <p:cNvPr id="2057" name="Rectangle 9"/>
          <p:cNvSpPr>
            <a:spLocks noChangeArrowheads="1"/>
          </p:cNvSpPr>
          <p:nvPr/>
        </p:nvSpPr>
        <p:spPr bwMode="auto">
          <a:xfrm>
            <a:off x="428596" y="1071546"/>
            <a:ext cx="8501122" cy="391645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tr-TR" sz="2800" b="0" i="0" u="none" strike="noStrike" cap="none" normalizeH="0" baseline="0" dirty="0" smtClean="0">
                <a:ln>
                  <a:noFill/>
                </a:ln>
                <a:solidFill>
                  <a:schemeClr val="bg1"/>
                </a:solidFill>
                <a:effectLst/>
                <a:latin typeface="ALFABET98" pitchFamily="2" charset="0"/>
                <a:ea typeface="Times New Roman" pitchFamily="18" charset="0"/>
                <a:cs typeface="Arial" pitchFamily="34" charset="0"/>
              </a:rPr>
              <a:t>   </a:t>
            </a:r>
            <a:r>
              <a:rPr kumimoji="0" lang="tr-TR" sz="2800" b="0" i="0" u="none" strike="noStrike" cap="none" normalizeH="0" baseline="0" dirty="0" smtClean="0">
                <a:ln>
                  <a:noFill/>
                </a:ln>
                <a:solidFill>
                  <a:schemeClr val="bg1"/>
                </a:solidFill>
                <a:effectLst>
                  <a:outerShdw blurRad="38100" dist="38100" dir="2700000" algn="tl">
                    <a:srgbClr val="000000">
                      <a:alpha val="43137"/>
                    </a:srgbClr>
                  </a:outerShdw>
                </a:effectLst>
                <a:latin typeface="ALFABET98" pitchFamily="2" charset="0"/>
                <a:ea typeface="Times New Roman" pitchFamily="18" charset="0"/>
                <a:cs typeface="Arial" pitchFamily="34" charset="0"/>
              </a:rPr>
              <a:t>Dünya’mızın şekli küreye benzer.Dünya’mızın şekli hakkında kesin bilgiler elde edene kadar bir çok düşünce ortaya atılmıştır.Eski Yunanlılar dünyanın yuvarlak bir tepsiye benzediğini öne sürmüşler Bunun için denizlere açılan gemiler fazla açıldıklarında denizin kenarından boşluğa düşeceklerini sanırlardı</a:t>
            </a:r>
            <a:r>
              <a:rPr kumimoji="0" lang="tr-TR" sz="2800" b="0" i="0" u="none" strike="noStrike" cap="none" normalizeH="0" baseline="0" dirty="0" smtClean="0">
                <a:ln>
                  <a:noFill/>
                </a:ln>
                <a:solidFill>
                  <a:schemeClr val="bg1"/>
                </a:solidFill>
                <a:effectLst/>
                <a:latin typeface="ALFABET98" pitchFamily="2" charset="0"/>
                <a:ea typeface="Times New Roman" pitchFamily="18" charset="0"/>
                <a:cs typeface="Arial" pitchFamily="34" charset="0"/>
              </a:rPr>
              <a:t>.</a:t>
            </a:r>
            <a:endParaRPr kumimoji="0" lang="tr-TR" sz="4000" b="0" i="0" u="none" strike="noStrike" cap="none" normalizeH="0" baseline="0" dirty="0" smtClean="0">
              <a:ln>
                <a:noFill/>
              </a:ln>
              <a:solidFill>
                <a:schemeClr val="bg1"/>
              </a:solidFill>
              <a:effectLst/>
              <a:latin typeface="ALFABET98" pitchFamily="2" charset="0"/>
              <a:cs typeface="Arial" pitchFamily="34" charset="0"/>
            </a:endParaRPr>
          </a:p>
        </p:txBody>
      </p:sp>
    </p:spTree>
  </p:cSld>
  <p:clrMapOvr>
    <a:masterClrMapping/>
  </p:clrMapOvr>
  <p:transition spd="slow">
    <p:newsfla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dunyanin-seklinin-kureye-benzemesi"/>
          <p:cNvPicPr>
            <a:picLocks noChangeAspect="1" noChangeArrowheads="1"/>
          </p:cNvPicPr>
          <p:nvPr/>
        </p:nvPicPr>
        <p:blipFill>
          <a:blip r:embed="rId2"/>
          <a:srcRect/>
          <a:stretch>
            <a:fillRect/>
          </a:stretch>
        </p:blipFill>
        <p:spPr bwMode="auto">
          <a:xfrm>
            <a:off x="0" y="785794"/>
            <a:ext cx="9144000" cy="5142014"/>
          </a:xfrm>
          <a:prstGeom prst="rect">
            <a:avLst/>
          </a:prstGeom>
          <a:noFill/>
        </p:spPr>
      </p:pic>
    </p:spTree>
  </p:cSld>
  <p:clrMapOvr>
    <a:masterClrMapping/>
  </p:clrMapOvr>
  <p:transition spd="slow">
    <p:newsfla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33" name="Picture 13" descr="http://i148.photobucket.com/albums/s6/amandavivina/Gifs%20Varios/Gifs%20Transportes/fragata11.gif"/>
          <p:cNvPicPr>
            <a:picLocks noChangeAspect="1" noChangeArrowheads="1" noCrop="1"/>
          </p:cNvPicPr>
          <p:nvPr/>
        </p:nvPicPr>
        <p:blipFill>
          <a:blip r:embed="rId2"/>
          <a:srcRect/>
          <a:stretch>
            <a:fillRect/>
          </a:stretch>
        </p:blipFill>
        <p:spPr bwMode="auto">
          <a:xfrm>
            <a:off x="4500562" y="5072074"/>
            <a:ext cx="1926567" cy="1496903"/>
          </a:xfrm>
          <a:prstGeom prst="rect">
            <a:avLst/>
          </a:prstGeom>
          <a:noFill/>
        </p:spPr>
      </p:pic>
      <p:sp>
        <p:nvSpPr>
          <p:cNvPr id="5121" name="Rectangle 1"/>
          <p:cNvSpPr>
            <a:spLocks noChangeArrowheads="1"/>
          </p:cNvSpPr>
          <p:nvPr/>
        </p:nvSpPr>
        <p:spPr bwMode="auto">
          <a:xfrm>
            <a:off x="285720" y="357166"/>
            <a:ext cx="885828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tr-TR"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ALFABET98" pitchFamily="2" charset="0"/>
                <a:ea typeface="Times New Roman" pitchFamily="18" charset="0"/>
                <a:cs typeface="Arial" pitchFamily="34" charset="0"/>
              </a:rPr>
              <a:t>   Dünyanın şeklini ve hareketlerini inceleyen bilim dalına </a:t>
            </a:r>
            <a:r>
              <a:rPr kumimoji="0" lang="tr-TR" sz="2400" b="1" i="0" u="none" strike="noStrike" cap="none" normalizeH="0" baseline="0" dirty="0" smtClean="0">
                <a:ln>
                  <a:noFill/>
                </a:ln>
                <a:solidFill>
                  <a:srgbClr val="FF0000"/>
                </a:solidFill>
                <a:effectLst>
                  <a:outerShdw blurRad="38100" dist="38100" dir="2700000" algn="tl">
                    <a:srgbClr val="000000">
                      <a:alpha val="43137"/>
                    </a:srgbClr>
                  </a:outerShdw>
                </a:effectLst>
                <a:latin typeface="ALFABET98" pitchFamily="2" charset="0"/>
                <a:ea typeface="Times New Roman" pitchFamily="18" charset="0"/>
                <a:cs typeface="Arial" pitchFamily="34" charset="0"/>
              </a:rPr>
              <a:t>gökbilim (astronomi</a:t>
            </a:r>
            <a:r>
              <a:rPr kumimoji="0" lang="tr-TR" sz="2400" b="0" i="0" u="none" strike="noStrike" cap="none" normalizeH="0" baseline="0" dirty="0" smtClean="0">
                <a:ln>
                  <a:noFill/>
                </a:ln>
                <a:solidFill>
                  <a:srgbClr val="FF0000"/>
                </a:solidFill>
                <a:effectLst>
                  <a:outerShdw blurRad="38100" dist="38100" dir="2700000" algn="tl">
                    <a:srgbClr val="000000">
                      <a:alpha val="43137"/>
                    </a:srgbClr>
                  </a:outerShdw>
                </a:effectLst>
                <a:latin typeface="ALFABET98" pitchFamily="2" charset="0"/>
                <a:ea typeface="Times New Roman" pitchFamily="18" charset="0"/>
                <a:cs typeface="Arial" pitchFamily="34" charset="0"/>
              </a:rPr>
              <a:t>)</a:t>
            </a:r>
            <a:r>
              <a:rPr kumimoji="0" lang="tr-TR" sz="2400" b="0" i="0" u="none" strike="noStrike" cap="none" normalizeH="0" baseline="0" dirty="0" smtClean="0">
                <a:ln>
                  <a:noFill/>
                </a:ln>
                <a:effectLst>
                  <a:outerShdw blurRad="38100" dist="38100" dir="2700000" algn="tl">
                    <a:srgbClr val="000000">
                      <a:alpha val="43137"/>
                    </a:srgbClr>
                  </a:outerShdw>
                </a:effectLst>
                <a:latin typeface="ALFABET98" pitchFamily="2" charset="0"/>
                <a:ea typeface="Times New Roman" pitchFamily="18" charset="0"/>
                <a:cs typeface="Arial" pitchFamily="34" charset="0"/>
              </a:rPr>
              <a:t>d</a:t>
            </a:r>
            <a:r>
              <a:rPr kumimoji="0" lang="tr-TR"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ALFABET98" pitchFamily="2" charset="0"/>
                <a:ea typeface="Times New Roman" pitchFamily="18" charset="0"/>
                <a:cs typeface="Arial" pitchFamily="34" charset="0"/>
              </a:rPr>
              <a:t>enir.</a:t>
            </a:r>
            <a:endParaRPr kumimoji="0" lang="tr-TR"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ALFABET98" pitchFamily="2" charset="0"/>
              <a:cs typeface="Arial" pitchFamily="34" charset="0"/>
            </a:endParaRPr>
          </a:p>
        </p:txBody>
      </p:sp>
      <p:sp>
        <p:nvSpPr>
          <p:cNvPr id="5" name="4 Metin kutusu"/>
          <p:cNvSpPr txBox="1"/>
          <p:nvPr/>
        </p:nvSpPr>
        <p:spPr>
          <a:xfrm>
            <a:off x="500034" y="1500174"/>
            <a:ext cx="8643966" cy="646331"/>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lvl="0" eaLnBrk="0" fontAlgn="base" hangingPunct="0">
              <a:lnSpc>
                <a:spcPct val="150000"/>
              </a:lnSpc>
              <a:spcBef>
                <a:spcPct val="0"/>
              </a:spcBef>
              <a:spcAft>
                <a:spcPct val="0"/>
              </a:spcAft>
            </a:pPr>
            <a:r>
              <a:rPr kumimoji="0" lang="tr-TR" sz="2400" b="1" i="0" u="none" strike="noStrike" normalizeH="0" baseline="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LFABET98" pitchFamily="2" charset="0"/>
                <a:ea typeface="Times New Roman" pitchFamily="18" charset="0"/>
                <a:cs typeface="Arial" pitchFamily="34" charset="0"/>
              </a:rPr>
              <a:t>Gökbilimi ile ilgilenen bilim adamlarından bazıları şunlardır;</a:t>
            </a:r>
            <a:endParaRPr kumimoji="0" lang="tr-TR" sz="2400" b="1" i="0" u="none" strike="noStrike" normalizeH="0" baseline="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LFABET98" pitchFamily="2" charset="0"/>
              <a:cs typeface="Arial" pitchFamily="34" charset="0"/>
            </a:endParaRPr>
          </a:p>
        </p:txBody>
      </p:sp>
      <p:sp>
        <p:nvSpPr>
          <p:cNvPr id="6" name="5 Dikdörtgen"/>
          <p:cNvSpPr/>
          <p:nvPr/>
        </p:nvSpPr>
        <p:spPr>
          <a:xfrm>
            <a:off x="357158" y="2428868"/>
            <a:ext cx="4572032" cy="1569660"/>
          </a:xfrm>
          <a:prstGeom prst="rect">
            <a:avLst/>
          </a:prstGeom>
        </p:spPr>
        <p:txBody>
          <a:bodyPr wrap="square">
            <a:spAutoFit/>
          </a:bodyPr>
          <a:lstStyle/>
          <a:p>
            <a:pPr lvl="0" eaLnBrk="0" fontAlgn="base" hangingPunct="0">
              <a:lnSpc>
                <a:spcPct val="150000"/>
              </a:lnSpc>
              <a:spcBef>
                <a:spcPct val="0"/>
              </a:spcBef>
              <a:spcAft>
                <a:spcPct val="0"/>
              </a:spcAft>
            </a:pPr>
            <a:r>
              <a:rPr kumimoji="0" lang="tr-TR"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ALFABET98" pitchFamily="2" charset="0"/>
                <a:ea typeface="Times New Roman" pitchFamily="18" charset="0"/>
                <a:cs typeface="Arial" pitchFamily="34" charset="0"/>
              </a:rPr>
              <a:t>.</a:t>
            </a:r>
          </a:p>
          <a:p>
            <a:r>
              <a:rPr lang="tr-TR" sz="2400" dirty="0" smtClean="0"/>
              <a:t>                              </a:t>
            </a:r>
            <a:endParaRPr lang="tr-TR" sz="2400" dirty="0"/>
          </a:p>
          <a:p>
            <a:pPr lvl="0" eaLnBrk="0" fontAlgn="base" hangingPunct="0">
              <a:lnSpc>
                <a:spcPct val="150000"/>
              </a:lnSpc>
              <a:spcBef>
                <a:spcPct val="0"/>
              </a:spcBef>
              <a:spcAft>
                <a:spcPct val="0"/>
              </a:spcAft>
            </a:pPr>
            <a:endParaRPr kumimoji="0" lang="tr-TR" sz="2400" b="1" i="0" u="none" strike="noStrike" cap="none" normalizeH="0" baseline="0" dirty="0" smtClean="0">
              <a:ln>
                <a:noFill/>
              </a:ln>
              <a:solidFill>
                <a:srgbClr val="FF0000"/>
              </a:solidFill>
              <a:effectLst>
                <a:outerShdw blurRad="38100" dist="38100" dir="2700000" algn="tl">
                  <a:srgbClr val="000000">
                    <a:alpha val="43137"/>
                  </a:srgbClr>
                </a:outerShdw>
              </a:effectLst>
              <a:latin typeface="ALFABET98" pitchFamily="2" charset="0"/>
              <a:ea typeface="Times New Roman" pitchFamily="18" charset="0"/>
              <a:cs typeface="Arial" pitchFamily="34" charset="0"/>
            </a:endParaRPr>
          </a:p>
        </p:txBody>
      </p:sp>
      <p:pic>
        <p:nvPicPr>
          <p:cNvPr id="5125" name="Picture 5" descr="https://encrypted-tbn3.gstatic.com/images?q=tbn:ANd9GcRWzWh7XFO1NIzs2Hw8Vv1XlYw0Vw2VaIEN2Yd0qMkzAuKEyDOi"/>
          <p:cNvPicPr>
            <a:picLocks noChangeAspect="1" noChangeArrowheads="1"/>
          </p:cNvPicPr>
          <p:nvPr/>
        </p:nvPicPr>
        <p:blipFill>
          <a:blip r:embed="rId3"/>
          <a:srcRect/>
          <a:stretch>
            <a:fillRect/>
          </a:stretch>
        </p:blipFill>
        <p:spPr bwMode="auto">
          <a:xfrm>
            <a:off x="2357422" y="5000636"/>
            <a:ext cx="1428760" cy="1575643"/>
          </a:xfrm>
          <a:prstGeom prst="rect">
            <a:avLst/>
          </a:prstGeom>
          <a:noFill/>
        </p:spPr>
      </p:pic>
      <p:sp>
        <p:nvSpPr>
          <p:cNvPr id="9" name="8 Metin kutusu"/>
          <p:cNvSpPr txBox="1"/>
          <p:nvPr/>
        </p:nvSpPr>
        <p:spPr>
          <a:xfrm>
            <a:off x="285720" y="2143116"/>
            <a:ext cx="3714776" cy="1569660"/>
          </a:xfrm>
          <a:prstGeom prst="rect">
            <a:avLst/>
          </a:prstGeom>
          <a:noFill/>
        </p:spPr>
        <p:txBody>
          <a:bodyPr wrap="square" rtlCol="0">
            <a:spAutoFit/>
          </a:bodyPr>
          <a:lstStyle/>
          <a:p>
            <a:r>
              <a:rPr kumimoji="0" lang="tr-TR" sz="2400" b="1" i="0" u="none" strike="noStrike" cap="none" normalizeH="0" baseline="0" dirty="0" smtClean="0">
                <a:ln>
                  <a:noFill/>
                </a:ln>
                <a:solidFill>
                  <a:srgbClr val="FF0000"/>
                </a:solidFill>
                <a:effectLst>
                  <a:outerShdw blurRad="38100" dist="38100" dir="2700000" algn="tl">
                    <a:srgbClr val="000000">
                      <a:alpha val="43137"/>
                    </a:srgbClr>
                  </a:outerShdw>
                </a:effectLst>
                <a:latin typeface="ALFABET98" pitchFamily="2" charset="0"/>
                <a:ea typeface="Times New Roman" pitchFamily="18" charset="0"/>
                <a:cs typeface="Arial" pitchFamily="34" charset="0"/>
              </a:rPr>
              <a:t>Pisagor : </a:t>
            </a:r>
            <a:r>
              <a:rPr kumimoji="0" lang="tr-TR"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ALFABET98" pitchFamily="2" charset="0"/>
                <a:ea typeface="Times New Roman" pitchFamily="18" charset="0"/>
                <a:cs typeface="Arial" pitchFamily="34" charset="0"/>
              </a:rPr>
              <a:t>MÖ 590’ </a:t>
            </a:r>
            <a:r>
              <a:rPr kumimoji="0" lang="tr-TR" sz="24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ALFABET98" pitchFamily="2" charset="0"/>
                <a:ea typeface="Times New Roman" pitchFamily="18" charset="0"/>
                <a:cs typeface="Arial" pitchFamily="34" charset="0"/>
              </a:rPr>
              <a:t>lı</a:t>
            </a:r>
            <a:r>
              <a:rPr kumimoji="0" lang="tr-TR"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ALFABET98" pitchFamily="2" charset="0"/>
                <a:ea typeface="Times New Roman" pitchFamily="18" charset="0"/>
                <a:cs typeface="Arial" pitchFamily="34" charset="0"/>
              </a:rPr>
              <a:t> yıllarda Dünya’nın Güneş etrafında döndüğünü ileri sürmüştür</a:t>
            </a:r>
            <a:endParaRPr lang="tr-TR" sz="2400" dirty="0">
              <a:effectLst>
                <a:outerShdw blurRad="38100" dist="38100" dir="2700000" algn="tl">
                  <a:srgbClr val="000000">
                    <a:alpha val="43137"/>
                  </a:srgbClr>
                </a:outerShdw>
              </a:effectLst>
            </a:endParaRPr>
          </a:p>
        </p:txBody>
      </p:sp>
      <p:sp>
        <p:nvSpPr>
          <p:cNvPr id="10" name="9 Dikdörtgen"/>
          <p:cNvSpPr/>
          <p:nvPr/>
        </p:nvSpPr>
        <p:spPr>
          <a:xfrm>
            <a:off x="285720" y="3857628"/>
            <a:ext cx="4572000" cy="1569660"/>
          </a:xfrm>
          <a:prstGeom prst="rect">
            <a:avLst/>
          </a:prstGeom>
        </p:spPr>
        <p:txBody>
          <a:bodyPr>
            <a:spAutoFit/>
          </a:bodyPr>
          <a:lstStyle/>
          <a:p>
            <a:pPr lvl="0" eaLnBrk="0" fontAlgn="base" hangingPunct="0">
              <a:spcBef>
                <a:spcPct val="0"/>
              </a:spcBef>
              <a:spcAft>
                <a:spcPct val="0"/>
              </a:spcAft>
            </a:pPr>
            <a:r>
              <a:rPr kumimoji="0" lang="tr-TR" sz="2400" b="1" i="0" u="none" strike="noStrike" cap="none" normalizeH="0" baseline="0" dirty="0" err="1" smtClean="0">
                <a:ln>
                  <a:noFill/>
                </a:ln>
                <a:solidFill>
                  <a:srgbClr val="FF0000"/>
                </a:solidFill>
                <a:effectLst>
                  <a:outerShdw blurRad="38100" dist="38100" dir="2700000" algn="tl">
                    <a:srgbClr val="000000">
                      <a:alpha val="43137"/>
                    </a:srgbClr>
                  </a:outerShdw>
                </a:effectLst>
                <a:latin typeface="ALFABET98" pitchFamily="2" charset="0"/>
                <a:ea typeface="Times New Roman" pitchFamily="18" charset="0"/>
                <a:cs typeface="Arial" pitchFamily="34" charset="0"/>
              </a:rPr>
              <a:t>Biruni</a:t>
            </a:r>
            <a:r>
              <a:rPr kumimoji="0" lang="tr-TR" sz="2400" b="1" i="0" u="none" strike="noStrike" cap="none" normalizeH="0" baseline="0" dirty="0" smtClean="0">
                <a:ln>
                  <a:noFill/>
                </a:ln>
                <a:solidFill>
                  <a:srgbClr val="FF0000"/>
                </a:solidFill>
                <a:effectLst>
                  <a:outerShdw blurRad="38100" dist="38100" dir="2700000" algn="tl">
                    <a:srgbClr val="000000">
                      <a:alpha val="43137"/>
                    </a:srgbClr>
                  </a:outerShdw>
                </a:effectLst>
                <a:latin typeface="ALFABET98" pitchFamily="2" charset="0"/>
                <a:ea typeface="Times New Roman" pitchFamily="18" charset="0"/>
                <a:cs typeface="Arial" pitchFamily="34" charset="0"/>
              </a:rPr>
              <a:t> : </a:t>
            </a:r>
            <a:r>
              <a:rPr kumimoji="0" lang="tr-TR"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ALFABET98" pitchFamily="2" charset="0"/>
                <a:ea typeface="Times New Roman" pitchFamily="18" charset="0"/>
                <a:cs typeface="Arial" pitchFamily="34" charset="0"/>
              </a:rPr>
              <a:t>972-1050 yılları arasında Dünyanın küre şeklinde olduğunu yer çekiminin varlığını ortaya koydu.</a:t>
            </a:r>
            <a:endParaRPr kumimoji="0" lang="tr-TR"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ALFABET98" pitchFamily="2" charset="0"/>
              <a:cs typeface="Arial" pitchFamily="34" charset="0"/>
            </a:endParaRPr>
          </a:p>
        </p:txBody>
      </p:sp>
      <p:sp>
        <p:nvSpPr>
          <p:cNvPr id="11" name="10 Dikdörtgen"/>
          <p:cNvSpPr/>
          <p:nvPr/>
        </p:nvSpPr>
        <p:spPr>
          <a:xfrm>
            <a:off x="5000628" y="3857628"/>
            <a:ext cx="4143372" cy="1200329"/>
          </a:xfrm>
          <a:prstGeom prst="rect">
            <a:avLst/>
          </a:prstGeom>
        </p:spPr>
        <p:txBody>
          <a:bodyPr wrap="square">
            <a:spAutoFit/>
          </a:bodyPr>
          <a:lstStyle/>
          <a:p>
            <a:pPr lvl="0" eaLnBrk="0" fontAlgn="base" hangingPunct="0">
              <a:lnSpc>
                <a:spcPct val="150000"/>
              </a:lnSpc>
              <a:spcBef>
                <a:spcPct val="0"/>
              </a:spcBef>
              <a:spcAft>
                <a:spcPct val="0"/>
              </a:spcAft>
            </a:pPr>
            <a:r>
              <a:rPr kumimoji="0" lang="tr-TR" sz="2400" b="1" i="0" u="none" strike="noStrike" cap="none" normalizeH="0" baseline="0" dirty="0" err="1" smtClean="0">
                <a:ln>
                  <a:noFill/>
                </a:ln>
                <a:solidFill>
                  <a:srgbClr val="FF0000"/>
                </a:solidFill>
                <a:effectLst>
                  <a:outerShdw blurRad="38100" dist="38100" dir="2700000" algn="tl">
                    <a:srgbClr val="000000">
                      <a:alpha val="43137"/>
                    </a:srgbClr>
                  </a:outerShdw>
                </a:effectLst>
                <a:latin typeface="ALFABET98" pitchFamily="2" charset="0"/>
                <a:ea typeface="Times New Roman" pitchFamily="18" charset="0"/>
                <a:cs typeface="Arial" pitchFamily="34" charset="0"/>
              </a:rPr>
              <a:t>Macellan</a:t>
            </a:r>
            <a:r>
              <a:rPr kumimoji="0" lang="tr-TR" sz="2400" b="1" i="0" u="none" strike="noStrike" cap="none" normalizeH="0" baseline="0" dirty="0" smtClean="0">
                <a:ln>
                  <a:noFill/>
                </a:ln>
                <a:solidFill>
                  <a:srgbClr val="FF0000"/>
                </a:solidFill>
                <a:effectLst>
                  <a:outerShdw blurRad="38100" dist="38100" dir="2700000" algn="tl">
                    <a:srgbClr val="000000">
                      <a:alpha val="43137"/>
                    </a:srgbClr>
                  </a:outerShdw>
                </a:effectLst>
                <a:latin typeface="ALFABET98" pitchFamily="2" charset="0"/>
                <a:ea typeface="Times New Roman" pitchFamily="18" charset="0"/>
                <a:cs typeface="Arial" pitchFamily="34" charset="0"/>
              </a:rPr>
              <a:t> : </a:t>
            </a:r>
            <a:r>
              <a:rPr kumimoji="0" lang="tr-TR"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ALFABET98" pitchFamily="2" charset="0"/>
                <a:ea typeface="Times New Roman" pitchFamily="18" charset="0"/>
                <a:cs typeface="Arial" pitchFamily="34" charset="0"/>
              </a:rPr>
              <a:t>Dünyanın çevresini dolaşan ilk denizcidir.</a:t>
            </a:r>
            <a:endParaRPr kumimoji="0" lang="tr-TR" sz="2400" b="0" i="0" u="none" strike="noStrike" cap="none" normalizeH="0" baseline="0" dirty="0" smtClean="0">
              <a:ln>
                <a:noFill/>
              </a:ln>
              <a:solidFill>
                <a:schemeClr val="tx1"/>
              </a:solidFill>
              <a:effectLst>
                <a:outerShdw blurRad="38100" dist="38100" dir="2700000" algn="tl">
                  <a:srgbClr val="000000">
                    <a:alpha val="43137"/>
                  </a:srgbClr>
                </a:outerShdw>
              </a:effectLst>
              <a:latin typeface="ALFABET98" pitchFamily="2" charset="0"/>
              <a:cs typeface="Arial" pitchFamily="34" charset="0"/>
            </a:endParaRPr>
          </a:p>
        </p:txBody>
      </p:sp>
      <p:pic>
        <p:nvPicPr>
          <p:cNvPr id="12" name="Picture 3" descr="http://www.serdarhan.com/wp-content/uploads/2013/09/pisagorkimdir.jpeg"/>
          <p:cNvPicPr>
            <a:picLocks noChangeAspect="1" noChangeArrowheads="1"/>
          </p:cNvPicPr>
          <p:nvPr/>
        </p:nvPicPr>
        <p:blipFill>
          <a:blip r:embed="rId4"/>
          <a:srcRect/>
          <a:stretch>
            <a:fillRect/>
          </a:stretch>
        </p:blipFill>
        <p:spPr bwMode="auto">
          <a:xfrm>
            <a:off x="3857620" y="2000240"/>
            <a:ext cx="2786082" cy="1859710"/>
          </a:xfrm>
          <a:prstGeom prst="rect">
            <a:avLst/>
          </a:prstGeom>
          <a:noFill/>
        </p:spPr>
      </p:pic>
      <p:pic>
        <p:nvPicPr>
          <p:cNvPr id="5127" name="Picture 7" descr="MACELLAN"/>
          <p:cNvPicPr>
            <a:picLocks noChangeAspect="1" noChangeArrowheads="1"/>
          </p:cNvPicPr>
          <p:nvPr/>
        </p:nvPicPr>
        <p:blipFill>
          <a:blip r:embed="rId5"/>
          <a:srcRect/>
          <a:stretch>
            <a:fillRect/>
          </a:stretch>
        </p:blipFill>
        <p:spPr bwMode="auto">
          <a:xfrm>
            <a:off x="6357950" y="4929198"/>
            <a:ext cx="1714512" cy="1714513"/>
          </a:xfrm>
          <a:prstGeom prst="rect">
            <a:avLst/>
          </a:prstGeom>
          <a:noFill/>
        </p:spPr>
      </p:pic>
      <p:pic>
        <p:nvPicPr>
          <p:cNvPr id="5131" name="Picture 11" descr="http://digilander.libero.it/paolore2/imm/caravel.gif"/>
          <p:cNvPicPr>
            <a:picLocks noChangeAspect="1" noChangeArrowheads="1" noCrop="1"/>
          </p:cNvPicPr>
          <p:nvPr/>
        </p:nvPicPr>
        <p:blipFill>
          <a:blip r:embed="rId6"/>
          <a:srcRect/>
          <a:stretch>
            <a:fillRect/>
          </a:stretch>
        </p:blipFill>
        <p:spPr bwMode="auto">
          <a:xfrm>
            <a:off x="6799336" y="2143116"/>
            <a:ext cx="2152706" cy="1785950"/>
          </a:xfrm>
          <a:prstGeom prst="rect">
            <a:avLst/>
          </a:prstGeom>
          <a:noFill/>
        </p:spPr>
      </p:pic>
    </p:spTree>
  </p:cSld>
  <p:clrMapOvr>
    <a:masterClrMapping/>
  </p:clrMapOvr>
  <p:transition spd="slow">
    <p:newsfla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2" name="Picture 4" descr="http://www.sureyelken.com/wp-content/uploads/2010/11/002cul.jpg"/>
          <p:cNvPicPr>
            <a:picLocks noChangeAspect="1" noChangeArrowheads="1"/>
          </p:cNvPicPr>
          <p:nvPr/>
        </p:nvPicPr>
        <p:blipFill>
          <a:blip r:embed="rId2"/>
          <a:srcRect/>
          <a:stretch>
            <a:fillRect/>
          </a:stretch>
        </p:blipFill>
        <p:spPr bwMode="auto">
          <a:xfrm>
            <a:off x="193314" y="1071546"/>
            <a:ext cx="8950686" cy="4643470"/>
          </a:xfrm>
          <a:prstGeom prst="rect">
            <a:avLst/>
          </a:prstGeom>
          <a:noFill/>
        </p:spPr>
      </p:pic>
    </p:spTree>
  </p:cSld>
  <p:clrMapOvr>
    <a:masterClrMapping/>
  </p:clrMapOvr>
  <p:transition spd="slow">
    <p:newsfla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ChangeArrowheads="1"/>
          </p:cNvSpPr>
          <p:nvPr/>
        </p:nvSpPr>
        <p:spPr bwMode="auto">
          <a:xfrm>
            <a:off x="642910" y="714356"/>
            <a:ext cx="8286808"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tabLst/>
            </a:pPr>
            <a:r>
              <a:rPr kumimoji="0" lang="tr-TR" sz="2400" b="0" i="0" u="none" strike="noStrike" cap="none" normalizeH="0" baseline="0" dirty="0" smtClean="0">
                <a:ln>
                  <a:noFill/>
                </a:ln>
                <a:effectLst>
                  <a:outerShdw blurRad="38100" dist="38100" dir="2700000" algn="tl">
                    <a:srgbClr val="000000">
                      <a:alpha val="43137"/>
                    </a:srgbClr>
                  </a:outerShdw>
                </a:effectLst>
                <a:latin typeface="ALFABET98" pitchFamily="2" charset="0"/>
                <a:ea typeface="Times New Roman" pitchFamily="18" charset="0"/>
                <a:cs typeface="Arial" pitchFamily="34" charset="0"/>
              </a:rPr>
              <a:t>  Güneş doğarken ya da batarken yavaş yavaş doğar ve batar.  Eğer dünya düz olsaydı, birdenbire doğar ve batardı.</a:t>
            </a:r>
          </a:p>
          <a:p>
            <a:pPr marL="0" marR="0" lvl="0" indent="0" algn="l" defTabSz="914400" rtl="0" eaLnBrk="0" fontAlgn="base" latinLnBrk="0" hangingPunct="0">
              <a:lnSpc>
                <a:spcPct val="150000"/>
              </a:lnSpc>
              <a:spcBef>
                <a:spcPct val="0"/>
              </a:spcBef>
              <a:spcAft>
                <a:spcPct val="0"/>
              </a:spcAft>
              <a:buClrTx/>
              <a:buSzTx/>
              <a:tabLst/>
            </a:pPr>
            <a:r>
              <a:rPr kumimoji="0" lang="tr-TR" sz="2400" b="0" i="0" u="none" strike="noStrike" cap="none" normalizeH="0" baseline="0" dirty="0" smtClean="0">
                <a:ln>
                  <a:noFill/>
                </a:ln>
                <a:effectLst>
                  <a:outerShdw blurRad="38100" dist="38100" dir="2700000" algn="tl">
                    <a:srgbClr val="000000">
                      <a:alpha val="43137"/>
                    </a:srgbClr>
                  </a:outerShdw>
                </a:effectLst>
                <a:latin typeface="ALFABET98" pitchFamily="2" charset="0"/>
                <a:ea typeface="Times New Roman" pitchFamily="18" charset="0"/>
                <a:cs typeface="Arial" pitchFamily="34" charset="0"/>
              </a:rPr>
              <a:t>          </a:t>
            </a:r>
            <a:endParaRPr kumimoji="0" lang="tr-TR" sz="2400" b="0" i="0" u="none" strike="noStrike" cap="none" normalizeH="0" baseline="0" dirty="0" smtClean="0">
              <a:ln>
                <a:noFill/>
              </a:ln>
              <a:effectLst>
                <a:outerShdw blurRad="38100" dist="38100" dir="2700000" algn="tl">
                  <a:srgbClr val="000000">
                    <a:alpha val="43137"/>
                  </a:srgbClr>
                </a:outerShdw>
              </a:effectLst>
              <a:latin typeface="ALFABET98" pitchFamily="2" charset="0"/>
              <a:cs typeface="Arial" pitchFamily="34" charset="0"/>
            </a:endParaRPr>
          </a:p>
        </p:txBody>
      </p:sp>
      <p:sp>
        <p:nvSpPr>
          <p:cNvPr id="6" name="5 Dikdörtgen"/>
          <p:cNvSpPr/>
          <p:nvPr/>
        </p:nvSpPr>
        <p:spPr>
          <a:xfrm>
            <a:off x="219761" y="214290"/>
            <a:ext cx="8924239" cy="52322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kumimoji="0" lang="tr-TR" sz="2800" b="1" i="0" u="none" strike="noStrike" cap="none" spc="0" normalizeH="0" baseline="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LFABET98" pitchFamily="2" charset="0"/>
                <a:ea typeface="Times New Roman" pitchFamily="18" charset="0"/>
                <a:cs typeface="Arial" pitchFamily="34" charset="0"/>
              </a:rPr>
              <a:t>Dünyamızın Şeklinin Yuvarlak olduğunu kanıtlayan olaylar</a:t>
            </a:r>
            <a:endParaRPr lang="tr-TR" sz="28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6387" name="Picture 3" descr="dunyanin-seklinin-kureye-benzediginin-kaniti"/>
          <p:cNvPicPr>
            <a:picLocks noChangeAspect="1" noChangeArrowheads="1"/>
          </p:cNvPicPr>
          <p:nvPr/>
        </p:nvPicPr>
        <p:blipFill>
          <a:blip r:embed="rId2"/>
          <a:srcRect/>
          <a:stretch>
            <a:fillRect/>
          </a:stretch>
        </p:blipFill>
        <p:spPr bwMode="auto">
          <a:xfrm>
            <a:off x="1285852" y="1928802"/>
            <a:ext cx="6500858" cy="4562005"/>
          </a:xfrm>
          <a:prstGeom prst="rect">
            <a:avLst/>
          </a:prstGeom>
          <a:noFill/>
        </p:spPr>
      </p:pic>
    </p:spTree>
  </p:cSld>
  <p:clrMapOvr>
    <a:masterClrMapping/>
  </p:clrMapOvr>
  <p:transition spd="slow">
    <p:newsfla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57158" y="3714752"/>
            <a:ext cx="8358246" cy="1754326"/>
          </a:xfrm>
          <a:prstGeom prst="rect">
            <a:avLst/>
          </a:prstGeom>
        </p:spPr>
        <p:txBody>
          <a:bodyPr wrap="square">
            <a:spAutoFit/>
          </a:bodyPr>
          <a:lstStyle/>
          <a:p>
            <a:pPr>
              <a:lnSpc>
                <a:spcPct val="150000"/>
              </a:lnSpc>
            </a:pPr>
            <a:r>
              <a:rPr kumimoji="0" lang="tr-TR" sz="2400" b="0" i="0" u="none" strike="noStrike" cap="none" normalizeH="0" baseline="0" dirty="0" smtClean="0">
                <a:ln>
                  <a:noFill/>
                </a:ln>
                <a:effectLst>
                  <a:outerShdw blurRad="38100" dist="38100" dir="2700000" algn="tl">
                    <a:srgbClr val="000000">
                      <a:alpha val="43137"/>
                    </a:srgbClr>
                  </a:outerShdw>
                </a:effectLst>
                <a:latin typeface="ALFABET98" pitchFamily="2" charset="0"/>
                <a:ea typeface="Times New Roman" pitchFamily="18" charset="0"/>
                <a:cs typeface="Arial" pitchFamily="34" charset="0"/>
              </a:rPr>
              <a:t>   Yaklaşan bir gemiyi izlediğimizde geminin önce dumanını yaklaştıkça direğini ve sonra da </a:t>
            </a:r>
            <a:r>
              <a:rPr lang="tr-TR" sz="2400" dirty="0" smtClean="0">
                <a:effectLst>
                  <a:outerShdw blurRad="38100" dist="38100" dir="2700000" algn="tl">
                    <a:srgbClr val="000000">
                      <a:alpha val="43137"/>
                    </a:srgbClr>
                  </a:outerShdw>
                </a:effectLst>
                <a:latin typeface="ALFABET98" pitchFamily="2" charset="0"/>
                <a:ea typeface="Times New Roman" pitchFamily="18" charset="0"/>
                <a:cs typeface="Arial" pitchFamily="34" charset="0"/>
              </a:rPr>
              <a:t>kendisini </a:t>
            </a:r>
            <a:r>
              <a:rPr kumimoji="0" lang="tr-TR" sz="2400" b="0" i="0" u="none" strike="noStrike" cap="none" normalizeH="0" baseline="0" dirty="0" smtClean="0">
                <a:ln>
                  <a:noFill/>
                </a:ln>
                <a:effectLst>
                  <a:outerShdw blurRad="38100" dist="38100" dir="2700000" algn="tl">
                    <a:srgbClr val="000000">
                      <a:alpha val="43137"/>
                    </a:srgbClr>
                  </a:outerShdw>
                </a:effectLst>
                <a:latin typeface="ALFABET98" pitchFamily="2" charset="0"/>
                <a:ea typeface="Times New Roman" pitchFamily="18" charset="0"/>
                <a:cs typeface="Arial" pitchFamily="34" charset="0"/>
              </a:rPr>
              <a:t>görürüz. Eğer dünya düz olsaydı</a:t>
            </a:r>
            <a:r>
              <a:rPr kumimoji="0" lang="tr-TR" sz="2400" b="0" i="0" u="none" strike="noStrike" cap="none" normalizeH="0" dirty="0" smtClean="0">
                <a:ln>
                  <a:noFill/>
                </a:ln>
                <a:effectLst>
                  <a:outerShdw blurRad="38100" dist="38100" dir="2700000" algn="tl">
                    <a:srgbClr val="000000">
                      <a:alpha val="43137"/>
                    </a:srgbClr>
                  </a:outerShdw>
                </a:effectLst>
                <a:latin typeface="ALFABET98" pitchFamily="2" charset="0"/>
                <a:ea typeface="Times New Roman" pitchFamily="18" charset="0"/>
                <a:cs typeface="Arial" pitchFamily="34" charset="0"/>
              </a:rPr>
              <a:t> </a:t>
            </a:r>
            <a:r>
              <a:rPr kumimoji="0" lang="tr-TR" sz="2400" b="0" i="0" u="none" strike="noStrike" cap="none" normalizeH="0" baseline="0" dirty="0" smtClean="0">
                <a:ln>
                  <a:noFill/>
                </a:ln>
                <a:effectLst>
                  <a:outerShdw blurRad="38100" dist="38100" dir="2700000" algn="tl">
                    <a:srgbClr val="000000">
                      <a:alpha val="43137"/>
                    </a:srgbClr>
                  </a:outerShdw>
                </a:effectLst>
                <a:latin typeface="ALFABET98" pitchFamily="2" charset="0"/>
                <a:ea typeface="Times New Roman" pitchFamily="18" charset="0"/>
                <a:cs typeface="Arial" pitchFamily="34" charset="0"/>
              </a:rPr>
              <a:t>her yerden geminin tamamını görürdük. </a:t>
            </a:r>
            <a:endParaRPr lang="tr-TR" sz="2400" dirty="0"/>
          </a:p>
        </p:txBody>
      </p:sp>
      <p:pic>
        <p:nvPicPr>
          <p:cNvPr id="21507" name="Picture 3"/>
          <p:cNvPicPr>
            <a:picLocks noChangeAspect="1" noChangeArrowheads="1"/>
          </p:cNvPicPr>
          <p:nvPr/>
        </p:nvPicPr>
        <p:blipFill>
          <a:blip r:embed="rId2"/>
          <a:srcRect/>
          <a:stretch>
            <a:fillRect/>
          </a:stretch>
        </p:blipFill>
        <p:spPr bwMode="auto">
          <a:xfrm>
            <a:off x="285720" y="1142984"/>
            <a:ext cx="8606967" cy="2362204"/>
          </a:xfrm>
          <a:prstGeom prst="rect">
            <a:avLst/>
          </a:prstGeom>
          <a:noFill/>
          <a:ln w="9525">
            <a:noFill/>
            <a:miter lim="800000"/>
            <a:headEnd/>
            <a:tailEnd/>
          </a:ln>
          <a:effectLst/>
        </p:spPr>
      </p:pic>
    </p:spTree>
  </p:cSld>
  <p:clrMapOvr>
    <a:masterClrMapping/>
  </p:clrMapOvr>
  <p:transition spd="slow">
    <p:newsfla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Dikdörtgen"/>
          <p:cNvSpPr/>
          <p:nvPr/>
        </p:nvSpPr>
        <p:spPr>
          <a:xfrm>
            <a:off x="714348" y="3786190"/>
            <a:ext cx="7786742" cy="1754326"/>
          </a:xfrm>
          <a:prstGeom prst="rect">
            <a:avLst/>
          </a:prstGeom>
        </p:spPr>
        <p:txBody>
          <a:bodyPr wrap="square">
            <a:spAutoFit/>
          </a:bodyPr>
          <a:lstStyle/>
          <a:p>
            <a:pPr>
              <a:lnSpc>
                <a:spcPct val="150000"/>
              </a:lnSpc>
            </a:pPr>
            <a:r>
              <a:rPr lang="tr-TR" sz="2400" dirty="0" smtClean="0">
                <a:effectLst>
                  <a:outerShdw blurRad="38100" dist="38100" dir="2700000" algn="tl">
                    <a:srgbClr val="000000">
                      <a:alpha val="43137"/>
                    </a:srgbClr>
                  </a:outerShdw>
                </a:effectLst>
                <a:latin typeface="ALFABET98" pitchFamily="2" charset="0"/>
              </a:rPr>
              <a:t>Dünya’nın </a:t>
            </a:r>
            <a:r>
              <a:rPr lang="tr-TR" sz="2400" dirty="0">
                <a:effectLst>
                  <a:outerShdw blurRad="38100" dist="38100" dir="2700000" algn="tl">
                    <a:srgbClr val="000000">
                      <a:alpha val="43137"/>
                    </a:srgbClr>
                  </a:outerShdw>
                </a:effectLst>
                <a:latin typeface="ALFABET98" pitchFamily="2" charset="0"/>
              </a:rPr>
              <a:t>herhangi bir yerinden hareket eden uçak hep aynı yöne giderse yine hareket ettiği noktaya gelir. Çünkü </a:t>
            </a:r>
            <a:r>
              <a:rPr lang="tr-TR" sz="2400" dirty="0" smtClean="0">
                <a:effectLst>
                  <a:outerShdw blurRad="38100" dist="38100" dir="2700000" algn="tl">
                    <a:srgbClr val="000000">
                      <a:alpha val="43137"/>
                    </a:srgbClr>
                  </a:outerShdw>
                </a:effectLst>
                <a:latin typeface="ALFABET98" pitchFamily="2" charset="0"/>
              </a:rPr>
              <a:t>Dünya’nın </a:t>
            </a:r>
            <a:r>
              <a:rPr lang="tr-TR" sz="2400" dirty="0">
                <a:effectLst>
                  <a:outerShdw blurRad="38100" dist="38100" dir="2700000" algn="tl">
                    <a:srgbClr val="000000">
                      <a:alpha val="43137"/>
                    </a:srgbClr>
                  </a:outerShdw>
                </a:effectLst>
                <a:latin typeface="ALFABET98" pitchFamily="2" charset="0"/>
              </a:rPr>
              <a:t>şekli küreye benzer. </a:t>
            </a:r>
          </a:p>
        </p:txBody>
      </p:sp>
      <p:pic>
        <p:nvPicPr>
          <p:cNvPr id="17412" name="Picture 4" descr="ucak-dunya"/>
          <p:cNvPicPr>
            <a:picLocks noChangeAspect="1" noChangeArrowheads="1"/>
          </p:cNvPicPr>
          <p:nvPr/>
        </p:nvPicPr>
        <p:blipFill>
          <a:blip r:embed="rId2"/>
          <a:srcRect/>
          <a:stretch>
            <a:fillRect/>
          </a:stretch>
        </p:blipFill>
        <p:spPr bwMode="auto">
          <a:xfrm>
            <a:off x="2285984" y="571480"/>
            <a:ext cx="4357718" cy="3180371"/>
          </a:xfrm>
          <a:prstGeom prst="rect">
            <a:avLst/>
          </a:prstGeom>
          <a:noFill/>
        </p:spPr>
      </p:pic>
    </p:spTree>
  </p:cSld>
  <p:clrMapOvr>
    <a:masterClrMapping/>
  </p:clrMapOvr>
  <p:transition spd="slow">
    <p:newsfla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imgz.star.com.tr/imgsdisk/2015/01/02/020120151009232589348_2.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 name="Rectangle 1"/>
          <p:cNvSpPr>
            <a:spLocks noGrp="1" noChangeArrowheads="1"/>
          </p:cNvSpPr>
          <p:nvPr>
            <p:ph idx="1"/>
          </p:nvPr>
        </p:nvSpPr>
        <p:spPr bwMode="auto">
          <a:xfrm>
            <a:off x="642910" y="1857364"/>
            <a:ext cx="8229600"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tr-TR" sz="2400" i="0" u="none" strike="noStrike" cap="none" normalizeH="0" baseline="0" dirty="0" smtClean="0">
                <a:ln>
                  <a:noFill/>
                </a:ln>
                <a:solidFill>
                  <a:schemeClr val="bg1"/>
                </a:solidFill>
                <a:latin typeface="ALFABET98" pitchFamily="2" charset="0"/>
                <a:ea typeface="Times New Roman" pitchFamily="18" charset="0"/>
                <a:cs typeface="Arial" pitchFamily="34" charset="0"/>
              </a:rPr>
              <a:t>Uzaydan çekilmiş fotoğraflar</a:t>
            </a:r>
            <a:r>
              <a:rPr kumimoji="0" lang="tr-TR" sz="2400" i="0" u="none" strike="noStrike" cap="none" normalizeH="0" dirty="0" smtClean="0">
                <a:ln>
                  <a:noFill/>
                </a:ln>
                <a:solidFill>
                  <a:schemeClr val="bg1"/>
                </a:solidFill>
                <a:latin typeface="ALFABET98" pitchFamily="2" charset="0"/>
                <a:ea typeface="Times New Roman" pitchFamily="18" charset="0"/>
                <a:cs typeface="Arial" pitchFamily="34" charset="0"/>
              </a:rPr>
              <a:t> </a:t>
            </a:r>
            <a:r>
              <a:rPr kumimoji="0" lang="tr-TR" sz="2400" i="0" u="none" strike="noStrike" cap="none" normalizeH="0" baseline="0" dirty="0" smtClean="0">
                <a:ln>
                  <a:noFill/>
                </a:ln>
                <a:solidFill>
                  <a:schemeClr val="bg1"/>
                </a:solidFill>
                <a:latin typeface="ALFABET98" pitchFamily="2" charset="0"/>
                <a:ea typeface="Times New Roman" pitchFamily="18" charset="0"/>
                <a:cs typeface="Arial" pitchFamily="34" charset="0"/>
              </a:rPr>
              <a:t>incelendiğinde Dünya’nın   aslında tam bir küre olmadığı, alttan ve üstten hafif basık olduğu görülmüştür.</a:t>
            </a:r>
            <a:endParaRPr kumimoji="0" lang="tr-TR" sz="2400" i="0" u="none" strike="noStrike" cap="none" normalizeH="0" baseline="0" dirty="0" smtClean="0">
              <a:ln>
                <a:noFill/>
              </a:ln>
              <a:solidFill>
                <a:schemeClr val="bg1"/>
              </a:solidFill>
              <a:latin typeface="ALFABET98" pitchFamily="2" charset="0"/>
              <a:cs typeface="Arial" pitchFamily="34" charset="0"/>
            </a:endParaRPr>
          </a:p>
        </p:txBody>
      </p:sp>
    </p:spTree>
  </p:cSld>
  <p:clrMapOvr>
    <a:masterClrMapping/>
  </p:clrMapOvr>
  <p:transition spd="slow">
    <p:newsflash/>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111</TotalTime>
  <Words>226</Words>
  <Application>Microsoft Office PowerPoint</Application>
  <PresentationFormat>Ekran Gösterisi (4:3)</PresentationFormat>
  <Paragraphs>19</Paragraphs>
  <Slides>10</Slides>
  <Notes>0</Notes>
  <HiddenSlides>0</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Ofis Teması</vt:lpstr>
      <vt:lpstr>Slayt 1</vt:lpstr>
      <vt:lpstr>Slayt 2</vt:lpstr>
      <vt:lpstr>Slayt 3</vt:lpstr>
      <vt:lpstr>Slayt 4</vt:lpstr>
      <vt:lpstr>Slayt 5</vt:lpstr>
      <vt:lpstr>Slayt 6</vt:lpstr>
      <vt:lpstr>Slayt 7</vt:lpstr>
      <vt:lpstr>Slayt 8</vt:lpstr>
      <vt:lpstr>Slayt 9</vt:lpstr>
      <vt:lpstr>Slayt 10</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2015-03-22T16:11:35Z</dcterms:created>
  <dcterms:modified xsi:type="dcterms:W3CDTF">2015-03-22T18:03:10Z</dcterms:modified>
  <cp:category>www.sorubak.com</cp:category>
</cp:coreProperties>
</file>