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72" r:id="rId2"/>
    <p:sldId id="256" r:id="rId3"/>
    <p:sldId id="257" r:id="rId4"/>
    <p:sldId id="258" r:id="rId5"/>
    <p:sldId id="259" r:id="rId6"/>
    <p:sldId id="261" r:id="rId7"/>
    <p:sldId id="262" r:id="rId8"/>
    <p:sldId id="263" r:id="rId9"/>
    <p:sldId id="264" r:id="rId10"/>
    <p:sldId id="265" r:id="rId11"/>
    <p:sldId id="266" r:id="rId12"/>
    <p:sldId id="267" r:id="rId13"/>
    <p:sldId id="268" r:id="rId14"/>
    <p:sldId id="269" r:id="rId15"/>
    <p:sldId id="260" r:id="rId16"/>
    <p:sldId id="270" r:id="rId17"/>
    <p:sldId id="271"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5FA6D2A-E071-4F97-81A9-55E36D760893}" type="datetimeFigureOut">
              <a:rPr lang="tr-TR" smtClean="0"/>
              <a:pPr/>
              <a:t>08.03.2015</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D2E951-42BB-4B80-9B84-18B3ABCFADC4}"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D2D2E951-42BB-4B80-9B84-18B3ABCFADC4}" type="slidenum">
              <a:rPr lang="tr-TR" smtClean="0"/>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D2D2E951-42BB-4B80-9B84-18B3ABCFADC4}" type="slidenum">
              <a:rPr lang="tr-TR" smtClean="0"/>
              <a:pPr/>
              <a:t>17</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3A5501C2-3A58-4F79-8A4A-BCB9A7EC2691}" type="datetimeFigureOut">
              <a:rPr lang="tr-TR" smtClean="0"/>
              <a:pPr/>
              <a:t>08.03.2015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B39CAD0-17A2-487D-80B7-D87621CAA85E}"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A5501C2-3A58-4F79-8A4A-BCB9A7EC2691}" type="datetimeFigureOut">
              <a:rPr lang="tr-TR" smtClean="0"/>
              <a:pPr/>
              <a:t>08.03.2015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B39CAD0-17A2-487D-80B7-D87621CAA85E}"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A5501C2-3A58-4F79-8A4A-BCB9A7EC2691}" type="datetimeFigureOut">
              <a:rPr lang="tr-TR" smtClean="0"/>
              <a:pPr/>
              <a:t>08.03.2015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B39CAD0-17A2-487D-80B7-D87621CAA85E}"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A5501C2-3A58-4F79-8A4A-BCB9A7EC2691}" type="datetimeFigureOut">
              <a:rPr lang="tr-TR" smtClean="0"/>
              <a:pPr/>
              <a:t>08.03.2015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B39CAD0-17A2-487D-80B7-D87621CAA85E}"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A5501C2-3A58-4F79-8A4A-BCB9A7EC2691}" type="datetimeFigureOut">
              <a:rPr lang="tr-TR" smtClean="0"/>
              <a:pPr/>
              <a:t>08.03.2015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B39CAD0-17A2-487D-80B7-D87621CAA85E}"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3A5501C2-3A58-4F79-8A4A-BCB9A7EC2691}" type="datetimeFigureOut">
              <a:rPr lang="tr-TR" smtClean="0"/>
              <a:pPr/>
              <a:t>08.03.2015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B39CAD0-17A2-487D-80B7-D87621CAA85E}"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3A5501C2-3A58-4F79-8A4A-BCB9A7EC2691}" type="datetimeFigureOut">
              <a:rPr lang="tr-TR" smtClean="0"/>
              <a:pPr/>
              <a:t>08.03.2015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6B39CAD0-17A2-487D-80B7-D87621CAA85E}"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3A5501C2-3A58-4F79-8A4A-BCB9A7EC2691}" type="datetimeFigureOut">
              <a:rPr lang="tr-TR" smtClean="0"/>
              <a:pPr/>
              <a:t>08.03.2015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6B39CAD0-17A2-487D-80B7-D87621CAA85E}"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A5501C2-3A58-4F79-8A4A-BCB9A7EC2691}" type="datetimeFigureOut">
              <a:rPr lang="tr-TR" smtClean="0"/>
              <a:pPr/>
              <a:t>08.03.2015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6B39CAD0-17A2-487D-80B7-D87621CAA85E}"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A5501C2-3A58-4F79-8A4A-BCB9A7EC2691}" type="datetimeFigureOut">
              <a:rPr lang="tr-TR" smtClean="0"/>
              <a:pPr/>
              <a:t>08.03.2015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B39CAD0-17A2-487D-80B7-D87621CAA85E}"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A5501C2-3A58-4F79-8A4A-BCB9A7EC2691}" type="datetimeFigureOut">
              <a:rPr lang="tr-TR" smtClean="0"/>
              <a:pPr/>
              <a:t>08.03.2015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B39CAD0-17A2-487D-80B7-D87621CAA85E}"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5501C2-3A58-4F79-8A4A-BCB9A7EC2691}" type="datetimeFigureOut">
              <a:rPr lang="tr-TR" smtClean="0"/>
              <a:pPr/>
              <a:t>08.03.2015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39CAD0-17A2-487D-80B7-D87621CAA85E}"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google.com.tr/url?sa=i&amp;rct=j&amp;q=&amp;esrc=s&amp;source=images&amp;cd=&amp;cad=rja&amp;uact=8&amp;ved=0CAcQjRw&amp;url=http://facebook-pictures.drippic.com/deyim-karikatuerleri-icin-tiklayiniz/&amp;ei=eqL4VL2mO4uAU4vyg6AL&amp;psig=AFQjCNGGgesSs3-KkFQCH5WU6qYt6R1Qgg&amp;ust=1425667028043405" TargetMode="Externa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google.com.tr/url?sa=i&amp;rct=j&amp;q=&amp;esrc=s&amp;source=images&amp;cd=&amp;cad=rja&amp;uact=8&amp;ved=0CAcQjRw&amp;url=http://mebk12.meb.gov.tr/meb_iys_dosyalar/66/01/964751/icerikler/resim-birimi_137554.html&amp;ei=1aL4VMSSA4LaU7DcgrgI&amp;psig=AFQjCNGGgesSs3-KkFQCH5WU6qYt6R1Qgg&amp;ust=1425667028043405" TargetMode="Externa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google.com.tr/url?sa=i&amp;rct=j&amp;q=&amp;esrc=s&amp;source=images&amp;cd=&amp;cad=rja&amp;uact=8&amp;ved=0CAcQjRw&amp;url=http://www.denkbilgi.com/deyimler-ile-ilgili-resimler.html&amp;ei=PKP4VIjyAsbuUoLCg7gD&amp;psig=AFQjCNGGgesSs3-KkFQCH5WU6qYt6R1Qgg&amp;ust=1425667028043405" TargetMode="Externa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google.com.tr/url?sa=i&amp;rct=j&amp;q=&amp;esrc=s&amp;source=images&amp;cd=&amp;cad=rja&amp;uact=8&amp;ved=0CAcQjRw&amp;url=http://pinstake.com/ile-ilgili-karikat%C3%BCrler-atas%C3%B6zleri-hakk%C4%B1nda-karikat%C3%BCr-resimleri/http:||wuup%5enet|wp-content|uploads|images2012|atasozleri-ile-ilgili-karikaturler-atasozleri-hakkinda-karikatur-resimleri-foto-galeri-atasozu-0781-e281889b9a-1349667935%5egif/&amp;ei=7KP4VKO4I8HkUquVg7gB&amp;psig=AFQjCNGYD9zf-CVvxh4F7ciuA_p9hD4siA&amp;ust=1425667408269869" TargetMode="Externa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google.com.tr/url?sa=i&amp;rct=j&amp;q=&amp;esrc=s&amp;source=images&amp;cd=&amp;cad=rja&amp;uact=8&amp;ved=0CAcQjRw&amp;url=http://www.toplumdusmani.net/modules/wordbook/entry.php?entryID=3967/deyim-anlam-nedir+deyim-anlam-ne-demek&amp;ei=Wp74VLO3J5GUav-QgrgH&amp;bvm=bv.87519884,d.d2s&amp;psig=AFQjCNFohHi0xCj9dzAxkwv8mvdYQArvDQ&amp;ust=1425664793697018" TargetMode="Externa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google.com.tr/url?sa=i&amp;rct=j&amp;q=&amp;esrc=s&amp;source=images&amp;cd=&amp;cad=rja&amp;uact=8&amp;ved=0CAcQjRw&amp;url=http://www.toplumdusmani.net/modules/wordbook/entry.php?entryID=3966/mecaz-anlam-nedir+mecaz-anlam-ne-demek&amp;ei=F5_4VIarCYjLaNexgJAF&amp;bvm=bv.87519884,d.d2s&amp;psig=AFQjCNFohHi0xCj9dzAxkwv8mvdYQArvDQ&amp;ust=1425664793697018" TargetMode="Externa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google.com.tr/url?sa=i&amp;rct=j&amp;q=&amp;esrc=s&amp;source=images&amp;cd=&amp;cad=rja&amp;uact=8&amp;ved=0CAcQjRw&amp;url=http://www.toplumdusmani.net/modules/wordbook/entry.php?entryID=3967/deyim-anlam-nedir+deyim-anlam-ne-demek&amp;ei=RZ_4VLCPFZftaKOSgsgB&amp;bvm=bv.87519884,d.d2s&amp;psig=AFQjCNFohHi0xCj9dzAxkwv8mvdYQArvDQ&amp;ust=1425664793697018" TargetMode="Externa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google.com.tr/url?sa=i&amp;rct=j&amp;q=&amp;esrc=s&amp;source=images&amp;cd=&amp;cad=rja&amp;uact=8&amp;ved=0CAcQjRw&amp;url=http://www.denkbilgi.com/deyimler-ile-ilgili-resimler.html&amp;ei=6p_4VLHVKc-XaumcguAL&amp;bvm=bv.87519884,d.d2s&amp;psig=AFQjCNFohHi0xCj9dzAxkwv8mvdYQArvDQ&amp;ust=1425664793697018" TargetMode="Externa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com.tr/url?sa=i&amp;rct=j&amp;q=&amp;esrc=s&amp;source=images&amp;cd=&amp;cad=rja&amp;uact=8&amp;ved=0CAcQjRw&amp;url=http://turkish.bosnasema.ba/deyimler/resimlerle-atasozleri-ve-deyimler-1/&amp;ei=q6D4VLXYAdDOaNTcgXA&amp;bvm=bv.87519884,d.d2s&amp;psig=AFQjCNFohHi0xCj9dzAxkwv8mvdYQArvDQ&amp;ust=1425664793697018" TargetMode="Externa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google.com.tr/url?sa=i&amp;rct=j&amp;q=&amp;esrc=s&amp;source=images&amp;cd=&amp;cad=rja&amp;uact=8&amp;ved=0CAcQjRw&amp;url=http://www.dil-bilgisi.net/coklu-ortam/karikaturler/atasozu-karikaturleri/&amp;ei=tqH4VOXJD4GpUrWOhPgJ&amp;psig=AFQjCNEnrmtM3XWaDUF2bTEuy5ZCzvnIRg&amp;ust=1425666823212120" TargetMode="Externa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3568" y="476672"/>
            <a:ext cx="8064896" cy="1944216"/>
          </a:xfrm>
        </p:spPr>
        <p:txBody>
          <a:bodyPr>
            <a:noAutofit/>
          </a:bodyPr>
          <a:lstStyle/>
          <a:p>
            <a:r>
              <a:rPr lang="tr-TR" sz="6600" b="1" dirty="0" smtClean="0">
                <a:solidFill>
                  <a:srgbClr val="FF0000"/>
                </a:solidFill>
              </a:rPr>
              <a:t>ŞİŞLİ HÜSEYİN AVNİ KURŞUN İLKOKULU</a:t>
            </a:r>
            <a:endParaRPr lang="tr-TR" sz="6600" b="1" dirty="0">
              <a:solidFill>
                <a:srgbClr val="FF0000"/>
              </a:solidFill>
            </a:endParaRPr>
          </a:p>
        </p:txBody>
      </p:sp>
      <p:sp>
        <p:nvSpPr>
          <p:cNvPr id="3" name="2 Alt Başlık"/>
          <p:cNvSpPr>
            <a:spLocks noGrp="1"/>
          </p:cNvSpPr>
          <p:nvPr>
            <p:ph type="subTitle" idx="1"/>
          </p:nvPr>
        </p:nvSpPr>
        <p:spPr>
          <a:xfrm>
            <a:off x="1475656" y="2996952"/>
            <a:ext cx="6400800" cy="2592288"/>
          </a:xfrm>
        </p:spPr>
        <p:txBody>
          <a:bodyPr>
            <a:normAutofit/>
          </a:bodyPr>
          <a:lstStyle/>
          <a:p>
            <a:r>
              <a:rPr lang="tr-TR" sz="9600" b="1" dirty="0" smtClean="0">
                <a:solidFill>
                  <a:srgbClr val="00B0F0"/>
                </a:solidFill>
              </a:rPr>
              <a:t>DEYİMLER</a:t>
            </a:r>
            <a:endParaRPr lang="tr-TR" sz="9600" b="1" dirty="0">
              <a:solidFill>
                <a:srgbClr val="00B0F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7200" b="1" dirty="0" smtClean="0">
                <a:solidFill>
                  <a:srgbClr val="FF0000"/>
                </a:solidFill>
              </a:rPr>
              <a:t>KÜPLERE BİNMEK</a:t>
            </a:r>
            <a:endParaRPr lang="tr-TR" sz="7200" b="1" dirty="0">
              <a:solidFill>
                <a:srgbClr val="FF0000"/>
              </a:solidFill>
            </a:endParaRPr>
          </a:p>
        </p:txBody>
      </p:sp>
      <p:pic>
        <p:nvPicPr>
          <p:cNvPr id="22530" name="Picture 2" descr="https://encrypted-tbn2.gstatic.com/images?q=tbn:ANd9GcQHYGhEQIe0A0V2SJPOpHSDkNwCYc45KoFljDFxJCL43VuU3m6P1g">
            <a:hlinkClick r:id="rId2"/>
          </p:cNvPr>
          <p:cNvPicPr>
            <a:picLocks noChangeAspect="1" noChangeArrowheads="1"/>
          </p:cNvPicPr>
          <p:nvPr/>
        </p:nvPicPr>
        <p:blipFill>
          <a:blip r:embed="rId3" cstate="print"/>
          <a:srcRect/>
          <a:stretch>
            <a:fillRect/>
          </a:stretch>
        </p:blipFill>
        <p:spPr bwMode="auto">
          <a:xfrm>
            <a:off x="323528" y="1196752"/>
            <a:ext cx="4248472" cy="5112568"/>
          </a:xfrm>
          <a:prstGeom prst="rect">
            <a:avLst/>
          </a:prstGeom>
          <a:noFill/>
        </p:spPr>
      </p:pic>
      <p:sp>
        <p:nvSpPr>
          <p:cNvPr id="4" name="1 Başlık"/>
          <p:cNvSpPr txBox="1">
            <a:spLocks/>
          </p:cNvSpPr>
          <p:nvPr/>
        </p:nvSpPr>
        <p:spPr>
          <a:xfrm>
            <a:off x="4679504" y="1340768"/>
            <a:ext cx="4068960" cy="468052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800" b="1" i="0" u="none" strike="noStrike" kern="1200" cap="none" spc="0" normalizeH="0" baseline="0" noProof="0" dirty="0" smtClean="0">
                <a:ln>
                  <a:noFill/>
                </a:ln>
                <a:solidFill>
                  <a:srgbClr val="7030A0"/>
                </a:solidFill>
                <a:effectLst/>
                <a:uLnTx/>
                <a:uFillTx/>
                <a:latin typeface="+mj-lt"/>
                <a:ea typeface="+mj-ea"/>
                <a:cs typeface="+mj-cs"/>
              </a:rPr>
              <a:t>ÇOK KIZMAK,</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tr-TR" sz="4800" b="1" i="0" u="none" strike="noStrike" kern="1200" cap="none" spc="0" normalizeH="0" baseline="0" noProof="0" dirty="0" smtClean="0">
              <a:ln>
                <a:noFill/>
              </a:ln>
              <a:solidFill>
                <a:srgbClr val="7030A0"/>
              </a:solidFill>
              <a:effectLst/>
              <a:uLnTx/>
              <a:uFillTx/>
              <a:latin typeface="+mj-lt"/>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800" b="1" i="0" u="none" strike="noStrike" kern="1200" cap="none" spc="0" normalizeH="0" baseline="0" noProof="0" dirty="0" smtClean="0">
                <a:ln>
                  <a:noFill/>
                </a:ln>
                <a:solidFill>
                  <a:srgbClr val="7030A0"/>
                </a:solidFill>
                <a:effectLst/>
                <a:uLnTx/>
                <a:uFillTx/>
                <a:latin typeface="+mj-lt"/>
                <a:ea typeface="+mj-ea"/>
                <a:cs typeface="+mj-cs"/>
              </a:rPr>
              <a:t>SİNİRLENMEK</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tr-TR" sz="4800" b="1" i="0" u="none" strike="noStrike" kern="1200" cap="none" spc="0" normalizeH="0" baseline="0" noProof="0" dirty="0" smtClean="0">
              <a:ln>
                <a:noFill/>
              </a:ln>
              <a:solidFill>
                <a:srgbClr val="7030A0"/>
              </a:solidFill>
              <a:effectLst/>
              <a:uLnTx/>
              <a:uFillTx/>
              <a:latin typeface="+mj-lt"/>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800" b="1" i="0" u="none" strike="noStrike" kern="1200" cap="none" spc="0" normalizeH="0" baseline="0" noProof="0" dirty="0" smtClean="0">
                <a:ln>
                  <a:noFill/>
                </a:ln>
                <a:solidFill>
                  <a:srgbClr val="7030A0"/>
                </a:solidFill>
                <a:effectLst/>
                <a:uLnTx/>
                <a:uFillTx/>
                <a:latin typeface="+mj-lt"/>
                <a:ea typeface="+mj-ea"/>
                <a:cs typeface="+mj-cs"/>
              </a:rPr>
              <a:t>ÖFKELENMEK</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6600" b="1" dirty="0" smtClean="0">
                <a:solidFill>
                  <a:srgbClr val="FF0000"/>
                </a:solidFill>
              </a:rPr>
              <a:t>KAFA PATLATMAK</a:t>
            </a:r>
            <a:endParaRPr lang="tr-TR" sz="6600" b="1" dirty="0">
              <a:solidFill>
                <a:srgbClr val="FF0000"/>
              </a:solidFill>
            </a:endParaRPr>
          </a:p>
        </p:txBody>
      </p:sp>
      <p:pic>
        <p:nvPicPr>
          <p:cNvPr id="23554" name="Picture 2" descr="https://encrypted-tbn2.gstatic.com/images?q=tbn:ANd9GcQ8UWsbS3o1A_9x-8cZj7CkQfIMxjaFGsHWOFfd0L2h9JkgtIZc">
            <a:hlinkClick r:id="rId2"/>
          </p:cNvPr>
          <p:cNvPicPr>
            <a:picLocks noChangeAspect="1" noChangeArrowheads="1"/>
          </p:cNvPicPr>
          <p:nvPr/>
        </p:nvPicPr>
        <p:blipFill>
          <a:blip r:embed="rId3" cstate="print"/>
          <a:srcRect/>
          <a:stretch>
            <a:fillRect/>
          </a:stretch>
        </p:blipFill>
        <p:spPr bwMode="auto">
          <a:xfrm>
            <a:off x="3707904" y="1268760"/>
            <a:ext cx="4896544" cy="5349800"/>
          </a:xfrm>
          <a:prstGeom prst="rect">
            <a:avLst/>
          </a:prstGeom>
          <a:noFill/>
        </p:spPr>
      </p:pic>
      <p:sp>
        <p:nvSpPr>
          <p:cNvPr id="4" name="1 Başlık"/>
          <p:cNvSpPr txBox="1">
            <a:spLocks/>
          </p:cNvSpPr>
          <p:nvPr/>
        </p:nvSpPr>
        <p:spPr>
          <a:xfrm>
            <a:off x="251520" y="1412776"/>
            <a:ext cx="3672408" cy="468052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800" b="1" i="0" u="none" strike="noStrike" kern="1200" cap="none" spc="0" normalizeH="0" baseline="0" noProof="0" dirty="0" smtClean="0">
                <a:ln>
                  <a:noFill/>
                </a:ln>
                <a:solidFill>
                  <a:srgbClr val="7030A0"/>
                </a:solidFill>
                <a:effectLst/>
                <a:uLnTx/>
                <a:uFillTx/>
                <a:latin typeface="+mj-lt"/>
                <a:ea typeface="+mj-ea"/>
                <a:cs typeface="+mj-cs"/>
              </a:rPr>
              <a:t>ÇOK KONUŞARAK YORMAK,</a:t>
            </a:r>
            <a:r>
              <a:rPr kumimoji="0" lang="tr-TR" sz="4800" b="1" i="0" u="none" strike="noStrike" kern="1200" cap="none" spc="0" normalizeH="0" noProof="0" dirty="0" smtClean="0">
                <a:ln>
                  <a:noFill/>
                </a:ln>
                <a:solidFill>
                  <a:srgbClr val="7030A0"/>
                </a:solidFill>
                <a:effectLst/>
                <a:uLnTx/>
                <a:uFillTx/>
                <a:latin typeface="+mj-lt"/>
                <a:ea typeface="+mj-ea"/>
                <a:cs typeface="+mj-cs"/>
              </a:rPr>
              <a:t>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800" b="1" i="0" u="none" strike="noStrike" kern="1200" cap="none" spc="0" normalizeH="0" noProof="0" dirty="0" smtClean="0">
                <a:ln>
                  <a:noFill/>
                </a:ln>
                <a:solidFill>
                  <a:srgbClr val="7030A0"/>
                </a:solidFill>
                <a:effectLst/>
                <a:uLnTx/>
                <a:uFillTx/>
                <a:latin typeface="+mj-lt"/>
                <a:ea typeface="+mj-ea"/>
                <a:cs typeface="+mj-cs"/>
              </a:rPr>
              <a:t>BAŞINI AĞRITMAK</a:t>
            </a:r>
            <a:r>
              <a:rPr kumimoji="0" lang="tr-TR" sz="4800" b="0" i="0" u="none" strike="noStrike" kern="1200" cap="none" spc="0" normalizeH="0" noProof="0" dirty="0" smtClean="0">
                <a:ln>
                  <a:noFill/>
                </a:ln>
                <a:solidFill>
                  <a:srgbClr val="7030A0"/>
                </a:solidFill>
                <a:effectLst/>
                <a:uLnTx/>
                <a:uFillTx/>
                <a:latin typeface="+mj-lt"/>
                <a:ea typeface="+mj-ea"/>
                <a:cs typeface="+mj-cs"/>
              </a:rPr>
              <a:t>.</a:t>
            </a:r>
            <a:endParaRPr kumimoji="0" lang="tr-TR" sz="4800" b="0" i="0" u="none" strike="noStrike" kern="1200" cap="none" spc="0" normalizeH="0" baseline="0" noProof="0" dirty="0" smtClean="0">
              <a:ln>
                <a:noFill/>
              </a:ln>
              <a:solidFill>
                <a:srgbClr val="7030A0"/>
              </a:solidFill>
              <a:effectLst/>
              <a:uLnTx/>
              <a:uFillTx/>
              <a:latin typeface="+mj-lt"/>
              <a:ea typeface="+mj-ea"/>
              <a:cs typeface="+mj-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51520" y="620688"/>
            <a:ext cx="8892480" cy="1143000"/>
          </a:xfrm>
        </p:spPr>
        <p:txBody>
          <a:bodyPr>
            <a:noAutofit/>
          </a:bodyPr>
          <a:lstStyle/>
          <a:p>
            <a:r>
              <a:rPr lang="tr-TR" sz="6000" b="1" dirty="0" smtClean="0">
                <a:solidFill>
                  <a:srgbClr val="FF0000"/>
                </a:solidFill>
              </a:rPr>
              <a:t>AĞZINDAN BAL DAMLAMAK</a:t>
            </a:r>
            <a:endParaRPr lang="tr-TR" sz="6000" b="1" dirty="0">
              <a:solidFill>
                <a:srgbClr val="FF0000"/>
              </a:solidFill>
            </a:endParaRPr>
          </a:p>
        </p:txBody>
      </p:sp>
      <p:pic>
        <p:nvPicPr>
          <p:cNvPr id="24578" name="Picture 2" descr="https://encrypted-tbn3.gstatic.com/images?q=tbn:ANd9GcS9rmClB3P0reF9wg5XTp7DztzqLG7nhV2zIREAfd9GQt3nJp21">
            <a:hlinkClick r:id="rId2"/>
          </p:cNvPr>
          <p:cNvPicPr>
            <a:picLocks noChangeAspect="1" noChangeArrowheads="1"/>
          </p:cNvPicPr>
          <p:nvPr/>
        </p:nvPicPr>
        <p:blipFill>
          <a:blip r:embed="rId3" cstate="print"/>
          <a:srcRect t="2021" r="8201"/>
          <a:stretch>
            <a:fillRect/>
          </a:stretch>
        </p:blipFill>
        <p:spPr bwMode="auto">
          <a:xfrm>
            <a:off x="3923928" y="2276872"/>
            <a:ext cx="4680520" cy="4176464"/>
          </a:xfrm>
          <a:prstGeom prst="rect">
            <a:avLst/>
          </a:prstGeom>
          <a:noFill/>
        </p:spPr>
      </p:pic>
      <p:sp>
        <p:nvSpPr>
          <p:cNvPr id="4" name="1 Başlık"/>
          <p:cNvSpPr txBox="1">
            <a:spLocks/>
          </p:cNvSpPr>
          <p:nvPr/>
        </p:nvSpPr>
        <p:spPr>
          <a:xfrm>
            <a:off x="251520" y="1412776"/>
            <a:ext cx="3672408" cy="468052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5400" b="1" i="0" u="none" strike="noStrike" kern="1200" cap="none" spc="0" normalizeH="0" baseline="0" noProof="0" dirty="0" smtClean="0">
                <a:ln>
                  <a:noFill/>
                </a:ln>
                <a:solidFill>
                  <a:srgbClr val="7030A0"/>
                </a:solidFill>
                <a:effectLst/>
                <a:uLnTx/>
                <a:uFillTx/>
                <a:latin typeface="+mj-lt"/>
                <a:ea typeface="+mj-ea"/>
                <a:cs typeface="+mj-cs"/>
              </a:rPr>
              <a:t>ÇOK GÜZEL VE İYİ  ŞEYLER SÖYLEMEK</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6600" b="1" dirty="0" smtClean="0">
                <a:solidFill>
                  <a:srgbClr val="FF0000"/>
                </a:solidFill>
              </a:rPr>
              <a:t>DÜNYA EVİNE GİRMEK</a:t>
            </a:r>
            <a:endParaRPr lang="tr-TR" sz="6600" b="1" dirty="0">
              <a:solidFill>
                <a:srgbClr val="FF0000"/>
              </a:solidFill>
            </a:endParaRPr>
          </a:p>
        </p:txBody>
      </p:sp>
      <p:pic>
        <p:nvPicPr>
          <p:cNvPr id="25602" name="Picture 2" descr="https://encrypted-tbn2.gstatic.com/images?q=tbn:ANd9GcTV9fA3dcVsZvlfYcWnHxj1pB2KbByklTrpE0B_ibhvApvoch67cw">
            <a:hlinkClick r:id="rId2"/>
          </p:cNvPr>
          <p:cNvPicPr>
            <a:picLocks noChangeAspect="1" noChangeArrowheads="1"/>
          </p:cNvPicPr>
          <p:nvPr/>
        </p:nvPicPr>
        <p:blipFill>
          <a:blip r:embed="rId3" cstate="print"/>
          <a:srcRect l="6557" t="8630" r="4918" b="8522"/>
          <a:stretch>
            <a:fillRect/>
          </a:stretch>
        </p:blipFill>
        <p:spPr bwMode="auto">
          <a:xfrm>
            <a:off x="467544" y="1700808"/>
            <a:ext cx="4817256" cy="4625228"/>
          </a:xfrm>
          <a:prstGeom prst="rect">
            <a:avLst/>
          </a:prstGeom>
          <a:noFill/>
        </p:spPr>
      </p:pic>
      <p:sp>
        <p:nvSpPr>
          <p:cNvPr id="4" name="1 Başlık"/>
          <p:cNvSpPr txBox="1">
            <a:spLocks/>
          </p:cNvSpPr>
          <p:nvPr/>
        </p:nvSpPr>
        <p:spPr>
          <a:xfrm>
            <a:off x="5148064" y="1340768"/>
            <a:ext cx="3672408" cy="4752528"/>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6000" b="1" i="0" u="none" strike="noStrike" kern="1200" cap="none" spc="0" normalizeH="0" baseline="0" noProof="0" dirty="0" smtClean="0">
                <a:ln>
                  <a:noFill/>
                </a:ln>
                <a:solidFill>
                  <a:srgbClr val="7030A0"/>
                </a:solidFill>
                <a:effectLst/>
                <a:uLnTx/>
                <a:uFillTx/>
                <a:latin typeface="+mj-lt"/>
                <a:ea typeface="+mj-ea"/>
                <a:cs typeface="+mj-cs"/>
              </a:rPr>
              <a:t>EVLENMEK</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260648"/>
            <a:ext cx="9144000" cy="1417638"/>
          </a:xfrm>
        </p:spPr>
        <p:txBody>
          <a:bodyPr>
            <a:noAutofit/>
          </a:bodyPr>
          <a:lstStyle/>
          <a:p>
            <a:r>
              <a:rPr lang="tr-TR" sz="5400" b="1" dirty="0" smtClean="0">
                <a:solidFill>
                  <a:srgbClr val="FF0000"/>
                </a:solidFill>
              </a:rPr>
              <a:t>İKİ CAMBAZ BİR İPTE OYNAMAZ</a:t>
            </a:r>
            <a:endParaRPr lang="tr-TR" sz="5400" b="1" dirty="0">
              <a:solidFill>
                <a:srgbClr val="FF0000"/>
              </a:solidFill>
            </a:endParaRPr>
          </a:p>
        </p:txBody>
      </p:sp>
      <p:pic>
        <p:nvPicPr>
          <p:cNvPr id="26626" name="Picture 2" descr="http://4.bp.blogspot.com/-8OewwqPb5Sg/VLKPGjxXH1I/AAAAAAAAGJk/j_IS5Q7xyd8/s1600/36.jpg"/>
          <p:cNvPicPr>
            <a:picLocks noChangeAspect="1" noChangeArrowheads="1"/>
          </p:cNvPicPr>
          <p:nvPr/>
        </p:nvPicPr>
        <p:blipFill>
          <a:blip r:embed="rId2" cstate="print"/>
          <a:srcRect r="-261" b="21429"/>
          <a:stretch>
            <a:fillRect/>
          </a:stretch>
        </p:blipFill>
        <p:spPr bwMode="auto">
          <a:xfrm>
            <a:off x="251520" y="1844824"/>
            <a:ext cx="4248472" cy="4176464"/>
          </a:xfrm>
          <a:prstGeom prst="rect">
            <a:avLst/>
          </a:prstGeom>
          <a:noFill/>
        </p:spPr>
      </p:pic>
      <p:sp>
        <p:nvSpPr>
          <p:cNvPr id="5" name="2 Alt Başlık"/>
          <p:cNvSpPr txBox="1">
            <a:spLocks/>
          </p:cNvSpPr>
          <p:nvPr/>
        </p:nvSpPr>
        <p:spPr>
          <a:xfrm>
            <a:off x="4499992" y="1772816"/>
            <a:ext cx="4392488" cy="4464496"/>
          </a:xfrm>
          <a:prstGeom prst="rect">
            <a:avLst/>
          </a:prstGeom>
        </p:spPr>
        <p:txBody>
          <a:bodyPr>
            <a:noAutofit/>
          </a:bodyPr>
          <a:lstStyle/>
          <a:p>
            <a:pPr marL="342900" lvl="0" indent="-342900">
              <a:spcBef>
                <a:spcPct val="20000"/>
              </a:spcBef>
              <a:defRPr/>
            </a:pPr>
            <a:r>
              <a:rPr kumimoji="0" lang="tr-TR" sz="3200" b="0" i="0" u="none" strike="noStrike" kern="1200" cap="none" spc="0" normalizeH="0" baseline="0" noProof="0" dirty="0" smtClean="0">
                <a:ln>
                  <a:noFill/>
                </a:ln>
                <a:solidFill>
                  <a:srgbClr val="0070C0"/>
                </a:solidFill>
                <a:effectLst/>
                <a:uLnTx/>
                <a:uFillTx/>
                <a:latin typeface="+mn-lt"/>
                <a:ea typeface="+mn-ea"/>
                <a:cs typeface="+mn-cs"/>
              </a:rPr>
              <a:t>  </a:t>
            </a:r>
            <a:r>
              <a:rPr lang="tr-TR" sz="3200" b="1" dirty="0" smtClean="0">
                <a:solidFill>
                  <a:srgbClr val="7030A0"/>
                </a:solidFill>
              </a:rPr>
              <a:t>HİLECİ VE KURNAZ İKİ KİŞİ, BİR İŞ ÜZERİNDE ÇALIŞIRLARSA BİRBİRLERİNİ ALDATMAK  İÇİN BÜTÜN HÜNERLERİNİ HARCARLAR. BU DURUM İKİSİ İÇİN DE TEHLİKELİDİR</a:t>
            </a:r>
            <a:r>
              <a:rPr lang="tr-TR" sz="4400" b="1" dirty="0" smtClean="0">
                <a:solidFill>
                  <a:srgbClr val="7030A0"/>
                </a:solidFill>
              </a:rPr>
              <a:t>.</a:t>
            </a:r>
            <a:endParaRPr kumimoji="0" lang="tr-TR" sz="4400" b="1" i="0" u="none" strike="noStrike" kern="1200" cap="none" spc="0" normalizeH="0" baseline="0" noProof="0" dirty="0" smtClean="0">
              <a:ln>
                <a:noFill/>
              </a:ln>
              <a:solidFill>
                <a:srgbClr val="7030A0"/>
              </a:solidFill>
              <a:effectLst/>
              <a:uLnTx/>
              <a:uFillTx/>
              <a:latin typeface="+mn-lt"/>
              <a:ea typeface="+mn-ea"/>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11560" y="332656"/>
            <a:ext cx="8532440" cy="1470025"/>
          </a:xfrm>
        </p:spPr>
        <p:txBody>
          <a:bodyPr>
            <a:noAutofit/>
          </a:bodyPr>
          <a:lstStyle/>
          <a:p>
            <a:r>
              <a:rPr lang="tr-TR" sz="6000" b="1" dirty="0" smtClean="0">
                <a:solidFill>
                  <a:srgbClr val="FF0000"/>
                </a:solidFill>
              </a:rPr>
              <a:t>BURNUNUN DİKİNE</a:t>
            </a:r>
            <a:br>
              <a:rPr lang="tr-TR" sz="6000" b="1" dirty="0" smtClean="0">
                <a:solidFill>
                  <a:srgbClr val="FF0000"/>
                </a:solidFill>
              </a:rPr>
            </a:br>
            <a:r>
              <a:rPr lang="tr-TR" sz="6000" b="1" dirty="0" smtClean="0">
                <a:solidFill>
                  <a:srgbClr val="FF0000"/>
                </a:solidFill>
              </a:rPr>
              <a:t>BURNUNUN DOĞRUSUNA</a:t>
            </a:r>
            <a:endParaRPr lang="tr-TR" sz="6000" b="1" dirty="0">
              <a:solidFill>
                <a:srgbClr val="FF0000"/>
              </a:solidFill>
            </a:endParaRPr>
          </a:p>
        </p:txBody>
      </p:sp>
      <p:sp>
        <p:nvSpPr>
          <p:cNvPr id="3" name="2 Alt Başlık"/>
          <p:cNvSpPr>
            <a:spLocks noGrp="1"/>
          </p:cNvSpPr>
          <p:nvPr>
            <p:ph type="subTitle" idx="1"/>
          </p:nvPr>
        </p:nvSpPr>
        <p:spPr>
          <a:xfrm>
            <a:off x="4499992" y="1916832"/>
            <a:ext cx="4392488" cy="4032448"/>
          </a:xfrm>
        </p:spPr>
        <p:txBody>
          <a:bodyPr>
            <a:noAutofit/>
          </a:bodyPr>
          <a:lstStyle/>
          <a:p>
            <a:r>
              <a:rPr lang="tr-TR" sz="4400" b="1" dirty="0" smtClean="0">
                <a:solidFill>
                  <a:srgbClr val="0070C0"/>
                </a:solidFill>
              </a:rPr>
              <a:t>SÖYLENENLERE ALDIRMADAN HEP KENDİ BİLDİĞİ GİBİ HAREKET ETMEK</a:t>
            </a:r>
            <a:endParaRPr lang="tr-TR" sz="4400" b="1" dirty="0">
              <a:solidFill>
                <a:srgbClr val="0070C0"/>
              </a:solidFill>
            </a:endParaRPr>
          </a:p>
        </p:txBody>
      </p:sp>
      <p:pic>
        <p:nvPicPr>
          <p:cNvPr id="17410" name="Picture 2" descr="https://encrypted-tbn2.gstatic.com/images?q=tbn:ANd9GcT3YGTusD_SmnpfyEQlKYP9BVc-27jedkmhu3aabLFmfjw7dJK1">
            <a:hlinkClick r:id="rId2"/>
          </p:cNvPr>
          <p:cNvPicPr>
            <a:picLocks noChangeAspect="1" noChangeArrowheads="1"/>
          </p:cNvPicPr>
          <p:nvPr/>
        </p:nvPicPr>
        <p:blipFill>
          <a:blip r:embed="rId3" cstate="print"/>
          <a:srcRect/>
          <a:stretch>
            <a:fillRect/>
          </a:stretch>
        </p:blipFill>
        <p:spPr bwMode="auto">
          <a:xfrm>
            <a:off x="827584" y="1916832"/>
            <a:ext cx="3672408" cy="468052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6000" b="1" dirty="0" smtClean="0">
                <a:solidFill>
                  <a:srgbClr val="FF0000"/>
                </a:solidFill>
              </a:rPr>
              <a:t>DOLAP ÇEVİRMEK</a:t>
            </a:r>
            <a:endParaRPr lang="tr-TR" sz="6000" b="1" dirty="0">
              <a:solidFill>
                <a:srgbClr val="FF0000"/>
              </a:solidFill>
            </a:endParaRPr>
          </a:p>
        </p:txBody>
      </p:sp>
      <p:sp>
        <p:nvSpPr>
          <p:cNvPr id="3" name="2 İçerik Yer Tutucusu"/>
          <p:cNvSpPr>
            <a:spLocks noGrp="1"/>
          </p:cNvSpPr>
          <p:nvPr>
            <p:ph idx="1"/>
          </p:nvPr>
        </p:nvSpPr>
        <p:spPr>
          <a:xfrm>
            <a:off x="4572000" y="1340768"/>
            <a:ext cx="4211960" cy="4968552"/>
          </a:xfrm>
        </p:spPr>
        <p:txBody>
          <a:bodyPr>
            <a:normAutofit/>
          </a:bodyPr>
          <a:lstStyle/>
          <a:p>
            <a:r>
              <a:rPr lang="tr-TR" sz="5400" b="1" dirty="0" smtClean="0">
                <a:solidFill>
                  <a:srgbClr val="7030A0"/>
                </a:solidFill>
              </a:rPr>
              <a:t>BİRİYİ KANDIRMAK İÇİN HİLE YAPMAK</a:t>
            </a:r>
            <a:endParaRPr lang="tr-TR" sz="5400" b="1" dirty="0">
              <a:solidFill>
                <a:srgbClr val="7030A0"/>
              </a:solidFill>
            </a:endParaRPr>
          </a:p>
        </p:txBody>
      </p:sp>
      <p:pic>
        <p:nvPicPr>
          <p:cNvPr id="27650" name="Picture 2" descr="http://4.bp.blogspot.com/-KU0j_3_P7R8/VLKO7r6FePI/AAAAAAAAGHo/ihVSyQOVjpo/s1600/21.jpg"/>
          <p:cNvPicPr>
            <a:picLocks noChangeAspect="1" noChangeArrowheads="1"/>
          </p:cNvPicPr>
          <p:nvPr/>
        </p:nvPicPr>
        <p:blipFill>
          <a:blip r:embed="rId2" cstate="print"/>
          <a:srcRect/>
          <a:stretch>
            <a:fillRect/>
          </a:stretch>
        </p:blipFill>
        <p:spPr bwMode="auto">
          <a:xfrm>
            <a:off x="395536" y="1556792"/>
            <a:ext cx="4032448" cy="4866402"/>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6600" b="1" dirty="0" smtClean="0">
                <a:solidFill>
                  <a:srgbClr val="FF0000"/>
                </a:solidFill>
              </a:rPr>
              <a:t>AVUCUNU YALAMAK</a:t>
            </a:r>
            <a:endParaRPr lang="tr-TR" sz="6600" b="1" dirty="0">
              <a:solidFill>
                <a:srgbClr val="FF0000"/>
              </a:solidFill>
            </a:endParaRPr>
          </a:p>
        </p:txBody>
      </p:sp>
      <p:sp>
        <p:nvSpPr>
          <p:cNvPr id="3" name="2 İçerik Yer Tutucusu"/>
          <p:cNvSpPr>
            <a:spLocks noGrp="1"/>
          </p:cNvSpPr>
          <p:nvPr>
            <p:ph idx="1"/>
          </p:nvPr>
        </p:nvSpPr>
        <p:spPr>
          <a:xfrm>
            <a:off x="0" y="1556792"/>
            <a:ext cx="3995936" cy="4741987"/>
          </a:xfrm>
        </p:spPr>
        <p:txBody>
          <a:bodyPr>
            <a:normAutofit/>
          </a:bodyPr>
          <a:lstStyle/>
          <a:p>
            <a:r>
              <a:rPr lang="tr-TR" sz="5400" b="1" dirty="0" smtClean="0">
                <a:solidFill>
                  <a:srgbClr val="7030A0"/>
                </a:solidFill>
              </a:rPr>
              <a:t>İSTEDİĞİNİ ELDE EDEMEMEK</a:t>
            </a:r>
            <a:endParaRPr lang="tr-TR" sz="5400" b="1" dirty="0">
              <a:solidFill>
                <a:srgbClr val="7030A0"/>
              </a:solidFill>
            </a:endParaRPr>
          </a:p>
        </p:txBody>
      </p:sp>
      <p:pic>
        <p:nvPicPr>
          <p:cNvPr id="28674" name="Picture 2" descr="http://2.bp.blogspot.com/-iCdAuHAacao/VLKO4BfO35I/AAAAAAAAGHI/Jcq2WiixbkQ/s1600/18.jpg"/>
          <p:cNvPicPr>
            <a:picLocks noChangeAspect="1" noChangeArrowheads="1"/>
          </p:cNvPicPr>
          <p:nvPr/>
        </p:nvPicPr>
        <p:blipFill>
          <a:blip r:embed="rId3" cstate="print"/>
          <a:srcRect/>
          <a:stretch>
            <a:fillRect/>
          </a:stretch>
        </p:blipFill>
        <p:spPr bwMode="auto">
          <a:xfrm>
            <a:off x="4067944" y="1556792"/>
            <a:ext cx="4752528" cy="5015396"/>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539552" y="476672"/>
            <a:ext cx="7772400" cy="1470025"/>
          </a:xfrm>
        </p:spPr>
        <p:txBody>
          <a:bodyPr>
            <a:noAutofit/>
          </a:bodyPr>
          <a:lstStyle/>
          <a:p>
            <a:r>
              <a:rPr lang="tr-TR" sz="9600" b="1" dirty="0" smtClean="0">
                <a:solidFill>
                  <a:srgbClr val="FF0000"/>
                </a:solidFill>
              </a:rPr>
              <a:t>DEYİMLER</a:t>
            </a:r>
            <a:endParaRPr lang="tr-TR" sz="9600" b="1" dirty="0">
              <a:solidFill>
                <a:srgbClr val="FF0000"/>
              </a:solidFill>
            </a:endParaRPr>
          </a:p>
        </p:txBody>
      </p:sp>
      <p:sp>
        <p:nvSpPr>
          <p:cNvPr id="3" name="2 Alt Başlık"/>
          <p:cNvSpPr>
            <a:spLocks noGrp="1"/>
          </p:cNvSpPr>
          <p:nvPr>
            <p:ph type="subTitle" idx="1"/>
          </p:nvPr>
        </p:nvSpPr>
        <p:spPr>
          <a:xfrm>
            <a:off x="467544" y="1556792"/>
            <a:ext cx="8424936" cy="5040560"/>
          </a:xfrm>
        </p:spPr>
        <p:txBody>
          <a:bodyPr>
            <a:normAutofit fontScale="47500" lnSpcReduction="20000"/>
          </a:bodyPr>
          <a:lstStyle/>
          <a:p>
            <a:r>
              <a:rPr lang="tr-TR" sz="10100" b="1" dirty="0"/>
              <a:t> </a:t>
            </a:r>
            <a:endParaRPr lang="tr-TR" sz="10100" dirty="0"/>
          </a:p>
          <a:p>
            <a:pPr lvl="0"/>
            <a:r>
              <a:rPr lang="tr-TR" sz="10100" b="1" dirty="0">
                <a:solidFill>
                  <a:schemeClr val="tx1"/>
                </a:solidFill>
              </a:rPr>
              <a:t>Genellikle gerçek anlamından </a:t>
            </a:r>
            <a:endParaRPr lang="tr-TR" sz="10100" b="1" dirty="0" smtClean="0">
              <a:solidFill>
                <a:schemeClr val="tx1"/>
              </a:solidFill>
            </a:endParaRPr>
          </a:p>
          <a:p>
            <a:pPr lvl="0"/>
            <a:r>
              <a:rPr lang="tr-TR" sz="10100" b="1" dirty="0" smtClean="0">
                <a:solidFill>
                  <a:schemeClr val="tx1"/>
                </a:solidFill>
              </a:rPr>
              <a:t>az </a:t>
            </a:r>
            <a:r>
              <a:rPr lang="tr-TR" sz="10100" b="1" dirty="0">
                <a:solidFill>
                  <a:schemeClr val="tx1"/>
                </a:solidFill>
              </a:rPr>
              <a:t>çok uzaklaşarak ilgi çekici </a:t>
            </a:r>
            <a:endParaRPr lang="tr-TR" sz="10100" b="1" dirty="0" smtClean="0">
              <a:solidFill>
                <a:schemeClr val="tx1"/>
              </a:solidFill>
            </a:endParaRPr>
          </a:p>
          <a:p>
            <a:pPr lvl="0"/>
            <a:r>
              <a:rPr lang="tr-TR" sz="10100" b="1" dirty="0" smtClean="0">
                <a:solidFill>
                  <a:schemeClr val="tx1"/>
                </a:solidFill>
              </a:rPr>
              <a:t>anlam </a:t>
            </a:r>
            <a:r>
              <a:rPr lang="tr-TR" sz="10100" b="1" dirty="0">
                <a:solidFill>
                  <a:schemeClr val="tx1"/>
                </a:solidFill>
              </a:rPr>
              <a:t>taşıyan, en az iki </a:t>
            </a:r>
            <a:endParaRPr lang="tr-TR" sz="10100" b="1" dirty="0" smtClean="0">
              <a:solidFill>
                <a:schemeClr val="tx1"/>
              </a:solidFill>
            </a:endParaRPr>
          </a:p>
          <a:p>
            <a:pPr lvl="0"/>
            <a:r>
              <a:rPr lang="tr-TR" sz="10100" b="1" dirty="0" smtClean="0">
                <a:solidFill>
                  <a:schemeClr val="tx1"/>
                </a:solidFill>
              </a:rPr>
              <a:t>sözcükten </a:t>
            </a:r>
            <a:r>
              <a:rPr lang="tr-TR" sz="10100" b="1" dirty="0">
                <a:solidFill>
                  <a:schemeClr val="tx1"/>
                </a:solidFill>
              </a:rPr>
              <a:t>oluşan kalıplaşmış </a:t>
            </a:r>
            <a:endParaRPr lang="tr-TR" sz="10100" b="1" dirty="0" smtClean="0">
              <a:solidFill>
                <a:schemeClr val="tx1"/>
              </a:solidFill>
            </a:endParaRPr>
          </a:p>
          <a:p>
            <a:pPr lvl="0"/>
            <a:r>
              <a:rPr lang="tr-TR" sz="10100" b="1" dirty="0" smtClean="0">
                <a:solidFill>
                  <a:schemeClr val="tx1"/>
                </a:solidFill>
              </a:rPr>
              <a:t>sözlere </a:t>
            </a:r>
            <a:r>
              <a:rPr lang="tr-TR" sz="10100" b="1" i="1" dirty="0">
                <a:solidFill>
                  <a:srgbClr val="FF0000"/>
                </a:solidFill>
              </a:rPr>
              <a:t>DEYİM</a:t>
            </a:r>
            <a:r>
              <a:rPr lang="tr-TR" sz="10100" b="1" dirty="0">
                <a:solidFill>
                  <a:schemeClr val="tx1"/>
                </a:solidFill>
              </a:rPr>
              <a:t> denir.</a:t>
            </a:r>
            <a:endParaRPr lang="tr-TR" sz="10100" dirty="0">
              <a:solidFill>
                <a:schemeClr val="tx1"/>
              </a:solidFill>
            </a:endParaRPr>
          </a:p>
          <a:p>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9512" y="274638"/>
            <a:ext cx="8784976" cy="5818658"/>
          </a:xfrm>
        </p:spPr>
        <p:txBody>
          <a:bodyPr>
            <a:normAutofit fontScale="90000"/>
          </a:bodyPr>
          <a:lstStyle/>
          <a:p>
            <a:pPr lvl="0" algn="l"/>
            <a:r>
              <a:rPr lang="tr-TR" dirty="0"/>
              <a:t> </a:t>
            </a:r>
            <a:r>
              <a:rPr lang="tr-TR" dirty="0">
                <a:solidFill>
                  <a:schemeClr val="accent2">
                    <a:lumMod val="75000"/>
                  </a:schemeClr>
                </a:solidFill>
              </a:rPr>
              <a:t/>
            </a:r>
            <a:br>
              <a:rPr lang="tr-TR" dirty="0">
                <a:solidFill>
                  <a:schemeClr val="accent2">
                    <a:lumMod val="75000"/>
                  </a:schemeClr>
                </a:solidFill>
              </a:rPr>
            </a:br>
            <a:r>
              <a:rPr lang="tr-TR" dirty="0" smtClean="0">
                <a:solidFill>
                  <a:schemeClr val="accent2">
                    <a:lumMod val="75000"/>
                  </a:schemeClr>
                </a:solidFill>
              </a:rPr>
              <a:t>     </a:t>
            </a:r>
            <a:r>
              <a:rPr lang="tr-TR" b="1" dirty="0" smtClean="0">
                <a:solidFill>
                  <a:schemeClr val="accent2">
                    <a:lumMod val="75000"/>
                  </a:schemeClr>
                </a:solidFill>
              </a:rPr>
              <a:t>Deyimler </a:t>
            </a:r>
            <a:r>
              <a:rPr lang="tr-TR" b="1" dirty="0">
                <a:solidFill>
                  <a:schemeClr val="accent2">
                    <a:lumMod val="75000"/>
                  </a:schemeClr>
                </a:solidFill>
              </a:rPr>
              <a:t>en az iki sözcükten meydana gelir. Daha uzun olanları da </a:t>
            </a:r>
            <a:r>
              <a:rPr lang="tr-TR" b="1" dirty="0" smtClean="0">
                <a:solidFill>
                  <a:schemeClr val="accent2">
                    <a:lumMod val="75000"/>
                  </a:schemeClr>
                </a:solidFill>
              </a:rPr>
              <a:t>vardır.</a:t>
            </a:r>
            <a:r>
              <a:rPr lang="tr-TR" b="1" dirty="0" smtClean="0"/>
              <a:t/>
            </a:r>
            <a:br>
              <a:rPr lang="tr-TR" b="1" dirty="0" smtClean="0"/>
            </a:br>
            <a:r>
              <a:rPr lang="tr-TR" b="1" dirty="0" smtClean="0"/>
              <a:t>     </a:t>
            </a:r>
            <a:r>
              <a:rPr lang="tr-TR" b="1" dirty="0" smtClean="0">
                <a:solidFill>
                  <a:srgbClr val="7030A0"/>
                </a:solidFill>
              </a:rPr>
              <a:t>Deyimler </a:t>
            </a:r>
            <a:r>
              <a:rPr lang="tr-TR" b="1" dirty="0">
                <a:solidFill>
                  <a:srgbClr val="7030A0"/>
                </a:solidFill>
              </a:rPr>
              <a:t>mecaz bir anlatım </a:t>
            </a:r>
            <a:r>
              <a:rPr lang="tr-TR" b="1" dirty="0" smtClean="0">
                <a:solidFill>
                  <a:srgbClr val="7030A0"/>
                </a:solidFill>
              </a:rPr>
              <a:t>taşırlar.</a:t>
            </a:r>
            <a:r>
              <a:rPr lang="tr-TR" b="1" dirty="0" smtClean="0"/>
              <a:t/>
            </a:r>
            <a:br>
              <a:rPr lang="tr-TR" b="1" dirty="0" smtClean="0"/>
            </a:br>
            <a:r>
              <a:rPr lang="tr-TR" b="1" dirty="0" smtClean="0"/>
              <a:t>     </a:t>
            </a:r>
            <a:r>
              <a:rPr lang="tr-TR" b="1" dirty="0" smtClean="0">
                <a:solidFill>
                  <a:srgbClr val="FF0000"/>
                </a:solidFill>
              </a:rPr>
              <a:t>Deyimler </a:t>
            </a:r>
            <a:r>
              <a:rPr lang="tr-TR" b="1" dirty="0">
                <a:solidFill>
                  <a:srgbClr val="FF0000"/>
                </a:solidFill>
              </a:rPr>
              <a:t>atasözleri gibi genel kural niteliği taşımazlar. </a:t>
            </a:r>
            <a:r>
              <a:rPr lang="tr-TR" b="1" dirty="0" smtClean="0">
                <a:solidFill>
                  <a:srgbClr val="FF0000"/>
                </a:solidFill>
              </a:rPr>
              <a:t>Deyimler </a:t>
            </a:r>
            <a:r>
              <a:rPr lang="tr-TR" b="1" dirty="0">
                <a:solidFill>
                  <a:srgbClr val="FF0000"/>
                </a:solidFill>
              </a:rPr>
              <a:t>ise bir kavramı ya da durumu etkileyici bir biçimde </a:t>
            </a:r>
            <a:r>
              <a:rPr lang="tr-TR" b="1" dirty="0" smtClean="0">
                <a:solidFill>
                  <a:srgbClr val="FF0000"/>
                </a:solidFill>
              </a:rPr>
              <a:t>belirtir.</a:t>
            </a:r>
            <a:r>
              <a:rPr lang="tr-TR" b="1" dirty="0" smtClean="0"/>
              <a:t/>
            </a:r>
            <a:br>
              <a:rPr lang="tr-TR" b="1" dirty="0" smtClean="0"/>
            </a:br>
            <a:r>
              <a:rPr lang="tr-TR" b="1" dirty="0" smtClean="0"/>
              <a:t>     </a:t>
            </a:r>
            <a:r>
              <a:rPr lang="tr-TR" b="1" dirty="0" smtClean="0">
                <a:solidFill>
                  <a:srgbClr val="0070C0"/>
                </a:solidFill>
              </a:rPr>
              <a:t>Deyimler </a:t>
            </a:r>
            <a:r>
              <a:rPr lang="tr-TR" b="1" dirty="0">
                <a:solidFill>
                  <a:srgbClr val="0070C0"/>
                </a:solidFill>
              </a:rPr>
              <a:t>tek bir sözcük gibi görev yaparlar. </a:t>
            </a:r>
            <a:r>
              <a:rPr lang="tr-TR" dirty="0"/>
              <a:t/>
            </a:r>
            <a:br>
              <a:rPr lang="tr-TR" dirty="0"/>
            </a:b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251520" y="404665"/>
            <a:ext cx="8276456" cy="1224136"/>
          </a:xfrm>
        </p:spPr>
        <p:txBody>
          <a:bodyPr>
            <a:noAutofit/>
          </a:bodyPr>
          <a:lstStyle/>
          <a:p>
            <a:r>
              <a:rPr lang="tr-TR" sz="6000" b="1" dirty="0" smtClean="0">
                <a:solidFill>
                  <a:srgbClr val="7030A0"/>
                </a:solidFill>
              </a:rPr>
              <a:t>GÖZÜ YÜKSEKTE</a:t>
            </a:r>
            <a:r>
              <a:rPr lang="tr-TR" sz="6000" b="1" dirty="0" smtClean="0">
                <a:solidFill>
                  <a:srgbClr val="FF0000"/>
                </a:solidFill>
              </a:rPr>
              <a:t/>
            </a:r>
            <a:br>
              <a:rPr lang="tr-TR" sz="6000" b="1" dirty="0" smtClean="0">
                <a:solidFill>
                  <a:srgbClr val="FF0000"/>
                </a:solidFill>
              </a:rPr>
            </a:br>
            <a:r>
              <a:rPr lang="tr-TR" sz="6000" b="1" dirty="0" smtClean="0">
                <a:solidFill>
                  <a:srgbClr val="FF0000"/>
                </a:solidFill>
              </a:rPr>
              <a:t>GÖZÜ YÜKSEKTE OLMAK</a:t>
            </a:r>
            <a:endParaRPr lang="tr-TR" sz="6000" b="1" dirty="0">
              <a:solidFill>
                <a:srgbClr val="FF0000"/>
              </a:solidFill>
            </a:endParaRPr>
          </a:p>
        </p:txBody>
      </p:sp>
      <p:pic>
        <p:nvPicPr>
          <p:cNvPr id="1026" name="Picture 2" descr="C:\Users\resattuncel\Desktop\1315227263_47335f93b513fb448a4466472ff405c3_1009965220.jpg"/>
          <p:cNvPicPr>
            <a:picLocks noChangeAspect="1" noChangeArrowheads="1"/>
          </p:cNvPicPr>
          <p:nvPr/>
        </p:nvPicPr>
        <p:blipFill>
          <a:blip r:embed="rId2" cstate="print"/>
          <a:srcRect/>
          <a:stretch>
            <a:fillRect/>
          </a:stretch>
        </p:blipFill>
        <p:spPr bwMode="auto">
          <a:xfrm>
            <a:off x="467544" y="1844824"/>
            <a:ext cx="4104456" cy="4320479"/>
          </a:xfrm>
          <a:prstGeom prst="rect">
            <a:avLst/>
          </a:prstGeom>
          <a:noFill/>
        </p:spPr>
      </p:pic>
      <p:sp>
        <p:nvSpPr>
          <p:cNvPr id="6" name="1 Başlık"/>
          <p:cNvSpPr txBox="1">
            <a:spLocks/>
          </p:cNvSpPr>
          <p:nvPr/>
        </p:nvSpPr>
        <p:spPr>
          <a:xfrm>
            <a:off x="4644008" y="1988840"/>
            <a:ext cx="3960440" cy="4104456"/>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dirty="0" smtClean="0">
                <a:ln>
                  <a:noFill/>
                </a:ln>
                <a:solidFill>
                  <a:srgbClr val="0070C0"/>
                </a:solidFill>
                <a:effectLst/>
                <a:uLnTx/>
                <a:uFillTx/>
                <a:latin typeface="+mj-lt"/>
                <a:ea typeface="+mj-ea"/>
                <a:cs typeface="+mj-cs"/>
              </a:rPr>
              <a:t>BULUNDUĞU DURUMDAN DAHA ÜSTÜN BİR DURUMA</a:t>
            </a:r>
            <a:r>
              <a:rPr kumimoji="0" lang="tr-TR" sz="4400" b="1" i="0" u="none" strike="noStrike" kern="1200" cap="none" spc="0" normalizeH="0" noProof="0" dirty="0" smtClean="0">
                <a:ln>
                  <a:noFill/>
                </a:ln>
                <a:solidFill>
                  <a:srgbClr val="0070C0"/>
                </a:solidFill>
                <a:effectLst/>
                <a:uLnTx/>
                <a:uFillTx/>
                <a:latin typeface="+mj-lt"/>
                <a:ea typeface="+mj-ea"/>
                <a:cs typeface="+mj-cs"/>
              </a:rPr>
              <a:t> ULAŞMAK İSTEMEK.</a:t>
            </a:r>
            <a:r>
              <a:rPr kumimoji="0" lang="tr-TR" sz="4400" b="1" i="0" u="none" strike="noStrike" kern="1200" cap="none" spc="0" normalizeH="0" baseline="0" noProof="0" dirty="0" smtClean="0">
                <a:ln>
                  <a:noFill/>
                </a:ln>
                <a:solidFill>
                  <a:srgbClr val="0070C0"/>
                </a:solidFill>
                <a:effectLst/>
                <a:uLnTx/>
                <a:uFillTx/>
                <a:latin typeface="+mj-lt"/>
                <a:ea typeface="+mj-ea"/>
                <a:cs typeface="+mj-cs"/>
              </a:rPr>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6000" b="1" dirty="0" smtClean="0">
                <a:solidFill>
                  <a:srgbClr val="FF0000"/>
                </a:solidFill>
              </a:rPr>
              <a:t>İPE UN SERMEK</a:t>
            </a:r>
            <a:endParaRPr lang="tr-TR" sz="6000" b="1" dirty="0">
              <a:solidFill>
                <a:srgbClr val="FF0000"/>
              </a:solidFill>
            </a:endParaRPr>
          </a:p>
        </p:txBody>
      </p:sp>
      <p:sp>
        <p:nvSpPr>
          <p:cNvPr id="5" name="4 Metin Yer Tutucusu"/>
          <p:cNvSpPr>
            <a:spLocks noGrp="1"/>
          </p:cNvSpPr>
          <p:nvPr>
            <p:ph type="body" sz="quarter" idx="3"/>
          </p:nvPr>
        </p:nvSpPr>
        <p:spPr>
          <a:xfrm>
            <a:off x="4932040" y="1556792"/>
            <a:ext cx="4041775" cy="3528392"/>
          </a:xfrm>
        </p:spPr>
        <p:txBody>
          <a:bodyPr>
            <a:noAutofit/>
          </a:bodyPr>
          <a:lstStyle/>
          <a:p>
            <a:r>
              <a:rPr lang="tr-TR" sz="5400" dirty="0" smtClean="0">
                <a:solidFill>
                  <a:srgbClr val="0070C0"/>
                </a:solidFill>
              </a:rPr>
              <a:t>İSTEMEDİĞİ BİR ŞEY İÇİN BAHANELER ÜRETMEK</a:t>
            </a:r>
            <a:endParaRPr lang="tr-TR" sz="5400" dirty="0">
              <a:solidFill>
                <a:srgbClr val="0070C0"/>
              </a:solidFill>
            </a:endParaRPr>
          </a:p>
        </p:txBody>
      </p:sp>
      <p:pic>
        <p:nvPicPr>
          <p:cNvPr id="2052" name="Picture 4" descr="https://encrypted-tbn0.gstatic.com/images?q=tbn:ANd9GcSKeeOHn4rbSQtRcNS4wF8MNQ9AxxyMhW0vfddlB9I8qgoyRscs">
            <a:hlinkClick r:id="rId2"/>
          </p:cNvPr>
          <p:cNvPicPr>
            <a:picLocks noChangeAspect="1" noChangeArrowheads="1"/>
          </p:cNvPicPr>
          <p:nvPr/>
        </p:nvPicPr>
        <p:blipFill>
          <a:blip r:embed="rId3" cstate="print"/>
          <a:srcRect/>
          <a:stretch>
            <a:fillRect/>
          </a:stretch>
        </p:blipFill>
        <p:spPr bwMode="auto">
          <a:xfrm>
            <a:off x="251520" y="1196752"/>
            <a:ext cx="4608512" cy="4824536"/>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s://encrypted-tbn2.gstatic.com/images?q=tbn:ANd9GcSrSdxwnlk091yCje1yUJLzbbYnkU5YKktUEBMejhIzuxFDDeJTIg">
            <a:hlinkClick r:id="rId2"/>
          </p:cNvPr>
          <p:cNvPicPr>
            <a:picLocks noChangeAspect="1" noChangeArrowheads="1"/>
          </p:cNvPicPr>
          <p:nvPr/>
        </p:nvPicPr>
        <p:blipFill>
          <a:blip r:embed="rId3" cstate="print"/>
          <a:srcRect/>
          <a:stretch>
            <a:fillRect/>
          </a:stretch>
        </p:blipFill>
        <p:spPr bwMode="auto">
          <a:xfrm>
            <a:off x="262772" y="1412777"/>
            <a:ext cx="4381236" cy="4752528"/>
          </a:xfrm>
          <a:prstGeom prst="rect">
            <a:avLst/>
          </a:prstGeom>
          <a:noFill/>
        </p:spPr>
      </p:pic>
      <p:sp>
        <p:nvSpPr>
          <p:cNvPr id="4" name="1 Başlık"/>
          <p:cNvSpPr txBox="1">
            <a:spLocks/>
          </p:cNvSpPr>
          <p:nvPr/>
        </p:nvSpPr>
        <p:spPr>
          <a:xfrm>
            <a:off x="4427984" y="1484784"/>
            <a:ext cx="4464496" cy="468052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800" b="1" i="0" u="none" strike="noStrike" kern="1200" cap="none" spc="0" normalizeH="0" baseline="0" noProof="0" dirty="0" smtClean="0">
                <a:ln>
                  <a:noFill/>
                </a:ln>
                <a:solidFill>
                  <a:srgbClr val="7030A0"/>
                </a:solidFill>
                <a:effectLst/>
                <a:uLnTx/>
                <a:uFillTx/>
                <a:latin typeface="+mj-lt"/>
                <a:ea typeface="+mj-ea"/>
                <a:cs typeface="+mj-cs"/>
              </a:rPr>
              <a:t>BİR KİŞİNİN ÖNCEDEN BİLİNMEYEN KÖTÜ BİR YÖNÜNÜN ORTAYA ÇIKMASI</a:t>
            </a:r>
          </a:p>
        </p:txBody>
      </p:sp>
      <p:sp>
        <p:nvSpPr>
          <p:cNvPr id="5" name="1 Başlık"/>
          <p:cNvSpPr txBox="1">
            <a:spLocks/>
          </p:cNvSpPr>
          <p:nvPr/>
        </p:nvSpPr>
        <p:spPr>
          <a:xfrm>
            <a:off x="251520" y="260648"/>
            <a:ext cx="889248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6000" b="1" i="0" u="none" strike="noStrike" kern="1200" cap="none" spc="0" normalizeH="0" baseline="0" noProof="0" dirty="0" smtClean="0">
                <a:ln>
                  <a:noFill/>
                </a:ln>
                <a:solidFill>
                  <a:srgbClr val="FF0000"/>
                </a:solidFill>
                <a:effectLst/>
                <a:uLnTx/>
                <a:uFillTx/>
                <a:latin typeface="+mj-lt"/>
                <a:ea typeface="+mj-ea"/>
                <a:cs typeface="+mj-cs"/>
              </a:rPr>
              <a:t>FOYASI MEYDANA ÇIKMAK</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6600" b="1" dirty="0" smtClean="0">
                <a:solidFill>
                  <a:srgbClr val="FF0000"/>
                </a:solidFill>
              </a:rPr>
              <a:t>DÜŞE KALKA</a:t>
            </a:r>
            <a:endParaRPr lang="tr-TR" sz="6600" b="1" dirty="0">
              <a:solidFill>
                <a:srgbClr val="FF0000"/>
              </a:solidFill>
            </a:endParaRPr>
          </a:p>
        </p:txBody>
      </p:sp>
      <p:pic>
        <p:nvPicPr>
          <p:cNvPr id="19458" name="Picture 2" descr="https://encrypted-tbn2.gstatic.com/images?q=tbn:ANd9GcTSLH1rRfyuVTJmleeuVwsHD5V8L-BGuI5ZdkIc8egnnaTaqTMNfA">
            <a:hlinkClick r:id="rId2"/>
          </p:cNvPr>
          <p:cNvPicPr>
            <a:picLocks noChangeAspect="1" noChangeArrowheads="1"/>
          </p:cNvPicPr>
          <p:nvPr/>
        </p:nvPicPr>
        <p:blipFill>
          <a:blip r:embed="rId3" cstate="print"/>
          <a:srcRect/>
          <a:stretch>
            <a:fillRect/>
          </a:stretch>
        </p:blipFill>
        <p:spPr bwMode="auto">
          <a:xfrm>
            <a:off x="323528" y="1412776"/>
            <a:ext cx="4536504" cy="4824536"/>
          </a:xfrm>
          <a:prstGeom prst="rect">
            <a:avLst/>
          </a:prstGeom>
          <a:noFill/>
        </p:spPr>
      </p:pic>
      <p:sp>
        <p:nvSpPr>
          <p:cNvPr id="4" name="1 Başlık"/>
          <p:cNvSpPr txBox="1">
            <a:spLocks/>
          </p:cNvSpPr>
          <p:nvPr/>
        </p:nvSpPr>
        <p:spPr>
          <a:xfrm>
            <a:off x="5508104" y="1988840"/>
            <a:ext cx="3837112"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tr-TR" sz="3600" b="0" i="0" u="none" strike="noStrike" kern="1200" cap="none" spc="0" normalizeH="0" baseline="0" noProof="0" dirty="0" smtClean="0">
              <a:ln>
                <a:noFill/>
              </a:ln>
              <a:solidFill>
                <a:srgbClr val="FF0000"/>
              </a:solidFill>
              <a:effectLst/>
              <a:uLnTx/>
              <a:uFillTx/>
              <a:latin typeface="+mj-lt"/>
              <a:ea typeface="+mj-ea"/>
              <a:cs typeface="+mj-cs"/>
            </a:endParaRPr>
          </a:p>
        </p:txBody>
      </p:sp>
      <p:sp>
        <p:nvSpPr>
          <p:cNvPr id="5" name="1 Başlık"/>
          <p:cNvSpPr txBox="1">
            <a:spLocks/>
          </p:cNvSpPr>
          <p:nvPr/>
        </p:nvSpPr>
        <p:spPr>
          <a:xfrm>
            <a:off x="4644008" y="1412776"/>
            <a:ext cx="4320480" cy="460851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5400" b="1" i="0" u="none" strike="noStrike" kern="1200" cap="none" spc="0" normalizeH="0" baseline="0" noProof="0" dirty="0" smtClean="0">
                <a:ln>
                  <a:noFill/>
                </a:ln>
                <a:solidFill>
                  <a:srgbClr val="7030A0"/>
                </a:solidFill>
                <a:effectLst/>
                <a:uLnTx/>
                <a:uFillTx/>
                <a:latin typeface="+mj-lt"/>
                <a:ea typeface="+mj-ea"/>
                <a:cs typeface="+mj-cs"/>
              </a:rPr>
              <a:t>BAZEN İYİ</a:t>
            </a:r>
            <a:r>
              <a:rPr kumimoji="0" lang="tr-TR" sz="5400" b="1" i="0" u="none" strike="noStrike" kern="1200" cap="none" spc="0" normalizeH="0" noProof="0" dirty="0" smtClean="0">
                <a:ln>
                  <a:noFill/>
                </a:ln>
                <a:solidFill>
                  <a:srgbClr val="7030A0"/>
                </a:solidFill>
                <a:effectLst/>
                <a:uLnTx/>
                <a:uFillTx/>
                <a:latin typeface="+mj-lt"/>
                <a:ea typeface="+mj-ea"/>
                <a:cs typeface="+mj-cs"/>
              </a:rPr>
              <a:t> BAZEN DE  KÖTÜ,</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5400" b="1" i="0" u="none" strike="noStrike" kern="1200" cap="none" spc="0" normalizeH="0" noProof="0" dirty="0" smtClean="0">
                <a:ln>
                  <a:noFill/>
                </a:ln>
                <a:solidFill>
                  <a:srgbClr val="7030A0"/>
                </a:solidFill>
                <a:effectLst/>
                <a:uLnTx/>
                <a:uFillTx/>
                <a:latin typeface="+mj-lt"/>
                <a:ea typeface="+mj-ea"/>
                <a:cs typeface="+mj-cs"/>
              </a:rPr>
              <a:t>GÜÇLÜKLE</a:t>
            </a:r>
            <a:endParaRPr kumimoji="0" lang="tr-TR" sz="5400" b="1" i="0" u="none" strike="noStrike" kern="1200" cap="none" spc="0" normalizeH="0" baseline="0" noProof="0" dirty="0" smtClean="0">
              <a:ln>
                <a:noFill/>
              </a:ln>
              <a:solidFill>
                <a:srgbClr val="7030A0"/>
              </a:solidFill>
              <a:effectLst/>
              <a:uLnTx/>
              <a:uFillTx/>
              <a:latin typeface="+mj-lt"/>
              <a:ea typeface="+mj-ea"/>
              <a:cs typeface="+mj-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33064" y="0"/>
            <a:ext cx="9577064" cy="2002234"/>
          </a:xfrm>
        </p:spPr>
        <p:txBody>
          <a:bodyPr>
            <a:noAutofit/>
          </a:bodyPr>
          <a:lstStyle/>
          <a:p>
            <a:r>
              <a:rPr lang="tr-TR" sz="5400" b="1" dirty="0" smtClean="0">
                <a:solidFill>
                  <a:srgbClr val="FF0000"/>
                </a:solidFill>
              </a:rPr>
              <a:t>GÖZÜ HİÇ BİR ŞEYİ</a:t>
            </a:r>
            <a:br>
              <a:rPr lang="tr-TR" sz="5400" b="1" dirty="0" smtClean="0">
                <a:solidFill>
                  <a:srgbClr val="FF0000"/>
                </a:solidFill>
              </a:rPr>
            </a:br>
            <a:r>
              <a:rPr lang="tr-TR" sz="5400" b="1" dirty="0" smtClean="0">
                <a:solidFill>
                  <a:srgbClr val="FF0000"/>
                </a:solidFill>
              </a:rPr>
              <a:t> GÖRMEMEK</a:t>
            </a:r>
            <a:endParaRPr lang="tr-TR" sz="5400" b="1" dirty="0">
              <a:solidFill>
                <a:srgbClr val="FF0000"/>
              </a:solidFill>
            </a:endParaRPr>
          </a:p>
        </p:txBody>
      </p:sp>
      <p:pic>
        <p:nvPicPr>
          <p:cNvPr id="20482" name="Picture 2" descr="https://encrypted-tbn0.gstatic.com/images?q=tbn:ANd9GcQf_kqlW1tkjXFQO4LeZHPF2vJ4w1izQn7TF9RtMn7mPSddGZpG">
            <a:hlinkClick r:id="rId2"/>
          </p:cNvPr>
          <p:cNvPicPr>
            <a:picLocks noChangeAspect="1" noChangeArrowheads="1"/>
          </p:cNvPicPr>
          <p:nvPr/>
        </p:nvPicPr>
        <p:blipFill>
          <a:blip r:embed="rId3" cstate="print"/>
          <a:srcRect/>
          <a:stretch>
            <a:fillRect/>
          </a:stretch>
        </p:blipFill>
        <p:spPr bwMode="auto">
          <a:xfrm>
            <a:off x="4499992" y="2132856"/>
            <a:ext cx="4644008" cy="4248472"/>
          </a:xfrm>
          <a:prstGeom prst="rect">
            <a:avLst/>
          </a:prstGeom>
          <a:noFill/>
        </p:spPr>
      </p:pic>
      <p:sp>
        <p:nvSpPr>
          <p:cNvPr id="4" name="1 Başlık"/>
          <p:cNvSpPr txBox="1">
            <a:spLocks/>
          </p:cNvSpPr>
          <p:nvPr/>
        </p:nvSpPr>
        <p:spPr>
          <a:xfrm>
            <a:off x="179512" y="1556792"/>
            <a:ext cx="4248472" cy="4896544"/>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dirty="0" smtClean="0">
                <a:ln>
                  <a:noFill/>
                </a:ln>
                <a:solidFill>
                  <a:srgbClr val="7030A0"/>
                </a:solidFill>
                <a:effectLst/>
                <a:uLnTx/>
                <a:uFillTx/>
                <a:latin typeface="+mj-lt"/>
                <a:ea typeface="+mj-ea"/>
                <a:cs typeface="+mj-cs"/>
              </a:rPr>
              <a:t>KENDİ ÇOK ÖNEM VERDİĞİ </a:t>
            </a:r>
            <a:r>
              <a:rPr kumimoji="0" lang="tr-TR" sz="4400" b="1" i="0" u="none" strike="noStrike" kern="1200" cap="none" spc="0" normalizeH="0" noProof="0" dirty="0" smtClean="0">
                <a:ln>
                  <a:noFill/>
                </a:ln>
                <a:solidFill>
                  <a:srgbClr val="7030A0"/>
                </a:solidFill>
                <a:effectLst/>
                <a:uLnTx/>
                <a:uFillTx/>
                <a:latin typeface="+mj-lt"/>
                <a:ea typeface="+mj-ea"/>
                <a:cs typeface="+mj-cs"/>
              </a:rPr>
              <a:t>ŞEYLE İLGİLENMEK.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noProof="0" dirty="0" smtClean="0">
                <a:ln>
                  <a:noFill/>
                </a:ln>
                <a:solidFill>
                  <a:srgbClr val="7030A0"/>
                </a:solidFill>
                <a:effectLst/>
                <a:uLnTx/>
                <a:uFillTx/>
                <a:latin typeface="+mj-lt"/>
                <a:ea typeface="+mj-ea"/>
                <a:cs typeface="+mj-cs"/>
              </a:rPr>
              <a:t>BAŞKA BİR ŞEYLE İLGİLENMEMEK</a:t>
            </a:r>
            <a:endParaRPr kumimoji="0" lang="tr-TR" sz="4400" b="1" i="0" u="none" strike="noStrike" kern="1200" cap="none" spc="0" normalizeH="0" baseline="0" noProof="0" dirty="0" smtClean="0">
              <a:ln>
                <a:noFill/>
              </a:ln>
              <a:solidFill>
                <a:srgbClr val="7030A0"/>
              </a:solidFill>
              <a:effectLst/>
              <a:uLnTx/>
              <a:uFillTx/>
              <a:latin typeface="+mj-lt"/>
              <a:ea typeface="+mj-ea"/>
              <a:cs typeface="+mj-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6600" b="1" dirty="0" smtClean="0">
                <a:solidFill>
                  <a:srgbClr val="FF0000"/>
                </a:solidFill>
              </a:rPr>
              <a:t>BİNDİĞİ DALI KESMEK</a:t>
            </a:r>
            <a:endParaRPr lang="tr-TR" sz="6600" b="1" dirty="0">
              <a:solidFill>
                <a:srgbClr val="FF0000"/>
              </a:solidFill>
            </a:endParaRPr>
          </a:p>
        </p:txBody>
      </p:sp>
      <p:pic>
        <p:nvPicPr>
          <p:cNvPr id="21506" name="Picture 2" descr="https://encrypted-tbn1.gstatic.com/images?q=tbn:ANd9GcS9v8t6BP6qCt8Cj_NDQh1gdRLgm8bH_zcXD0VnQQo0qRlMsa1zcg">
            <a:hlinkClick r:id="rId2"/>
          </p:cNvPr>
          <p:cNvPicPr>
            <a:picLocks noChangeAspect="1" noChangeArrowheads="1"/>
          </p:cNvPicPr>
          <p:nvPr/>
        </p:nvPicPr>
        <p:blipFill>
          <a:blip r:embed="rId3" cstate="print"/>
          <a:srcRect/>
          <a:stretch>
            <a:fillRect/>
          </a:stretch>
        </p:blipFill>
        <p:spPr bwMode="auto">
          <a:xfrm>
            <a:off x="4283968" y="1340767"/>
            <a:ext cx="4536504" cy="5252463"/>
          </a:xfrm>
          <a:prstGeom prst="rect">
            <a:avLst/>
          </a:prstGeom>
          <a:noFill/>
        </p:spPr>
      </p:pic>
      <p:sp>
        <p:nvSpPr>
          <p:cNvPr id="4" name="1 Başlık"/>
          <p:cNvSpPr txBox="1">
            <a:spLocks/>
          </p:cNvSpPr>
          <p:nvPr/>
        </p:nvSpPr>
        <p:spPr>
          <a:xfrm>
            <a:off x="0" y="1340768"/>
            <a:ext cx="4464496" cy="468052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800" b="1" i="0" u="none" strike="noStrike" kern="1200" cap="none" spc="0" normalizeH="0" baseline="0" noProof="0" dirty="0" smtClean="0">
                <a:ln>
                  <a:noFill/>
                </a:ln>
                <a:solidFill>
                  <a:srgbClr val="7030A0"/>
                </a:solidFill>
                <a:effectLst/>
                <a:uLnTx/>
                <a:uFillTx/>
                <a:latin typeface="+mj-lt"/>
                <a:ea typeface="+mj-ea"/>
                <a:cs typeface="+mj-cs"/>
              </a:rPr>
              <a:t>KENDİSİ İÇİN GEREKLİ VE YARARLI ŞEYİ GENE KENDİSİ YOK ETMEK</a:t>
            </a: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TotalTime>
  <Words>159</Words>
  <Application>Microsoft Office PowerPoint</Application>
  <PresentationFormat>Ekran Gösterisi (4:3)</PresentationFormat>
  <Paragraphs>47</Paragraphs>
  <Slides>17</Slides>
  <Notes>2</Notes>
  <HiddenSlides>0</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Ofis Teması</vt:lpstr>
      <vt:lpstr>ŞİŞLİ HÜSEYİN AVNİ KURŞUN İLKOKULU</vt:lpstr>
      <vt:lpstr>DEYİMLER</vt:lpstr>
      <vt:lpstr>       Deyimler en az iki sözcükten meydana gelir. Daha uzun olanları da vardır.      Deyimler mecaz bir anlatım taşırlar.      Deyimler atasözleri gibi genel kural niteliği taşımazlar. Deyimler ise bir kavramı ya da durumu etkileyici bir biçimde belirtir.      Deyimler tek bir sözcük gibi görev yaparlar.  </vt:lpstr>
      <vt:lpstr>GÖZÜ YÜKSEKTE GÖZÜ YÜKSEKTE OLMAK</vt:lpstr>
      <vt:lpstr>İPE UN SERMEK</vt:lpstr>
      <vt:lpstr>Slayt 6</vt:lpstr>
      <vt:lpstr>DÜŞE KALKA</vt:lpstr>
      <vt:lpstr>GÖZÜ HİÇ BİR ŞEYİ  GÖRMEMEK</vt:lpstr>
      <vt:lpstr>BİNDİĞİ DALI KESMEK</vt:lpstr>
      <vt:lpstr>KÜPLERE BİNMEK</vt:lpstr>
      <vt:lpstr>KAFA PATLATMAK</vt:lpstr>
      <vt:lpstr>AĞZINDAN BAL DAMLAMAK</vt:lpstr>
      <vt:lpstr>DÜNYA EVİNE GİRMEK</vt:lpstr>
      <vt:lpstr>İKİ CAMBAZ BİR İPTE OYNAMAZ</vt:lpstr>
      <vt:lpstr>BURNUNUN DİKİNE BURNUNUN DOĞRUSUNA</vt:lpstr>
      <vt:lpstr>DOLAP ÇEVİRMEK</vt:lpstr>
      <vt:lpstr>AVUCUNU YALAMAK</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2015-03-05T18:01:56Z</dcterms:created>
  <dcterms:modified xsi:type="dcterms:W3CDTF">2015-03-07T22:51:10Z</dcterms:modified>
  <cp:category>www.sorubak.com</cp:category>
</cp:coreProperties>
</file>