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4" r:id="rId3"/>
    <p:sldId id="275" r:id="rId4"/>
    <p:sldId id="256" r:id="rId5"/>
    <p:sldId id="257" r:id="rId6"/>
    <p:sldId id="259" r:id="rId7"/>
    <p:sldId id="261" r:id="rId8"/>
    <p:sldId id="263" r:id="rId9"/>
    <p:sldId id="265" r:id="rId10"/>
    <p:sldId id="267" r:id="rId11"/>
    <p:sldId id="269" r:id="rId12"/>
    <p:sldId id="271" r:id="rId13"/>
    <p:sldId id="273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4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6E16-ED5E-43A4-9331-069842480C48}" type="datetimeFigureOut">
              <a:rPr lang="tr-TR" smtClean="0"/>
              <a:pPr/>
              <a:t>10.2.2015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8E0C-A60A-4622-831A-8A1A2591F9C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6E16-ED5E-43A4-9331-069842480C48}" type="datetimeFigureOut">
              <a:rPr lang="tr-TR" smtClean="0"/>
              <a:pPr/>
              <a:t>10.2.2015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8E0C-A60A-4622-831A-8A1A2591F9C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6E16-ED5E-43A4-9331-069842480C48}" type="datetimeFigureOut">
              <a:rPr lang="tr-TR" smtClean="0"/>
              <a:pPr/>
              <a:t>10.2.2015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8E0C-A60A-4622-831A-8A1A2591F9C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6E16-ED5E-43A4-9331-069842480C48}" type="datetimeFigureOut">
              <a:rPr lang="tr-TR" smtClean="0"/>
              <a:pPr/>
              <a:t>10.2.2015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8E0C-A60A-4622-831A-8A1A2591F9C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6E16-ED5E-43A4-9331-069842480C48}" type="datetimeFigureOut">
              <a:rPr lang="tr-TR" smtClean="0"/>
              <a:pPr/>
              <a:t>10.2.2015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8E0C-A60A-4622-831A-8A1A2591F9C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6E16-ED5E-43A4-9331-069842480C48}" type="datetimeFigureOut">
              <a:rPr lang="tr-TR" smtClean="0"/>
              <a:pPr/>
              <a:t>10.2.2015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8E0C-A60A-4622-831A-8A1A2591F9C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6E16-ED5E-43A4-9331-069842480C48}" type="datetimeFigureOut">
              <a:rPr lang="tr-TR" smtClean="0"/>
              <a:pPr/>
              <a:t>10.2.2015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8E0C-A60A-4622-831A-8A1A2591F9C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6E16-ED5E-43A4-9331-069842480C48}" type="datetimeFigureOut">
              <a:rPr lang="tr-TR" smtClean="0"/>
              <a:pPr/>
              <a:t>10.2.2015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8E0C-A60A-4622-831A-8A1A2591F9C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6E16-ED5E-43A4-9331-069842480C48}" type="datetimeFigureOut">
              <a:rPr lang="tr-TR" smtClean="0"/>
              <a:pPr/>
              <a:t>10.2.2015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8E0C-A60A-4622-831A-8A1A2591F9C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6E16-ED5E-43A4-9331-069842480C48}" type="datetimeFigureOut">
              <a:rPr lang="tr-TR" smtClean="0"/>
              <a:pPr/>
              <a:t>10.2.2015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8E0C-A60A-4622-831A-8A1A2591F9C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D6E16-ED5E-43A4-9331-069842480C48}" type="datetimeFigureOut">
              <a:rPr lang="tr-TR" smtClean="0"/>
              <a:pPr/>
              <a:t>10.2.2015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88E0C-A60A-4622-831A-8A1A2591F9C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D6E16-ED5E-43A4-9331-069842480C48}" type="datetimeFigureOut">
              <a:rPr lang="tr-TR" smtClean="0"/>
              <a:pPr/>
              <a:t>10.2.2015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88E0C-A60A-4622-831A-8A1A2591F9C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Çerçeve"/>
          <p:cNvSpPr/>
          <p:nvPr/>
        </p:nvSpPr>
        <p:spPr>
          <a:xfrm>
            <a:off x="0" y="0"/>
            <a:ext cx="9144000" cy="7190656"/>
          </a:xfrm>
          <a:prstGeom prst="fra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4 Çerçeve"/>
          <p:cNvSpPr/>
          <p:nvPr/>
        </p:nvSpPr>
        <p:spPr>
          <a:xfrm>
            <a:off x="1115616" y="1268760"/>
            <a:ext cx="6912768" cy="4824536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2627784" y="1988840"/>
            <a:ext cx="361990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Cumhuriyet İlkokulu</a:t>
            </a:r>
            <a:endParaRPr lang="tr-TR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051720" y="2708920"/>
            <a:ext cx="106772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Ders:</a:t>
            </a:r>
            <a:endParaRPr lang="tr-TR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059832" y="2708920"/>
            <a:ext cx="205883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Matematik</a:t>
            </a:r>
            <a:endParaRPr lang="tr-TR" sz="32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069227" y="3212976"/>
            <a:ext cx="117673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Konu:</a:t>
            </a:r>
            <a:endParaRPr lang="tr-TR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196603" y="3284984"/>
            <a:ext cx="426610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Kesirlerle ilgili problem</a:t>
            </a:r>
          </a:p>
          <a:p>
            <a:pPr algn="ctr"/>
            <a:r>
              <a:rPr lang="tr-TR" sz="32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çözme.                              </a:t>
            </a:r>
          </a:p>
          <a:p>
            <a:pPr algn="ctr"/>
            <a:endParaRPr lang="tr-TR" sz="32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691680" y="4365104"/>
            <a:ext cx="207537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Hazırlayan:</a:t>
            </a:r>
            <a:endParaRPr lang="tr-TR" sz="3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082707" y="4365104"/>
            <a:ext cx="3469796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Kadir CAN</a:t>
            </a:r>
          </a:p>
          <a:p>
            <a:pPr algn="ctr"/>
            <a:r>
              <a:rPr lang="tr-TR" sz="32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2-E Sınıf Öğretmeni</a:t>
            </a:r>
            <a:endParaRPr lang="tr-TR" sz="32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51520" y="404664"/>
            <a:ext cx="131478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SORU4:</a:t>
            </a:r>
            <a:endParaRPr lang="tr-T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804049" y="908720"/>
            <a:ext cx="5996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3 12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Eksi"/>
          <p:cNvSpPr/>
          <p:nvPr/>
        </p:nvSpPr>
        <p:spPr>
          <a:xfrm>
            <a:off x="899592" y="1340768"/>
            <a:ext cx="360040" cy="7200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67544" y="1124744"/>
            <a:ext cx="640871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‘si 15 olan sayının tamamı kaçtır?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23528" y="1844824"/>
            <a:ext cx="173400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Verilenler:</a:t>
            </a:r>
            <a:endParaRPr lang="tr-T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55576" y="2348880"/>
            <a:ext cx="5996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3 12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11 Eksi"/>
          <p:cNvSpPr/>
          <p:nvPr/>
        </p:nvSpPr>
        <p:spPr>
          <a:xfrm>
            <a:off x="827584" y="2780928"/>
            <a:ext cx="360040" cy="14401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331640" y="2564904"/>
            <a:ext cx="194421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‘si=  15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39552" y="3284984"/>
            <a:ext cx="138653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İstenen:</a:t>
            </a:r>
            <a:endParaRPr lang="tr-T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3528" y="3861048"/>
            <a:ext cx="357508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Sayının tamamı kaçtır?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539552" y="188640"/>
            <a:ext cx="160499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Çözüm: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11560" y="1412776"/>
            <a:ext cx="792088" cy="7200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403648" y="1412776"/>
            <a:ext cx="792088" cy="7200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2195736" y="1412776"/>
            <a:ext cx="792088" cy="7200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2987824" y="1412776"/>
            <a:ext cx="792088" cy="72008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3779912" y="1412776"/>
            <a:ext cx="792088" cy="72008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Aşağı Bükülü Ok"/>
          <p:cNvSpPr/>
          <p:nvPr/>
        </p:nvSpPr>
        <p:spPr>
          <a:xfrm>
            <a:off x="683568" y="764704"/>
            <a:ext cx="2376264" cy="648072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899592" y="620688"/>
            <a:ext cx="12961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15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11 Yukarı Bükülü Ok"/>
          <p:cNvSpPr/>
          <p:nvPr/>
        </p:nvSpPr>
        <p:spPr>
          <a:xfrm>
            <a:off x="611560" y="2204864"/>
            <a:ext cx="8532440" cy="864096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24064" y="3284984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15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Eksi"/>
          <p:cNvSpPr/>
          <p:nvPr/>
        </p:nvSpPr>
        <p:spPr>
          <a:xfrm rot="16200000">
            <a:off x="924744" y="3475856"/>
            <a:ext cx="1440160" cy="626368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Eksi"/>
          <p:cNvSpPr/>
          <p:nvPr/>
        </p:nvSpPr>
        <p:spPr>
          <a:xfrm>
            <a:off x="1547664" y="3501008"/>
            <a:ext cx="1440160" cy="626368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Dikdörtgen"/>
          <p:cNvSpPr/>
          <p:nvPr/>
        </p:nvSpPr>
        <p:spPr>
          <a:xfrm>
            <a:off x="1835696" y="299695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835696" y="3861048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24064" y="3861048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15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19 Eksi"/>
          <p:cNvSpPr/>
          <p:nvPr/>
        </p:nvSpPr>
        <p:spPr>
          <a:xfrm>
            <a:off x="251520" y="4509120"/>
            <a:ext cx="1728192" cy="626368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Eksi"/>
          <p:cNvSpPr/>
          <p:nvPr/>
        </p:nvSpPr>
        <p:spPr>
          <a:xfrm>
            <a:off x="467544" y="4221088"/>
            <a:ext cx="504056" cy="626368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827584" y="486916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820408" y="3212976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4067944" y="414908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24 Eksi"/>
          <p:cNvSpPr/>
          <p:nvPr/>
        </p:nvSpPr>
        <p:spPr>
          <a:xfrm>
            <a:off x="3275856" y="4725144"/>
            <a:ext cx="1800200" cy="626368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Çarpma"/>
          <p:cNvSpPr/>
          <p:nvPr/>
        </p:nvSpPr>
        <p:spPr>
          <a:xfrm>
            <a:off x="3347864" y="4437112"/>
            <a:ext cx="432048" cy="43204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4027448" y="508518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499992" y="1412776"/>
            <a:ext cx="792088" cy="72008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Dikdörtgen"/>
          <p:cNvSpPr/>
          <p:nvPr/>
        </p:nvSpPr>
        <p:spPr>
          <a:xfrm>
            <a:off x="1259632" y="486916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5220072" y="1412776"/>
            <a:ext cx="792088" cy="72008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6012160" y="1412776"/>
            <a:ext cx="792088" cy="72008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Dikdörtgen"/>
          <p:cNvSpPr/>
          <p:nvPr/>
        </p:nvSpPr>
        <p:spPr>
          <a:xfrm>
            <a:off x="6804248" y="1412776"/>
            <a:ext cx="792088" cy="72008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Dikdörtgen"/>
          <p:cNvSpPr/>
          <p:nvPr/>
        </p:nvSpPr>
        <p:spPr>
          <a:xfrm>
            <a:off x="7596336" y="1412776"/>
            <a:ext cx="792088" cy="72008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Dikdörtgen"/>
          <p:cNvSpPr/>
          <p:nvPr/>
        </p:nvSpPr>
        <p:spPr>
          <a:xfrm>
            <a:off x="8351912" y="1412776"/>
            <a:ext cx="792088" cy="72008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34 Dikdörtgen"/>
          <p:cNvSpPr/>
          <p:nvPr/>
        </p:nvSpPr>
        <p:spPr>
          <a:xfrm>
            <a:off x="5004048" y="3573016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3491880" y="5085184"/>
            <a:ext cx="5357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800" decel="100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4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8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 animBg="1"/>
      <p:bldP spid="13" grpId="0"/>
      <p:bldP spid="15" grpId="0" animBg="1"/>
      <p:bldP spid="16" grpId="0" animBg="1"/>
      <p:bldP spid="17" grpId="0"/>
      <p:bldP spid="18" grpId="0"/>
      <p:bldP spid="19" grpId="0"/>
      <p:bldP spid="20" grpId="0" animBg="1"/>
      <p:bldP spid="21" grpId="0" animBg="1"/>
      <p:bldP spid="22" grpId="0"/>
      <p:bldP spid="23" grpId="0"/>
      <p:bldP spid="24" grpId="0"/>
      <p:bldP spid="25" grpId="0" animBg="1"/>
      <p:bldP spid="26" grpId="0" animBg="1"/>
      <p:bldP spid="27" grpId="0"/>
      <p:bldP spid="28" grpId="0" animBg="1"/>
      <p:bldP spid="29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51520" y="404664"/>
            <a:ext cx="131478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SORU5:</a:t>
            </a:r>
            <a:endParaRPr lang="tr-T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804049" y="908720"/>
            <a:ext cx="5996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1 6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Eksi"/>
          <p:cNvSpPr/>
          <p:nvPr/>
        </p:nvSpPr>
        <p:spPr>
          <a:xfrm>
            <a:off x="899592" y="1340768"/>
            <a:ext cx="360040" cy="7200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67544" y="1124744"/>
            <a:ext cx="640871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‘</a:t>
            </a:r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sı </a:t>
            </a:r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15 olan sayının 45 fazlası kaçtır?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23528" y="1844824"/>
            <a:ext cx="173400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Verilenler:</a:t>
            </a:r>
            <a:endParaRPr lang="tr-T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55576" y="2348880"/>
            <a:ext cx="5996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1 6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11 Eksi"/>
          <p:cNvSpPr/>
          <p:nvPr/>
        </p:nvSpPr>
        <p:spPr>
          <a:xfrm>
            <a:off x="827584" y="2780928"/>
            <a:ext cx="360040" cy="14401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331640" y="2564904"/>
            <a:ext cx="194421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</a:t>
            </a:r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sı=  </a:t>
            </a:r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15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39552" y="3284984"/>
            <a:ext cx="138653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İstenen:</a:t>
            </a:r>
            <a:endParaRPr lang="tr-T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3528" y="3861048"/>
            <a:ext cx="357508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Sayının tamamı kaçtır?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55657" y="4797152"/>
            <a:ext cx="379886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Sayının 45 fazlası kaçtır?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539552" y="188640"/>
            <a:ext cx="160499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Çözüm: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11560" y="1412776"/>
            <a:ext cx="792088" cy="7200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403648" y="1412776"/>
            <a:ext cx="792088" cy="7200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2195736" y="1412776"/>
            <a:ext cx="792088" cy="7200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2987824" y="1412776"/>
            <a:ext cx="792088" cy="7200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3779912" y="1412776"/>
            <a:ext cx="792088" cy="7200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" name="9 Aşağı Bükülü Ok"/>
          <p:cNvSpPr/>
          <p:nvPr/>
        </p:nvSpPr>
        <p:spPr>
          <a:xfrm>
            <a:off x="683568" y="764704"/>
            <a:ext cx="1008112" cy="648072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683568" y="620688"/>
            <a:ext cx="9361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15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11 Yukarı Bükülü Ok"/>
          <p:cNvSpPr/>
          <p:nvPr/>
        </p:nvSpPr>
        <p:spPr>
          <a:xfrm>
            <a:off x="611560" y="2204864"/>
            <a:ext cx="4752528" cy="864096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25 Çarpma"/>
          <p:cNvSpPr/>
          <p:nvPr/>
        </p:nvSpPr>
        <p:spPr>
          <a:xfrm>
            <a:off x="323528" y="4365104"/>
            <a:ext cx="432048" cy="43204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Dikdörtgen"/>
          <p:cNvSpPr/>
          <p:nvPr/>
        </p:nvSpPr>
        <p:spPr>
          <a:xfrm>
            <a:off x="4499992" y="1412776"/>
            <a:ext cx="792088" cy="72008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35 Dikdörtgen"/>
          <p:cNvSpPr/>
          <p:nvPr/>
        </p:nvSpPr>
        <p:spPr>
          <a:xfrm>
            <a:off x="611560" y="3212976"/>
            <a:ext cx="5357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7" name="36 Artı"/>
          <p:cNvSpPr/>
          <p:nvPr/>
        </p:nvSpPr>
        <p:spPr>
          <a:xfrm>
            <a:off x="5508104" y="1556792"/>
            <a:ext cx="288032" cy="432048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37 Dikdörtgen"/>
          <p:cNvSpPr/>
          <p:nvPr/>
        </p:nvSpPr>
        <p:spPr>
          <a:xfrm>
            <a:off x="5868144" y="1340768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45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1115616" y="3212976"/>
            <a:ext cx="5357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1115616" y="3861048"/>
            <a:ext cx="5357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1" name="40 Eksi"/>
          <p:cNvSpPr/>
          <p:nvPr/>
        </p:nvSpPr>
        <p:spPr>
          <a:xfrm>
            <a:off x="251520" y="4869160"/>
            <a:ext cx="2160240" cy="288032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41 Dikdörtgen"/>
          <p:cNvSpPr/>
          <p:nvPr/>
        </p:nvSpPr>
        <p:spPr>
          <a:xfrm>
            <a:off x="1187624" y="5085184"/>
            <a:ext cx="5357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3" name="42 Dikdörtgen"/>
          <p:cNvSpPr/>
          <p:nvPr/>
        </p:nvSpPr>
        <p:spPr>
          <a:xfrm>
            <a:off x="2123728" y="3717032"/>
            <a:ext cx="5357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4" name="43 Dikdörtgen"/>
          <p:cNvSpPr/>
          <p:nvPr/>
        </p:nvSpPr>
        <p:spPr>
          <a:xfrm>
            <a:off x="611560" y="5085184"/>
            <a:ext cx="5357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5" name="44 Dikdörtgen"/>
          <p:cNvSpPr/>
          <p:nvPr/>
        </p:nvSpPr>
        <p:spPr>
          <a:xfrm>
            <a:off x="3779912" y="3284984"/>
            <a:ext cx="5357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6" name="45 Dikdörtgen"/>
          <p:cNvSpPr/>
          <p:nvPr/>
        </p:nvSpPr>
        <p:spPr>
          <a:xfrm>
            <a:off x="4283968" y="3284984"/>
            <a:ext cx="5357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7" name="46 Dikdörtgen"/>
          <p:cNvSpPr/>
          <p:nvPr/>
        </p:nvSpPr>
        <p:spPr>
          <a:xfrm>
            <a:off x="4283968" y="4077072"/>
            <a:ext cx="5357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8" name="47 Dikdörtgen"/>
          <p:cNvSpPr/>
          <p:nvPr/>
        </p:nvSpPr>
        <p:spPr>
          <a:xfrm>
            <a:off x="3779912" y="4077072"/>
            <a:ext cx="5357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9" name="48 Eksi"/>
          <p:cNvSpPr/>
          <p:nvPr/>
        </p:nvSpPr>
        <p:spPr>
          <a:xfrm>
            <a:off x="3059832" y="4869160"/>
            <a:ext cx="2160240" cy="288032"/>
          </a:xfrm>
          <a:prstGeom prst="mathMin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49 Artı"/>
          <p:cNvSpPr/>
          <p:nvPr/>
        </p:nvSpPr>
        <p:spPr>
          <a:xfrm>
            <a:off x="3275856" y="4437112"/>
            <a:ext cx="288032" cy="432048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51 Dikdörtgen"/>
          <p:cNvSpPr/>
          <p:nvPr/>
        </p:nvSpPr>
        <p:spPr>
          <a:xfrm>
            <a:off x="4427984" y="5085184"/>
            <a:ext cx="5357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3" name="52 Dikdörtgen"/>
          <p:cNvSpPr/>
          <p:nvPr/>
        </p:nvSpPr>
        <p:spPr>
          <a:xfrm>
            <a:off x="3779912" y="5085184"/>
            <a:ext cx="5357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4" name="53 Dikdörtgen"/>
          <p:cNvSpPr/>
          <p:nvPr/>
        </p:nvSpPr>
        <p:spPr>
          <a:xfrm>
            <a:off x="3275856" y="5085184"/>
            <a:ext cx="5357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8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800" decel="100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80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800" decel="100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800" decel="100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800" decel="100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800" decel="100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800" decel="100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800" decel="100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800" decel="100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8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8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8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 animBg="1"/>
      <p:bldP spid="26" grpId="0" animBg="1"/>
      <p:bldP spid="28" grpId="0" animBg="1"/>
      <p:bldP spid="36" grpId="0"/>
      <p:bldP spid="37" grpId="0" animBg="1"/>
      <p:bldP spid="38" grpId="0"/>
      <p:bldP spid="39" grpId="0"/>
      <p:bldP spid="40" grpId="0"/>
      <p:bldP spid="41" grpId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animBg="1"/>
      <p:bldP spid="50" grpId="0" animBg="1"/>
      <p:bldP spid="52" grpId="0"/>
      <p:bldP spid="53" grpId="0"/>
      <p:bldP spid="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İşlem"/>
          <p:cNvSpPr/>
          <p:nvPr/>
        </p:nvSpPr>
        <p:spPr>
          <a:xfrm>
            <a:off x="971600" y="764704"/>
            <a:ext cx="1080120" cy="1080120"/>
          </a:xfrm>
          <a:prstGeom prst="flowChart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kış Çizelgesi: İşlem"/>
          <p:cNvSpPr/>
          <p:nvPr/>
        </p:nvSpPr>
        <p:spPr>
          <a:xfrm>
            <a:off x="1979712" y="764704"/>
            <a:ext cx="1080120" cy="1080120"/>
          </a:xfrm>
          <a:prstGeom prst="flowChart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kış Çizelgesi: İşlem"/>
          <p:cNvSpPr/>
          <p:nvPr/>
        </p:nvSpPr>
        <p:spPr>
          <a:xfrm>
            <a:off x="2987824" y="764704"/>
            <a:ext cx="1080120" cy="1080120"/>
          </a:xfrm>
          <a:prstGeom prst="flowChart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Akış Çizelgesi: İşlem"/>
          <p:cNvSpPr/>
          <p:nvPr/>
        </p:nvSpPr>
        <p:spPr>
          <a:xfrm>
            <a:off x="4067944" y="764704"/>
            <a:ext cx="1080120" cy="1080120"/>
          </a:xfrm>
          <a:prstGeom prst="flowChart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Akış Çizelgesi: İşlem"/>
          <p:cNvSpPr/>
          <p:nvPr/>
        </p:nvSpPr>
        <p:spPr>
          <a:xfrm>
            <a:off x="5004048" y="764704"/>
            <a:ext cx="1080120" cy="1080120"/>
          </a:xfrm>
          <a:prstGeom prst="flowChart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1547664" y="227687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9 Eksi"/>
          <p:cNvSpPr/>
          <p:nvPr/>
        </p:nvSpPr>
        <p:spPr>
          <a:xfrm>
            <a:off x="755576" y="2924944"/>
            <a:ext cx="2232248" cy="576064"/>
          </a:xfrm>
          <a:prstGeom prst="mathMin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1619672" y="335699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779912" y="1988840"/>
            <a:ext cx="20689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Okunuşu:</a:t>
            </a:r>
            <a:endParaRPr lang="tr-TR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635896" y="2636912"/>
            <a:ext cx="2520280" cy="646331"/>
          </a:xfrm>
          <a:prstGeom prst="rect">
            <a:avLst/>
          </a:prstGeom>
          <a:solidFill>
            <a:srgbClr val="00B05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5 bölü 5</a:t>
            </a:r>
            <a:endParaRPr lang="tr-TR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635896" y="3429000"/>
            <a:ext cx="2520280" cy="646331"/>
          </a:xfrm>
          <a:prstGeom prst="rect">
            <a:avLst/>
          </a:prstGeom>
          <a:solidFill>
            <a:srgbClr val="00B0F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6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5 de 5</a:t>
            </a:r>
            <a:endParaRPr lang="tr-TR" sz="36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14 Akış Çizelgesi: İşlem"/>
          <p:cNvSpPr/>
          <p:nvPr/>
        </p:nvSpPr>
        <p:spPr>
          <a:xfrm>
            <a:off x="1187624" y="4221088"/>
            <a:ext cx="1080120" cy="1080120"/>
          </a:xfrm>
          <a:prstGeom prst="flowChart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Akış Çizelgesi: İşlem"/>
          <p:cNvSpPr/>
          <p:nvPr/>
        </p:nvSpPr>
        <p:spPr>
          <a:xfrm>
            <a:off x="2195736" y="4221088"/>
            <a:ext cx="1080120" cy="1080120"/>
          </a:xfrm>
          <a:prstGeom prst="flowChart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Akış Çizelgesi: İşlem"/>
          <p:cNvSpPr/>
          <p:nvPr/>
        </p:nvSpPr>
        <p:spPr>
          <a:xfrm>
            <a:off x="3203848" y="4221088"/>
            <a:ext cx="1080120" cy="1080120"/>
          </a:xfrm>
          <a:prstGeom prst="flowChart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Akış Çizelgesi: İşlem"/>
          <p:cNvSpPr/>
          <p:nvPr/>
        </p:nvSpPr>
        <p:spPr>
          <a:xfrm>
            <a:off x="4283968" y="4221088"/>
            <a:ext cx="1080120" cy="1080120"/>
          </a:xfrm>
          <a:prstGeom prst="flowChart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Akış Çizelgesi: İşlem"/>
          <p:cNvSpPr/>
          <p:nvPr/>
        </p:nvSpPr>
        <p:spPr>
          <a:xfrm>
            <a:off x="5220072" y="4221088"/>
            <a:ext cx="1080120" cy="1080120"/>
          </a:xfrm>
          <a:prstGeom prst="flowChart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Dikdörtgen"/>
          <p:cNvSpPr/>
          <p:nvPr/>
        </p:nvSpPr>
        <p:spPr>
          <a:xfrm>
            <a:off x="1475656" y="5301208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20 Eksi"/>
          <p:cNvSpPr/>
          <p:nvPr/>
        </p:nvSpPr>
        <p:spPr>
          <a:xfrm>
            <a:off x="683568" y="5805264"/>
            <a:ext cx="2232248" cy="576064"/>
          </a:xfrm>
          <a:prstGeom prst="mathMin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1475656" y="6093296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635896" y="5085184"/>
            <a:ext cx="20689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Okunuşu:</a:t>
            </a:r>
            <a:endParaRPr lang="tr-TR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635896" y="5589240"/>
            <a:ext cx="2520280" cy="646331"/>
          </a:xfrm>
          <a:prstGeom prst="rect">
            <a:avLst/>
          </a:prstGeom>
          <a:solidFill>
            <a:srgbClr val="00B05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</a:t>
            </a:r>
            <a:r>
              <a:rPr lang="tr-TR" sz="3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r>
              <a:rPr lang="tr-TR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bölü 5</a:t>
            </a:r>
            <a:endParaRPr lang="tr-TR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3563888" y="6211669"/>
            <a:ext cx="2592288" cy="646331"/>
          </a:xfrm>
          <a:prstGeom prst="rect">
            <a:avLst/>
          </a:prstGeom>
          <a:solidFill>
            <a:srgbClr val="00B0F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6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</a:t>
            </a:r>
            <a:r>
              <a:rPr lang="tr-TR" sz="3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r>
              <a:rPr lang="tr-TR" sz="36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de </a:t>
            </a:r>
            <a:r>
              <a:rPr lang="tr-TR" sz="36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tr-TR" sz="3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 animBg="1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 animBg="1"/>
      <p:bldP spid="22" grpId="0"/>
      <p:bldP spid="23" grpId="0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Çerçeve"/>
          <p:cNvSpPr/>
          <p:nvPr/>
        </p:nvSpPr>
        <p:spPr>
          <a:xfrm>
            <a:off x="539552" y="620688"/>
            <a:ext cx="1296144" cy="936104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4 Çerçeve"/>
          <p:cNvSpPr/>
          <p:nvPr/>
        </p:nvSpPr>
        <p:spPr>
          <a:xfrm>
            <a:off x="1835696" y="620688"/>
            <a:ext cx="1296144" cy="936104"/>
          </a:xfrm>
          <a:prstGeom prst="fra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5 Çerçeve"/>
          <p:cNvSpPr/>
          <p:nvPr/>
        </p:nvSpPr>
        <p:spPr>
          <a:xfrm>
            <a:off x="3059832" y="620688"/>
            <a:ext cx="1296144" cy="936104"/>
          </a:xfrm>
          <a:prstGeom prst="fram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7" name="6 Çerçeve"/>
          <p:cNvSpPr/>
          <p:nvPr/>
        </p:nvSpPr>
        <p:spPr>
          <a:xfrm>
            <a:off x="4355976" y="620688"/>
            <a:ext cx="1296144" cy="936104"/>
          </a:xfrm>
          <a:prstGeom prst="fra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7 Yukarı Bükülü Ok"/>
          <p:cNvSpPr/>
          <p:nvPr/>
        </p:nvSpPr>
        <p:spPr>
          <a:xfrm>
            <a:off x="611560" y="1772816"/>
            <a:ext cx="2520280" cy="864096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8 Eksi"/>
          <p:cNvSpPr/>
          <p:nvPr/>
        </p:nvSpPr>
        <p:spPr>
          <a:xfrm>
            <a:off x="683568" y="3429000"/>
            <a:ext cx="2232248" cy="576064"/>
          </a:xfrm>
          <a:prstGeom prst="mathMinu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1619672" y="400506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619672" y="270892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4211960" y="1772816"/>
            <a:ext cx="206896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Okunuşu:</a:t>
            </a:r>
            <a:endParaRPr lang="tr-TR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283968" y="2564904"/>
            <a:ext cx="225254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</a:t>
            </a:r>
            <a:r>
              <a:rPr lang="tr-TR" sz="36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bölü 4</a:t>
            </a:r>
            <a:endParaRPr lang="tr-TR" sz="3600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355976" y="3429000"/>
            <a:ext cx="186140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</a:t>
            </a:r>
            <a:r>
              <a:rPr lang="tr-TR" sz="36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 de </a:t>
            </a:r>
            <a:r>
              <a:rPr lang="tr-TR" sz="3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tr-TR" sz="36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499992" y="4365104"/>
            <a:ext cx="178869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 </a:t>
            </a:r>
            <a:r>
              <a:rPr lang="tr-TR" sz="36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yarım</a:t>
            </a:r>
            <a:endParaRPr lang="tr-TR" sz="36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51520" y="404664"/>
            <a:ext cx="131478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SORU1:</a:t>
            </a:r>
            <a:endParaRPr lang="tr-T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804049" y="908720"/>
            <a:ext cx="5996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2 5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Eksi"/>
          <p:cNvSpPr/>
          <p:nvPr/>
        </p:nvSpPr>
        <p:spPr>
          <a:xfrm>
            <a:off x="899592" y="1340768"/>
            <a:ext cx="360040" cy="7200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539552" y="1124744"/>
            <a:ext cx="640871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‘i  8 olan sayının tamamı kaçtır?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23528" y="1844824"/>
            <a:ext cx="173400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Verilenler:</a:t>
            </a:r>
            <a:endParaRPr lang="tr-T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755576" y="908720"/>
            <a:ext cx="5996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2 5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55576" y="2348880"/>
            <a:ext cx="5996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2 5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11 Eksi"/>
          <p:cNvSpPr/>
          <p:nvPr/>
        </p:nvSpPr>
        <p:spPr>
          <a:xfrm>
            <a:off x="827584" y="2780928"/>
            <a:ext cx="360040" cy="14401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331640" y="2564904"/>
            <a:ext cx="108012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‘i=  8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39552" y="3284984"/>
            <a:ext cx="138653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İstenen:</a:t>
            </a:r>
            <a:endParaRPr lang="tr-T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3528" y="3861048"/>
            <a:ext cx="357508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Sayının tamamı kaçtır?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0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0" grpId="0"/>
      <p:bldP spid="11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683568" y="188640"/>
            <a:ext cx="160499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Çözüm: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11560" y="1412776"/>
            <a:ext cx="792088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403648" y="1412776"/>
            <a:ext cx="792088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2195736" y="1412776"/>
            <a:ext cx="792088" cy="72008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2987824" y="1412776"/>
            <a:ext cx="792088" cy="72008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3779912" y="1412776"/>
            <a:ext cx="792088" cy="72008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Aşağı Bükülü Ok"/>
          <p:cNvSpPr/>
          <p:nvPr/>
        </p:nvSpPr>
        <p:spPr>
          <a:xfrm>
            <a:off x="683568" y="764704"/>
            <a:ext cx="1584176" cy="648072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187624" y="620688"/>
            <a:ext cx="4118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8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11 Yukarı Bükülü Ok"/>
          <p:cNvSpPr/>
          <p:nvPr/>
        </p:nvSpPr>
        <p:spPr>
          <a:xfrm>
            <a:off x="611560" y="2204864"/>
            <a:ext cx="3960440" cy="864096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899592" y="328498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Eksi"/>
          <p:cNvSpPr/>
          <p:nvPr/>
        </p:nvSpPr>
        <p:spPr>
          <a:xfrm rot="16200000">
            <a:off x="924744" y="3475856"/>
            <a:ext cx="1440160" cy="626368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Eksi"/>
          <p:cNvSpPr/>
          <p:nvPr/>
        </p:nvSpPr>
        <p:spPr>
          <a:xfrm>
            <a:off x="1547664" y="3501008"/>
            <a:ext cx="1440160" cy="626368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Dikdörtgen"/>
          <p:cNvSpPr/>
          <p:nvPr/>
        </p:nvSpPr>
        <p:spPr>
          <a:xfrm>
            <a:off x="1835696" y="299695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835696" y="3861048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899592" y="3861048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19 Eksi"/>
          <p:cNvSpPr/>
          <p:nvPr/>
        </p:nvSpPr>
        <p:spPr>
          <a:xfrm>
            <a:off x="251520" y="4509120"/>
            <a:ext cx="1728192" cy="626368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Eksi"/>
          <p:cNvSpPr/>
          <p:nvPr/>
        </p:nvSpPr>
        <p:spPr>
          <a:xfrm>
            <a:off x="467544" y="4221088"/>
            <a:ext cx="504056" cy="626368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899592" y="486916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995936" y="3212976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995936" y="407707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24 Eksi"/>
          <p:cNvSpPr/>
          <p:nvPr/>
        </p:nvSpPr>
        <p:spPr>
          <a:xfrm>
            <a:off x="3275856" y="4725144"/>
            <a:ext cx="1800200" cy="626368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Çarpma"/>
          <p:cNvSpPr/>
          <p:nvPr/>
        </p:nvSpPr>
        <p:spPr>
          <a:xfrm>
            <a:off x="3347864" y="4437112"/>
            <a:ext cx="432048" cy="43204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3851920" y="5085184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 animBg="1"/>
      <p:bldP spid="13" grpId="0"/>
      <p:bldP spid="15" grpId="0" animBg="1"/>
      <p:bldP spid="16" grpId="0" animBg="1"/>
      <p:bldP spid="17" grpId="0"/>
      <p:bldP spid="18" grpId="0"/>
      <p:bldP spid="19" grpId="0"/>
      <p:bldP spid="20" grpId="0" animBg="1"/>
      <p:bldP spid="21" grpId="0" animBg="1"/>
      <p:bldP spid="22" grpId="0"/>
      <p:bldP spid="23" grpId="0"/>
      <p:bldP spid="24" grpId="0"/>
      <p:bldP spid="25" grpId="0" animBg="1"/>
      <p:bldP spid="26" grpId="0" animBg="1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51520" y="404664"/>
            <a:ext cx="131478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SORU1:</a:t>
            </a:r>
            <a:endParaRPr lang="tr-T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804049" y="908720"/>
            <a:ext cx="5996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4 6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Eksi"/>
          <p:cNvSpPr/>
          <p:nvPr/>
        </p:nvSpPr>
        <p:spPr>
          <a:xfrm>
            <a:off x="899592" y="1340768"/>
            <a:ext cx="360040" cy="7200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67544" y="1124744"/>
            <a:ext cx="640871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sı 12 olan sayının tamamı kaçtır?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23528" y="1844824"/>
            <a:ext cx="173400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Verilenler:</a:t>
            </a:r>
            <a:endParaRPr lang="tr-T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55576" y="2348880"/>
            <a:ext cx="5996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4 6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11 Eksi"/>
          <p:cNvSpPr/>
          <p:nvPr/>
        </p:nvSpPr>
        <p:spPr>
          <a:xfrm>
            <a:off x="827584" y="2780928"/>
            <a:ext cx="360040" cy="14401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331640" y="2564904"/>
            <a:ext cx="108012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‘i=  12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39552" y="3284984"/>
            <a:ext cx="138653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İstenen:</a:t>
            </a:r>
            <a:endParaRPr lang="tr-T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3528" y="3861048"/>
            <a:ext cx="357508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Sayının tamamı kaçtır?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1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683568" y="188640"/>
            <a:ext cx="160499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Çözüm: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403648" y="1412776"/>
            <a:ext cx="792088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2195736" y="1412776"/>
            <a:ext cx="792088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2987824" y="1412776"/>
            <a:ext cx="792088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3779912" y="1412776"/>
            <a:ext cx="792088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" name="9 Aşağı Bükülü Ok"/>
          <p:cNvSpPr/>
          <p:nvPr/>
        </p:nvSpPr>
        <p:spPr>
          <a:xfrm>
            <a:off x="1403648" y="692696"/>
            <a:ext cx="3096344" cy="648072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403648" y="620688"/>
            <a:ext cx="12961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12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11 Yukarı Bükülü Ok"/>
          <p:cNvSpPr/>
          <p:nvPr/>
        </p:nvSpPr>
        <p:spPr>
          <a:xfrm>
            <a:off x="1331640" y="2204864"/>
            <a:ext cx="4824536" cy="864096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24064" y="3284984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</a:t>
            </a:r>
            <a:endParaRPr lang="tr-TR" sz="5400" b="1" cap="none" spc="0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Eksi"/>
          <p:cNvSpPr/>
          <p:nvPr/>
        </p:nvSpPr>
        <p:spPr>
          <a:xfrm rot="16200000">
            <a:off x="924744" y="3475856"/>
            <a:ext cx="1440160" cy="626368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Eksi"/>
          <p:cNvSpPr/>
          <p:nvPr/>
        </p:nvSpPr>
        <p:spPr>
          <a:xfrm>
            <a:off x="1547664" y="3501008"/>
            <a:ext cx="1440160" cy="626368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Dikdörtgen"/>
          <p:cNvSpPr/>
          <p:nvPr/>
        </p:nvSpPr>
        <p:spPr>
          <a:xfrm>
            <a:off x="1835696" y="299695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835696" y="3861048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24064" y="3861048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19 Eksi"/>
          <p:cNvSpPr/>
          <p:nvPr/>
        </p:nvSpPr>
        <p:spPr>
          <a:xfrm>
            <a:off x="251520" y="4509120"/>
            <a:ext cx="1728192" cy="626368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Eksi"/>
          <p:cNvSpPr/>
          <p:nvPr/>
        </p:nvSpPr>
        <p:spPr>
          <a:xfrm>
            <a:off x="467544" y="4221088"/>
            <a:ext cx="504056" cy="626368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827584" y="486916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995936" y="3212976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995936" y="407707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tr-TR" sz="5400" b="1" cap="none" spc="0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24 Eksi"/>
          <p:cNvSpPr/>
          <p:nvPr/>
        </p:nvSpPr>
        <p:spPr>
          <a:xfrm>
            <a:off x="3275856" y="4725144"/>
            <a:ext cx="1800200" cy="626368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Çarpma"/>
          <p:cNvSpPr/>
          <p:nvPr/>
        </p:nvSpPr>
        <p:spPr>
          <a:xfrm>
            <a:off x="3347864" y="4437112"/>
            <a:ext cx="432048" cy="43204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3851920" y="5085184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18</a:t>
            </a:r>
            <a:endParaRPr lang="tr-TR" sz="5400" b="1" cap="none" spc="0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499992" y="1412776"/>
            <a:ext cx="792088" cy="72008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Dikdörtgen"/>
          <p:cNvSpPr/>
          <p:nvPr/>
        </p:nvSpPr>
        <p:spPr>
          <a:xfrm>
            <a:off x="1259632" y="486916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5292080" y="1412776"/>
            <a:ext cx="792088" cy="72008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 animBg="1"/>
      <p:bldP spid="13" grpId="0"/>
      <p:bldP spid="15" grpId="0" animBg="1"/>
      <p:bldP spid="16" grpId="0" animBg="1"/>
      <p:bldP spid="17" grpId="0"/>
      <p:bldP spid="18" grpId="0"/>
      <p:bldP spid="19" grpId="0"/>
      <p:bldP spid="20" grpId="0" animBg="1"/>
      <p:bldP spid="21" grpId="0" animBg="1"/>
      <p:bldP spid="22" grpId="0"/>
      <p:bldP spid="23" grpId="0"/>
      <p:bldP spid="24" grpId="0"/>
      <p:bldP spid="25" grpId="0" animBg="1"/>
      <p:bldP spid="26" grpId="0" animBg="1"/>
      <p:bldP spid="27" grpId="0"/>
      <p:bldP spid="28" grpId="0" animBg="1"/>
      <p:bldP spid="29" grpId="0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51520" y="404664"/>
            <a:ext cx="131478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SORU3:</a:t>
            </a:r>
            <a:endParaRPr lang="tr-T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804049" y="908720"/>
            <a:ext cx="5996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2 8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5 Eksi"/>
          <p:cNvSpPr/>
          <p:nvPr/>
        </p:nvSpPr>
        <p:spPr>
          <a:xfrm>
            <a:off x="899592" y="1340768"/>
            <a:ext cx="360040" cy="7200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67544" y="1124744"/>
            <a:ext cx="640871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‘i 16 olan sayının tamamı kaçtır?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323528" y="1844824"/>
            <a:ext cx="173400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Verilenler:</a:t>
            </a:r>
            <a:endParaRPr lang="tr-T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55576" y="2348880"/>
            <a:ext cx="5996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2 8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11 Eksi"/>
          <p:cNvSpPr/>
          <p:nvPr/>
        </p:nvSpPr>
        <p:spPr>
          <a:xfrm>
            <a:off x="827584" y="2780928"/>
            <a:ext cx="360040" cy="14401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331640" y="2564904"/>
            <a:ext cx="108012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‘i=  </a:t>
            </a:r>
            <a:r>
              <a:rPr lang="tr-TR" sz="28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16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39552" y="3284984"/>
            <a:ext cx="138653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İstenen:</a:t>
            </a:r>
            <a:endParaRPr lang="tr-T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23528" y="3861048"/>
            <a:ext cx="357508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Sayının tamamı kaçtır?</a:t>
            </a:r>
            <a:endParaRPr lang="tr-TR" sz="28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539552" y="188640"/>
            <a:ext cx="160499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Çözüm: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11560" y="1412776"/>
            <a:ext cx="792088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1403648" y="1412776"/>
            <a:ext cx="792088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2195736" y="1412776"/>
            <a:ext cx="792088" cy="72008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2987824" y="1412776"/>
            <a:ext cx="792088" cy="72008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3779912" y="1412776"/>
            <a:ext cx="792088" cy="72008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Aşağı Bükülü Ok"/>
          <p:cNvSpPr/>
          <p:nvPr/>
        </p:nvSpPr>
        <p:spPr>
          <a:xfrm>
            <a:off x="683568" y="764704"/>
            <a:ext cx="1800200" cy="648072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899592" y="620688"/>
            <a:ext cx="12961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16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11 Yukarı Bükülü Ok"/>
          <p:cNvSpPr/>
          <p:nvPr/>
        </p:nvSpPr>
        <p:spPr>
          <a:xfrm>
            <a:off x="611560" y="2204864"/>
            <a:ext cx="6264696" cy="864096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724064" y="3284984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16</a:t>
            </a:r>
            <a:endParaRPr lang="tr-TR" sz="5400" b="1" cap="none" spc="0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Eksi"/>
          <p:cNvSpPr/>
          <p:nvPr/>
        </p:nvSpPr>
        <p:spPr>
          <a:xfrm rot="16200000">
            <a:off x="924744" y="3475856"/>
            <a:ext cx="1440160" cy="626368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Eksi"/>
          <p:cNvSpPr/>
          <p:nvPr/>
        </p:nvSpPr>
        <p:spPr>
          <a:xfrm>
            <a:off x="1547664" y="3501008"/>
            <a:ext cx="1440160" cy="626368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Dikdörtgen"/>
          <p:cNvSpPr/>
          <p:nvPr/>
        </p:nvSpPr>
        <p:spPr>
          <a:xfrm>
            <a:off x="1835696" y="299695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1835696" y="3861048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724064" y="3861048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16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19 Eksi"/>
          <p:cNvSpPr/>
          <p:nvPr/>
        </p:nvSpPr>
        <p:spPr>
          <a:xfrm>
            <a:off x="251520" y="4509120"/>
            <a:ext cx="1728192" cy="626368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Eksi"/>
          <p:cNvSpPr/>
          <p:nvPr/>
        </p:nvSpPr>
        <p:spPr>
          <a:xfrm>
            <a:off x="467544" y="4221088"/>
            <a:ext cx="504056" cy="626368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Dikdörtgen"/>
          <p:cNvSpPr/>
          <p:nvPr/>
        </p:nvSpPr>
        <p:spPr>
          <a:xfrm>
            <a:off x="827584" y="486916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3995936" y="3212976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3995936" y="407707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24 Eksi"/>
          <p:cNvSpPr/>
          <p:nvPr/>
        </p:nvSpPr>
        <p:spPr>
          <a:xfrm>
            <a:off x="3275856" y="4725144"/>
            <a:ext cx="1800200" cy="626368"/>
          </a:xfrm>
          <a:prstGeom prst="mathMin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Çarpma"/>
          <p:cNvSpPr/>
          <p:nvPr/>
        </p:nvSpPr>
        <p:spPr>
          <a:xfrm>
            <a:off x="3347864" y="4437112"/>
            <a:ext cx="432048" cy="432048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Dikdörtgen"/>
          <p:cNvSpPr/>
          <p:nvPr/>
        </p:nvSpPr>
        <p:spPr>
          <a:xfrm>
            <a:off x="3851920" y="5085184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64</a:t>
            </a:r>
            <a:endParaRPr lang="tr-TR" sz="5400" b="1" cap="none" spc="0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4499992" y="1412776"/>
            <a:ext cx="792088" cy="72008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Dikdörtgen"/>
          <p:cNvSpPr/>
          <p:nvPr/>
        </p:nvSpPr>
        <p:spPr>
          <a:xfrm>
            <a:off x="1259632" y="486916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5220072" y="1412776"/>
            <a:ext cx="792088" cy="72008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Dikdörtgen"/>
          <p:cNvSpPr/>
          <p:nvPr/>
        </p:nvSpPr>
        <p:spPr>
          <a:xfrm>
            <a:off x="6012160" y="1412776"/>
            <a:ext cx="792088" cy="72008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 animBg="1"/>
      <p:bldP spid="13" grpId="0"/>
      <p:bldP spid="15" grpId="0" animBg="1"/>
      <p:bldP spid="16" grpId="0" animBg="1"/>
      <p:bldP spid="17" grpId="0"/>
      <p:bldP spid="18" grpId="0"/>
      <p:bldP spid="19" grpId="0"/>
      <p:bldP spid="20" grpId="0" animBg="1"/>
      <p:bldP spid="21" grpId="0" animBg="1"/>
      <p:bldP spid="22" grpId="0"/>
      <p:bldP spid="23" grpId="0"/>
      <p:bldP spid="24" grpId="0"/>
      <p:bldP spid="25" grpId="0" animBg="1"/>
      <p:bldP spid="26" grpId="0" animBg="1"/>
      <p:bldP spid="27" grpId="0"/>
      <p:bldP spid="28" grpId="0" animBg="1"/>
      <p:bldP spid="29" grpId="0"/>
      <p:bldP spid="30" grpId="0" animBg="1"/>
      <p:bldP spid="31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272</Words>
  <Application>Microsoft Office PowerPoint</Application>
  <PresentationFormat>Ekran Gösterisi (4:3)</PresentationFormat>
  <Paragraphs>128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2015-01-26T16:11:09Z</dcterms:created>
  <dcterms:modified xsi:type="dcterms:W3CDTF">2015-02-10T09:39:28Z</dcterms:modified>
  <cp:category>www.sorubak.com</cp:category>
</cp:coreProperties>
</file>