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302" r:id="rId5"/>
    <p:sldId id="259" r:id="rId6"/>
    <p:sldId id="303" r:id="rId7"/>
    <p:sldId id="260" r:id="rId8"/>
    <p:sldId id="304" r:id="rId9"/>
    <p:sldId id="261" r:id="rId10"/>
    <p:sldId id="305" r:id="rId11"/>
    <p:sldId id="262" r:id="rId12"/>
    <p:sldId id="263" r:id="rId13"/>
    <p:sldId id="264" r:id="rId14"/>
    <p:sldId id="306" r:id="rId15"/>
    <p:sldId id="265" r:id="rId16"/>
    <p:sldId id="266" r:id="rId17"/>
    <p:sldId id="267" r:id="rId18"/>
    <p:sldId id="307" r:id="rId19"/>
    <p:sldId id="268" r:id="rId20"/>
    <p:sldId id="269" r:id="rId21"/>
    <p:sldId id="270" r:id="rId22"/>
    <p:sldId id="308" r:id="rId23"/>
    <p:sldId id="271" r:id="rId24"/>
    <p:sldId id="272" r:id="rId25"/>
    <p:sldId id="273" r:id="rId26"/>
    <p:sldId id="309"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a:srgbClr val="008000"/>
    <a:srgbClr val="800000"/>
    <a:srgbClr val="C09200"/>
    <a:srgbClr val="9E78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86" autoAdjust="0"/>
    <p:restoredTop sz="94660"/>
  </p:normalViewPr>
  <p:slideViewPr>
    <p:cSldViewPr>
      <p:cViewPr varScale="1">
        <p:scale>
          <a:sx n="68" d="100"/>
          <a:sy n="68" d="100"/>
        </p:scale>
        <p:origin x="-14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21.10.2013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21.10.2013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4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20382168">
            <a:off x="225556" y="1264514"/>
            <a:ext cx="7772400" cy="2691731"/>
          </a:xfrm>
          <a:blipFill>
            <a:blip r:embed="rId2" cstate="print"/>
            <a:tile tx="0" ty="0" sx="100000" sy="100000" flip="none" algn="tl"/>
          </a:blipFill>
        </p:spPr>
        <p:txBody>
          <a:bodyPr>
            <a:noAutofit/>
          </a:bodyPr>
          <a:lstStyle/>
          <a:p>
            <a:r>
              <a:rPr lang="tr-TR" sz="6000" b="1" i="1" dirty="0" smtClean="0">
                <a:effectLst>
                  <a:outerShdw blurRad="38100" dist="38100" dir="2700000" algn="tl">
                    <a:srgbClr val="000000">
                      <a:alpha val="43137"/>
                    </a:srgbClr>
                  </a:outerShdw>
                </a:effectLst>
                <a:latin typeface="Comic Sans MS" pitchFamily="66" charset="0"/>
                <a:cs typeface="David" pitchFamily="34" charset="-79"/>
              </a:rPr>
              <a:t>ANA ZENGİNLİĞİMİZ:</a:t>
            </a:r>
            <a:br>
              <a:rPr lang="tr-TR" sz="6000" b="1" i="1" dirty="0" smtClean="0">
                <a:effectLst>
                  <a:outerShdw blurRad="38100" dist="38100" dir="2700000" algn="tl">
                    <a:srgbClr val="000000">
                      <a:alpha val="43137"/>
                    </a:srgbClr>
                  </a:outerShdw>
                </a:effectLst>
                <a:latin typeface="Comic Sans MS" pitchFamily="66" charset="0"/>
                <a:cs typeface="David" pitchFamily="34" charset="-79"/>
              </a:rPr>
            </a:br>
            <a:r>
              <a:rPr lang="tr-TR" sz="6000" b="1" i="1" dirty="0" smtClean="0">
                <a:effectLst>
                  <a:outerShdw blurRad="38100" dist="38100" dir="2700000" algn="tl">
                    <a:srgbClr val="000000">
                      <a:alpha val="43137"/>
                    </a:srgbClr>
                  </a:outerShdw>
                </a:effectLst>
                <a:latin typeface="Comic Sans MS" pitchFamily="66" charset="0"/>
                <a:cs typeface="David" pitchFamily="34" charset="-79"/>
              </a:rPr>
              <a:t>TOPRAKLAR</a:t>
            </a:r>
            <a:endParaRPr lang="tr-TR" sz="6000" b="1" i="1" dirty="0">
              <a:effectLst>
                <a:outerShdw blurRad="38100" dist="38100" dir="2700000" algn="tl">
                  <a:srgbClr val="000000">
                    <a:alpha val="43137"/>
                  </a:srgbClr>
                </a:outerShdw>
              </a:effectLst>
              <a:latin typeface="Comic Sans MS" pitchFamily="66" charset="0"/>
              <a:cs typeface="David" pitchFamily="34" charset="-79"/>
            </a:endParaRPr>
          </a:p>
        </p:txBody>
      </p:sp>
      <p:pic>
        <p:nvPicPr>
          <p:cNvPr id="6" name="5 Resim" descr="toprak-nasil-olusur-049D-2B7E-2065.jpg"/>
          <p:cNvPicPr>
            <a:picLocks noChangeAspect="1"/>
          </p:cNvPicPr>
          <p:nvPr/>
        </p:nvPicPr>
        <p:blipFill>
          <a:blip r:embed="rId3" cstate="print"/>
          <a:stretch>
            <a:fillRect/>
          </a:stretch>
        </p:blipFill>
        <p:spPr>
          <a:xfrm rot="1218447">
            <a:off x="6174298" y="4062164"/>
            <a:ext cx="2381250" cy="2190750"/>
          </a:xfrm>
          <a:prstGeom prst="rect">
            <a:avLst/>
          </a:prstGeom>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769518">
            <a:off x="411888" y="1057879"/>
            <a:ext cx="3754760" cy="4133056"/>
          </a:xfrm>
          <a:blipFill>
            <a:blip r:embed="rId2" cstate="print"/>
            <a:tile tx="0" ty="0" sx="100000" sy="100000" flip="none" algn="tl"/>
          </a:blipFill>
        </p:spPr>
        <p:txBody>
          <a:bodyPr>
            <a:normAutofit/>
          </a:bodyPr>
          <a:lstStyle/>
          <a:p>
            <a:pPr>
              <a:buNone/>
            </a:pPr>
            <a:r>
              <a:rPr lang="tr-TR"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Narrow" pitchFamily="34" charset="0"/>
                <a:ea typeface="Dotum" pitchFamily="34" charset="-127"/>
                <a:cs typeface="David" pitchFamily="34" charset="-79"/>
              </a:rPr>
              <a:t>      </a:t>
            </a:r>
            <a:r>
              <a:rPr lang="tr-TR" sz="3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Narrow" pitchFamily="34" charset="0"/>
                <a:ea typeface="Dotum" pitchFamily="34" charset="-127"/>
                <a:cs typeface="David" pitchFamily="34" charset="-79"/>
              </a:rPr>
              <a:t>Özellikle </a:t>
            </a:r>
            <a:r>
              <a:rPr lang="tr-TR" sz="3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Narrow" pitchFamily="34" charset="0"/>
                <a:ea typeface="Dotum" pitchFamily="34" charset="-127"/>
                <a:cs typeface="David" pitchFamily="34" charset="-79"/>
              </a:rPr>
              <a:t>bitki örtüsünün, ormanların zengin olduğu sıcak ve nemli sahalarda etkili olur.</a:t>
            </a:r>
            <a:endParaRPr lang="tr-TR" sz="3600" dirty="0"/>
          </a:p>
        </p:txBody>
      </p:sp>
      <p:pic>
        <p:nvPicPr>
          <p:cNvPr id="4" name="3 Resim" descr="1630209-tasi-delen-kok.jpg"/>
          <p:cNvPicPr>
            <a:picLocks noChangeAspect="1"/>
          </p:cNvPicPr>
          <p:nvPr/>
        </p:nvPicPr>
        <p:blipFill>
          <a:blip r:embed="rId3" cstate="print"/>
          <a:stretch>
            <a:fillRect/>
          </a:stretch>
        </p:blipFill>
        <p:spPr>
          <a:xfrm rot="20064235">
            <a:off x="4646859" y="1768107"/>
            <a:ext cx="3853780" cy="3853780"/>
          </a:xfrm>
          <a:prstGeom prst="rect">
            <a:avLst/>
          </a:prstGeom>
        </p:spPr>
      </p:pic>
    </p:spTree>
  </p:cSld>
  <p:clrMapOvr>
    <a:masterClrMapping/>
  </p:clrMapOvr>
  <p:transition>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1211714">
            <a:off x="80112" y="443245"/>
            <a:ext cx="7971234" cy="1872208"/>
          </a:xfrm>
          <a:blipFill>
            <a:blip r:embed="rId2" cstate="print"/>
            <a:tile tx="0" ty="0" sx="100000" sy="100000" flip="none" algn="tl"/>
          </a:blipFill>
        </p:spPr>
        <p:txBody>
          <a:bodyPr>
            <a:noAutofit/>
          </a:bodyPr>
          <a:lstStyle/>
          <a:p>
            <a:r>
              <a:rPr lang="tr-TR" sz="5400" b="1" dirty="0" smtClean="0">
                <a:latin typeface="Britannic Bold" pitchFamily="34" charset="0"/>
              </a:rPr>
              <a:t>TOPRAK OLUŞUMUNU </a:t>
            </a:r>
            <a:br>
              <a:rPr lang="tr-TR" sz="5400" b="1" dirty="0" smtClean="0">
                <a:latin typeface="Britannic Bold" pitchFamily="34" charset="0"/>
              </a:rPr>
            </a:br>
            <a:r>
              <a:rPr lang="tr-TR" sz="5400" b="1" dirty="0" smtClean="0">
                <a:latin typeface="Britannic Bold" pitchFamily="34" charset="0"/>
              </a:rPr>
              <a:t>ETKİLEYEN FAKTÖRLER</a:t>
            </a:r>
            <a:endParaRPr lang="tr-TR" sz="5400" b="1" dirty="0">
              <a:latin typeface="Britannic Bold"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rot="689420">
            <a:off x="3661963" y="2768678"/>
            <a:ext cx="4856183" cy="3642137"/>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1029944">
            <a:off x="322615" y="271811"/>
            <a:ext cx="3388378" cy="1143000"/>
          </a:xfrm>
          <a:blipFill>
            <a:blip r:embed="rId2" cstate="print"/>
            <a:tile tx="0" ty="0" sx="100000" sy="100000" flip="none" algn="tl"/>
          </a:blipFill>
        </p:spPr>
        <p:txBody>
          <a:bodyPr/>
          <a:lstStyle/>
          <a:p>
            <a:r>
              <a:rPr lang="tr-TR" b="1" dirty="0" smtClean="0">
                <a:solidFill>
                  <a:srgbClr val="92D050"/>
                </a:solidFill>
                <a:effectLst>
                  <a:outerShdw blurRad="38100" dist="38100" dir="2700000" algn="tl">
                    <a:srgbClr val="000000">
                      <a:alpha val="43137"/>
                    </a:srgbClr>
                  </a:outerShdw>
                </a:effectLst>
                <a:latin typeface="Candara" pitchFamily="34" charset="0"/>
              </a:rPr>
              <a:t>İKLİM</a:t>
            </a:r>
            <a:endParaRPr lang="tr-TR" b="1" dirty="0">
              <a:solidFill>
                <a:srgbClr val="92D050"/>
              </a:solidFill>
              <a:effectLst>
                <a:outerShdw blurRad="38100" dist="38100" dir="2700000" algn="tl">
                  <a:srgbClr val="000000">
                    <a:alpha val="43137"/>
                  </a:srgbClr>
                </a:outerShdw>
              </a:effectLst>
              <a:latin typeface="Candara" pitchFamily="34" charset="0"/>
            </a:endParaRPr>
          </a:p>
        </p:txBody>
      </p:sp>
      <p:sp>
        <p:nvSpPr>
          <p:cNvPr id="3" name="2 İçerik Yer Tutucusu"/>
          <p:cNvSpPr>
            <a:spLocks noGrp="1"/>
          </p:cNvSpPr>
          <p:nvPr>
            <p:ph idx="1"/>
          </p:nvPr>
        </p:nvSpPr>
        <p:spPr>
          <a:xfrm rot="21005201">
            <a:off x="518228" y="1867576"/>
            <a:ext cx="4824536" cy="4353347"/>
          </a:xfrm>
          <a:blipFill>
            <a:blip r:embed="rId3" cstate="print"/>
            <a:tile tx="0" ty="0" sx="100000" sy="100000" flip="none" algn="tl"/>
          </a:blipFill>
        </p:spPr>
        <p:txBody>
          <a:bodyPr>
            <a:noAutofit/>
          </a:bodyPr>
          <a:lstStyle/>
          <a:p>
            <a:pPr>
              <a:buNone/>
            </a:pPr>
            <a:r>
              <a:rPr lang="tr-TR" sz="2800" dirty="0" smtClean="0"/>
              <a:t>      </a:t>
            </a:r>
            <a:r>
              <a:rPr lang="tr-TR" sz="2800" b="1" i="1" dirty="0" smtClean="0">
                <a:effectLst>
                  <a:outerShdw blurRad="38100" dist="38100" dir="2700000" algn="tl">
                    <a:srgbClr val="000000">
                      <a:alpha val="43137"/>
                    </a:srgbClr>
                  </a:outerShdw>
                </a:effectLst>
                <a:latin typeface="Comic Sans MS" pitchFamily="66" charset="0"/>
              </a:rPr>
              <a:t>Sıcaklık ve yağış toprak oluşumunu etkiler. Sıcaklık taşların ufalanma ve humus oluşum sürecini belirler. Nem, toprak yıkanmasını ve kimyasal çözülme sürecini etkiler. Topraktaki tuz ve kireç miktarını etkiler.</a:t>
            </a:r>
            <a:endParaRPr lang="tr-TR" sz="2800" i="1" dirty="0">
              <a:effectLst>
                <a:outerShdw blurRad="38100" dist="38100" dir="2700000" algn="tl">
                  <a:srgbClr val="000000">
                    <a:alpha val="43137"/>
                  </a:srgbClr>
                </a:outerShdw>
              </a:effectLst>
              <a:latin typeface="Comic Sans MS" pitchFamily="66" charset="0"/>
            </a:endParaRPr>
          </a:p>
        </p:txBody>
      </p:sp>
      <p:pic>
        <p:nvPicPr>
          <p:cNvPr id="4" name="3 Resim" descr="indir (1).jpg"/>
          <p:cNvPicPr>
            <a:picLocks noChangeAspect="1"/>
          </p:cNvPicPr>
          <p:nvPr/>
        </p:nvPicPr>
        <p:blipFill>
          <a:blip r:embed="rId4" cstate="print"/>
          <a:stretch>
            <a:fillRect/>
          </a:stretch>
        </p:blipFill>
        <p:spPr>
          <a:xfrm rot="1194701">
            <a:off x="5728216" y="1198733"/>
            <a:ext cx="2823496" cy="3973810"/>
          </a:xfrm>
          <a:prstGeom prst="rect">
            <a:avLst/>
          </a:prstGeom>
        </p:spPr>
      </p:pic>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blipFill>
            <a:blip r:embed="rId2" cstate="print"/>
            <a:stretch>
              <a:fillRect/>
            </a:stretch>
          </a:blipFill>
        </p:spPr>
        <p:txBody>
          <a:bodyPr>
            <a:normAutofit/>
          </a:bodyPr>
          <a:lstStyle/>
          <a:p>
            <a:pPr>
              <a:buNone/>
            </a:pPr>
            <a:r>
              <a:rPr lang="tr-TR" sz="2800" b="1" dirty="0" smtClean="0">
                <a:latin typeface="Bell MT" pitchFamily="18" charset="0"/>
                <a:cs typeface="David" pitchFamily="34" charset="-79"/>
              </a:rPr>
              <a:t>       </a:t>
            </a:r>
          </a:p>
          <a:p>
            <a:pPr>
              <a:buNone/>
            </a:pPr>
            <a:r>
              <a:rPr lang="tr-TR" sz="2800" b="1" i="1" dirty="0" smtClean="0">
                <a:effectLst>
                  <a:outerShdw blurRad="38100" dist="38100" dir="2700000" algn="tl">
                    <a:srgbClr val="000000">
                      <a:alpha val="43137"/>
                    </a:srgbClr>
                  </a:outerShdw>
                </a:effectLst>
                <a:latin typeface="Bell MT" pitchFamily="18" charset="0"/>
                <a:cs typeface="David" pitchFamily="34" charset="-79"/>
              </a:rPr>
              <a:t>         </a:t>
            </a:r>
            <a:r>
              <a:rPr lang="tr-TR" sz="36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Nemli bölgelerde toprakta yıkanma fazla iken kurak bölgelerde azdır. Aşırı yıkanma sonucunda toprağın üst kısmındaki besin maddeleri, sızma yoluyla alt katmanlara taşındığından toprak besin maddeleri yönünden fakir kalır. Buna karşılık kurak bölgelerde yıkanma yeterli olmadığı için toprakta kireç ve tuz oranı yüksektir.</a:t>
            </a:r>
            <a:br>
              <a:rPr lang="tr-TR" sz="36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br>
            <a:r>
              <a:rPr lang="tr-TR" sz="36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     </a:t>
            </a:r>
            <a:r>
              <a:rPr lang="tr-TR" sz="3600" b="1" i="1" dirty="0" smtClean="0">
                <a:solidFill>
                  <a:schemeClr val="tx1">
                    <a:lumMod val="95000"/>
                    <a:lumOff val="5000"/>
                  </a:schemeClr>
                </a:solidFill>
                <a:effectLst>
                  <a:outerShdw blurRad="38100" dist="38100" dir="2700000" algn="tl">
                    <a:srgbClr val="000000">
                      <a:alpha val="43137"/>
                    </a:srgbClr>
                  </a:outerShdw>
                </a:effectLst>
                <a:latin typeface="David" pitchFamily="34" charset="-79"/>
                <a:cs typeface="David" pitchFamily="34" charset="-79"/>
              </a:rPr>
              <a:t/>
            </a:r>
            <a:br>
              <a:rPr lang="tr-TR" sz="3600" b="1" i="1" dirty="0" smtClean="0">
                <a:solidFill>
                  <a:schemeClr val="tx1">
                    <a:lumMod val="95000"/>
                    <a:lumOff val="5000"/>
                  </a:schemeClr>
                </a:solidFill>
                <a:effectLst>
                  <a:outerShdw blurRad="38100" dist="38100" dir="2700000" algn="tl">
                    <a:srgbClr val="000000">
                      <a:alpha val="43137"/>
                    </a:srgbClr>
                  </a:outerShdw>
                </a:effectLst>
                <a:latin typeface="David" pitchFamily="34" charset="-79"/>
                <a:cs typeface="David" pitchFamily="34" charset="-79"/>
              </a:rPr>
            </a:br>
            <a:endParaRPr lang="tr-TR" sz="3600" b="1" i="1" dirty="0">
              <a:solidFill>
                <a:schemeClr val="tx1">
                  <a:lumMod val="95000"/>
                  <a:lumOff val="5000"/>
                </a:schemeClr>
              </a:solidFill>
              <a:effectLst>
                <a:outerShdw blurRad="38100" dist="38100" dir="2700000" algn="tl">
                  <a:srgbClr val="000000">
                    <a:alpha val="43137"/>
                  </a:srgbClr>
                </a:outerShdw>
              </a:effectLst>
              <a:latin typeface="David" pitchFamily="34" charset="-79"/>
              <a:cs typeface="David" pitchFamily="34" charset="-79"/>
            </a:endParaRPr>
          </a:p>
        </p:txBody>
      </p:sp>
    </p:spTree>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blipFill>
            <a:blip r:embed="rId2" cstate="print"/>
            <a:stretch>
              <a:fillRect/>
            </a:stretch>
          </a:blipFill>
        </p:spPr>
        <p:txBody>
          <a:bodyPr>
            <a:normAutofit/>
          </a:bodyPr>
          <a:lstStyle/>
          <a:p>
            <a:pPr>
              <a:buNone/>
            </a:pPr>
            <a:r>
              <a:rPr lang="tr-TR"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         </a:t>
            </a:r>
            <a:r>
              <a:rPr lang="tr-TR" sz="40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Topraktaki </a:t>
            </a:r>
            <a:r>
              <a:rPr lang="tr-TR" sz="40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humus miktarı da iklime bağlıdır. Kurak iklim bölgelerinde bitki örtüsü cılız olduğundan toprak humus bakımından fakir, bitki örtüsünün gür olduğu yerlerde ise zengindir. Ancak bol yağışlı bölgelerde topraktaki humusun bir kısmı suyla taşındığı için toprak humus bakımından fakirdir. Humus, toprağın rengini koyulaştırır</a:t>
            </a:r>
            <a:r>
              <a:rPr lang="tr-TR" sz="4000" b="1" i="1" dirty="0" smtClean="0">
                <a:solidFill>
                  <a:schemeClr val="tx1">
                    <a:lumMod val="95000"/>
                    <a:lumOff val="5000"/>
                  </a:schemeClr>
                </a:solidFill>
                <a:effectLst>
                  <a:outerShdw blurRad="38100" dist="38100" dir="2700000" algn="tl">
                    <a:srgbClr val="000000">
                      <a:alpha val="43137"/>
                    </a:srgbClr>
                  </a:outerShdw>
                </a:effectLst>
                <a:latin typeface="Bell MT" pitchFamily="18" charset="0"/>
                <a:cs typeface="David" pitchFamily="34" charset="-79"/>
              </a:rPr>
              <a:t>.</a:t>
            </a:r>
            <a:endParaRPr lang="tr-TR" sz="4000" dirty="0">
              <a:solidFill>
                <a:schemeClr val="tx1">
                  <a:lumMod val="95000"/>
                  <a:lumOff val="5000"/>
                </a:schemeClr>
              </a:solidFill>
            </a:endParaRPr>
          </a:p>
        </p:txBody>
      </p:sp>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483768" y="274638"/>
            <a:ext cx="4536504" cy="1143000"/>
          </a:xfrm>
          <a:blipFill>
            <a:blip r:embed="rId2" cstate="print"/>
            <a:tile tx="0" ty="0" sx="100000" sy="100000" flip="none" algn="tl"/>
          </a:blipFill>
          <a:ln>
            <a:gradFill>
              <a:gsLst>
                <a:gs pos="0">
                  <a:srgbClr val="FFC000"/>
                </a:gs>
                <a:gs pos="50000">
                  <a:schemeClr val="accent1">
                    <a:tint val="44500"/>
                    <a:satMod val="160000"/>
                  </a:schemeClr>
                </a:gs>
                <a:gs pos="100000">
                  <a:schemeClr val="accent1">
                    <a:tint val="23500"/>
                    <a:satMod val="160000"/>
                  </a:schemeClr>
                </a:gs>
              </a:gsLst>
              <a:lin ang="5400000" scaled="0"/>
            </a:gradFill>
          </a:ln>
        </p:spPr>
        <p:txBody>
          <a:bodyPr/>
          <a:lstStyle/>
          <a:p>
            <a:r>
              <a:rPr lang="tr-TR" b="1" dirty="0" smtClean="0">
                <a:effectLst>
                  <a:outerShdw blurRad="38100" dist="38100" dir="2700000" algn="tl">
                    <a:srgbClr val="000000">
                      <a:alpha val="43137"/>
                    </a:srgbClr>
                  </a:outerShdw>
                </a:effectLst>
                <a:latin typeface="Comic Sans MS" pitchFamily="66" charset="0"/>
              </a:rPr>
              <a:t>ANA KAYA</a:t>
            </a:r>
            <a:endParaRPr lang="tr-TR" b="1" dirty="0">
              <a:effectLst>
                <a:outerShdw blurRad="38100" dist="38100" dir="2700000" algn="tl">
                  <a:srgbClr val="000000">
                    <a:alpha val="43137"/>
                  </a:srgbClr>
                </a:outerShdw>
              </a:effectLst>
              <a:latin typeface="Comic Sans MS" pitchFamily="66" charset="0"/>
            </a:endParaRPr>
          </a:p>
        </p:txBody>
      </p:sp>
      <p:sp>
        <p:nvSpPr>
          <p:cNvPr id="4" name="3 İçerik Yer Tutucusu"/>
          <p:cNvSpPr>
            <a:spLocks noGrp="1"/>
          </p:cNvSpPr>
          <p:nvPr>
            <p:ph idx="1"/>
          </p:nvPr>
        </p:nvSpPr>
        <p:spPr>
          <a:blipFill>
            <a:blip r:embed="rId3" cstate="print"/>
            <a:stretch>
              <a:fillRect/>
            </a:stretch>
          </a:blipFill>
        </p:spPr>
        <p:txBody>
          <a:bodyPr/>
          <a:lstStyle/>
          <a:p>
            <a:pPr>
              <a:buNone/>
            </a:pPr>
            <a:r>
              <a:rPr lang="tr-TR" dirty="0" smtClean="0"/>
              <a:t>    </a:t>
            </a:r>
            <a:endParaRPr lang="tr-TR" dirty="0"/>
          </a:p>
        </p:txBody>
      </p:sp>
      <p:sp>
        <p:nvSpPr>
          <p:cNvPr id="5" name="2 İçerik Yer Tutucusu"/>
          <p:cNvSpPr txBox="1">
            <a:spLocks/>
          </p:cNvSpPr>
          <p:nvPr/>
        </p:nvSpPr>
        <p:spPr>
          <a:xfrm>
            <a:off x="395536" y="2420888"/>
            <a:ext cx="8280920" cy="4104456"/>
          </a:xfrm>
          <a:prstGeom prst="rect">
            <a:avLst/>
          </a:prstGeom>
        </p:spPr>
        <p:txBody>
          <a:bodyPr vert="horz" lIns="91440" tIns="45720" rIns="91440" bIns="45720" rtlCol="0">
            <a:normAutofit fontScale="7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44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andara" pitchFamily="34" charset="0"/>
                <a:ea typeface="+mn-ea"/>
                <a:cs typeface="David" pitchFamily="34" charset="-79"/>
              </a:rPr>
              <a:t>       Ayrışmada ana kayanın direnci önemlidir. Sert kayaçlar zor ayrışırken yumuşak kayaçlar daha kolay ayrışmaktadır. Ayrıca ana kayanın cinsi ve bileşimi toprağın yapısını doğrudan etkilemektedir. Kayacın cinsine bağlı olarak toprak; kireçli, fosforlu, killi, kumlu veya milli olur.</a:t>
            </a:r>
            <a:br>
              <a:rPr kumimoji="0" lang="tr-TR" sz="44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andara" pitchFamily="34" charset="0"/>
                <a:ea typeface="+mn-ea"/>
                <a:cs typeface="David" pitchFamily="34" charset="-79"/>
              </a:rPr>
            </a:br>
            <a:r>
              <a:rPr kumimoji="0" lang="tr-TR" sz="4400" b="1" i="0" u="none" strike="noStrike" kern="1200" cap="none" spc="0" normalizeH="0" baseline="0" noProof="0" dirty="0" smtClean="0">
                <a:ln>
                  <a:noFill/>
                </a:ln>
                <a:solidFill>
                  <a:srgbClr val="C09200"/>
                </a:solidFill>
                <a:effectLst>
                  <a:outerShdw blurRad="38100" dist="38100" dir="2700000" algn="tl">
                    <a:srgbClr val="000000">
                      <a:alpha val="43137"/>
                    </a:srgbClr>
                  </a:outerShdw>
                </a:effectLst>
                <a:uLnTx/>
                <a:uFillTx/>
                <a:latin typeface="Candara" pitchFamily="34" charset="0"/>
                <a:ea typeface="+mn-ea"/>
                <a:cs typeface="David" pitchFamily="34" charset="-79"/>
              </a:rPr>
              <a:t/>
            </a:r>
            <a:br>
              <a:rPr kumimoji="0" lang="tr-TR" sz="4400" b="1" i="0" u="none" strike="noStrike" kern="1200" cap="none" spc="0" normalizeH="0" baseline="0" noProof="0" dirty="0" smtClean="0">
                <a:ln>
                  <a:noFill/>
                </a:ln>
                <a:solidFill>
                  <a:srgbClr val="C09200"/>
                </a:solidFill>
                <a:effectLst>
                  <a:outerShdw blurRad="38100" dist="38100" dir="2700000" algn="tl">
                    <a:srgbClr val="000000">
                      <a:alpha val="43137"/>
                    </a:srgbClr>
                  </a:outerShdw>
                </a:effectLst>
                <a:uLnTx/>
                <a:uFillTx/>
                <a:latin typeface="Candara" pitchFamily="34" charset="0"/>
                <a:ea typeface="+mn-ea"/>
                <a:cs typeface="David" pitchFamily="34" charset="-79"/>
              </a:rPr>
            </a:br>
            <a:endParaRPr kumimoji="0" lang="tr-TR" sz="4400" b="1" i="0" u="none" strike="noStrike" kern="1200" cap="none" spc="0" normalizeH="0" baseline="0" noProof="0" dirty="0">
              <a:ln>
                <a:noFill/>
              </a:ln>
              <a:solidFill>
                <a:srgbClr val="C09200"/>
              </a:solidFill>
              <a:effectLst>
                <a:outerShdw blurRad="38100" dist="38100" dir="2700000" algn="tl">
                  <a:srgbClr val="000000">
                    <a:alpha val="43137"/>
                  </a:srgbClr>
                </a:outerShdw>
              </a:effectLst>
              <a:uLnTx/>
              <a:uFillTx/>
              <a:latin typeface="Candara" pitchFamily="34" charset="0"/>
              <a:ea typeface="+mn-ea"/>
              <a:cs typeface="David" pitchFamily="34" charset="-79"/>
            </a:endParaRPr>
          </a:p>
        </p:txBody>
      </p:sp>
    </p:spTree>
  </p:cSld>
  <p:clrMapOvr>
    <a:masterClrMapping/>
  </p:clrMapOvr>
  <p:transition>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91680" y="274638"/>
            <a:ext cx="5832648" cy="1143000"/>
          </a:xfrm>
          <a:blipFill>
            <a:blip r:embed="rId2" cstate="print"/>
            <a:tile tx="0" ty="0" sx="100000" sy="100000" flip="none" algn="tl"/>
          </a:blipFill>
          <a:effectLst>
            <a:innerShdw blurRad="63500" dist="50800" dir="18900000">
              <a:prstClr val="black">
                <a:alpha val="50000"/>
              </a:prstClr>
            </a:innerShdw>
          </a:effectLst>
        </p:spPr>
        <p:txBody>
          <a:bodyPr/>
          <a:lstStyle/>
          <a:p>
            <a:r>
              <a:rPr lang="tr-TR" b="1" dirty="0" smtClean="0">
                <a:solidFill>
                  <a:srgbClr val="002060"/>
                </a:solidFill>
                <a:effectLst>
                  <a:outerShdw blurRad="38100" dist="38100" dir="2700000" algn="tl">
                    <a:srgbClr val="000000">
                      <a:alpha val="43137"/>
                    </a:srgbClr>
                  </a:outerShdw>
                </a:effectLst>
                <a:latin typeface="Algerian" pitchFamily="82" charset="0"/>
                <a:cs typeface="Consolas" pitchFamily="49" charset="0"/>
              </a:rPr>
              <a:t>YER ŞEKİLLERİ</a:t>
            </a:r>
            <a:endParaRPr lang="tr-TR" b="1" dirty="0">
              <a:solidFill>
                <a:srgbClr val="002060"/>
              </a:solidFill>
              <a:effectLst>
                <a:outerShdw blurRad="38100" dist="38100" dir="2700000" algn="tl">
                  <a:srgbClr val="000000">
                    <a:alpha val="43137"/>
                  </a:srgbClr>
                </a:outerShdw>
              </a:effectLst>
              <a:latin typeface="Algerian" pitchFamily="82" charset="0"/>
              <a:cs typeface="Consolas" pitchFamily="49" charset="0"/>
            </a:endParaRPr>
          </a:p>
        </p:txBody>
      </p:sp>
      <p:sp>
        <p:nvSpPr>
          <p:cNvPr id="3" name="2 İçerik Yer Tutucusu"/>
          <p:cNvSpPr>
            <a:spLocks noGrp="1"/>
          </p:cNvSpPr>
          <p:nvPr>
            <p:ph idx="1"/>
          </p:nvPr>
        </p:nvSpPr>
        <p:spPr>
          <a:xfrm>
            <a:off x="395536" y="1628800"/>
            <a:ext cx="4968552" cy="4997152"/>
          </a:xfrm>
          <a:blipFill>
            <a:blip r:embed="rId3" cstate="print"/>
            <a:tile tx="0" ty="0" sx="100000" sy="100000" flip="none" algn="tl"/>
          </a:blipFill>
        </p:spPr>
        <p:txBody>
          <a:bodyPr>
            <a:noAutofit/>
          </a:bodyPr>
          <a:lstStyle/>
          <a:p>
            <a:pPr>
              <a:buNone/>
            </a:pPr>
            <a:r>
              <a:rPr lang="tr-TR" dirty="0" smtClean="0">
                <a:solidFill>
                  <a:srgbClr val="FFC000"/>
                </a:solidFill>
                <a:latin typeface="Comic Sans MS" pitchFamily="66" charset="0"/>
              </a:rPr>
              <a:t>       Yer şekillerinin eğim, yükselti ve bakı özellikleri toprak oluşumunu etkiler. Yükseltinin artmasıyla sıcaklık düşer ve yağış artar. Bu nedenle bir dağın yamacı boyunca farklı karakterde topraklar oluşur.</a:t>
            </a:r>
            <a:br>
              <a:rPr lang="tr-TR" dirty="0" smtClean="0">
                <a:solidFill>
                  <a:srgbClr val="FFC000"/>
                </a:solidFill>
                <a:latin typeface="Comic Sans MS" pitchFamily="66" charset="0"/>
              </a:rPr>
            </a:br>
            <a:r>
              <a:rPr lang="tr-TR" dirty="0" smtClean="0">
                <a:solidFill>
                  <a:srgbClr val="FFC000"/>
                </a:solidFill>
              </a:rPr>
              <a:t/>
            </a:r>
            <a:br>
              <a:rPr lang="tr-TR" dirty="0" smtClean="0">
                <a:solidFill>
                  <a:srgbClr val="FFC000"/>
                </a:solidFill>
              </a:rPr>
            </a:br>
            <a:endParaRPr lang="tr-TR" dirty="0">
              <a:solidFill>
                <a:srgbClr val="FFC000"/>
              </a:solidFill>
            </a:endParaRPr>
          </a:p>
        </p:txBody>
      </p:sp>
      <p:pic>
        <p:nvPicPr>
          <p:cNvPr id="4" name="3 Resim" descr="images (7).jpg"/>
          <p:cNvPicPr>
            <a:picLocks noChangeAspect="1"/>
          </p:cNvPicPr>
          <p:nvPr/>
        </p:nvPicPr>
        <p:blipFill>
          <a:blip r:embed="rId4" cstate="print"/>
          <a:stretch>
            <a:fillRect/>
          </a:stretch>
        </p:blipFill>
        <p:spPr>
          <a:xfrm>
            <a:off x="5724128" y="2348880"/>
            <a:ext cx="3107762" cy="3096344"/>
          </a:xfrm>
          <a:prstGeom prst="rect">
            <a:avLst/>
          </a:prstGeom>
        </p:spPr>
      </p:pic>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blipFill>
            <a:blip r:embed="rId2" cstate="print"/>
            <a:stretch>
              <a:fillRect/>
            </a:stretch>
          </a:blipFill>
        </p:spPr>
        <p:txBody>
          <a:bodyPr>
            <a:normAutofit fontScale="25000" lnSpcReduction="20000"/>
          </a:bodyPr>
          <a:lstStyle/>
          <a:p>
            <a:pPr>
              <a:buNone/>
            </a:pPr>
            <a:r>
              <a:rPr lang="tr-TR" sz="17600" dirty="0" smtClean="0"/>
              <a:t>       </a:t>
            </a:r>
          </a:p>
          <a:p>
            <a:pPr>
              <a:buNone/>
            </a:pPr>
            <a:r>
              <a:rPr lang="tr-TR" sz="17600" b="1" dirty="0" smtClean="0">
                <a:solidFill>
                  <a:schemeClr val="tx1">
                    <a:lumMod val="95000"/>
                    <a:lumOff val="5000"/>
                  </a:schemeClr>
                </a:solidFill>
                <a:effectLst>
                  <a:outerShdw blurRad="38100" dist="38100" dir="2700000" algn="tl">
                    <a:srgbClr val="000000">
                      <a:alpha val="43137"/>
                    </a:srgbClr>
                  </a:outerShdw>
                </a:effectLst>
              </a:rPr>
              <a:t>      </a:t>
            </a:r>
            <a:r>
              <a:rPr lang="tr-TR" sz="17600" b="1" dirty="0" smtClean="0">
                <a:solidFill>
                  <a:schemeClr val="tx1">
                    <a:lumMod val="95000"/>
                    <a:lumOff val="5000"/>
                  </a:schemeClr>
                </a:solidFill>
                <a:effectLst>
                  <a:outerShdw blurRad="38100" dist="38100" dir="2700000" algn="tl">
                    <a:srgbClr val="000000">
                      <a:alpha val="43137"/>
                    </a:srgbClr>
                  </a:outerShdw>
                </a:effectLst>
              </a:rPr>
              <a:t>  </a:t>
            </a:r>
            <a:r>
              <a:rPr lang="tr-TR" sz="21600" b="1" dirty="0" smtClean="0">
                <a:solidFill>
                  <a:schemeClr val="tx1">
                    <a:lumMod val="95000"/>
                    <a:lumOff val="5000"/>
                  </a:schemeClr>
                </a:solidFill>
                <a:effectLst>
                  <a:outerShdw blurRad="38100" dist="38100" dir="2700000" algn="tl">
                    <a:srgbClr val="000000">
                      <a:alpha val="43137"/>
                    </a:srgbClr>
                  </a:outerShdw>
                </a:effectLst>
              </a:rPr>
              <a:t>Genel </a:t>
            </a:r>
            <a:r>
              <a:rPr lang="tr-TR" sz="21600" b="1" dirty="0" smtClean="0">
                <a:solidFill>
                  <a:schemeClr val="tx1">
                    <a:lumMod val="95000"/>
                    <a:lumOff val="5000"/>
                  </a:schemeClr>
                </a:solidFill>
                <a:effectLst>
                  <a:outerShdw blurRad="38100" dist="38100" dir="2700000" algn="tl">
                    <a:srgbClr val="000000">
                      <a:alpha val="43137"/>
                    </a:srgbClr>
                  </a:outerShdw>
                </a:effectLst>
              </a:rPr>
              <a:t>olarak eğimli yüzeylerde ayrışan malzeme dış kuvvetlerin ve yer çekiminin etkisiyle sürekli olarak taşınır. Böyle alanlarda toprak ancak bitki örtüsü altında oluşabilir. Bitki örtüsünün olmadığı alanlar topraksızdır.</a:t>
            </a:r>
            <a:br>
              <a:rPr lang="tr-TR" sz="21600" b="1" dirty="0" smtClean="0">
                <a:solidFill>
                  <a:schemeClr val="tx1">
                    <a:lumMod val="95000"/>
                    <a:lumOff val="5000"/>
                  </a:schemeClr>
                </a:solidFill>
                <a:effectLst>
                  <a:outerShdw blurRad="38100" dist="38100" dir="2700000" algn="tl">
                    <a:srgbClr val="000000">
                      <a:alpha val="43137"/>
                    </a:srgbClr>
                  </a:outerShdw>
                </a:effectLst>
              </a:rPr>
            </a:br>
            <a:r>
              <a:rPr lang="tr-TR" sz="21600" b="1" dirty="0" smtClean="0">
                <a:solidFill>
                  <a:schemeClr val="tx1">
                    <a:lumMod val="95000"/>
                    <a:lumOff val="5000"/>
                  </a:schemeClr>
                </a:solidFill>
                <a:effectLst>
                  <a:outerShdw blurRad="38100" dist="38100" dir="2700000" algn="tl">
                    <a:srgbClr val="000000">
                      <a:alpha val="43137"/>
                    </a:srgbClr>
                  </a:outerShdw>
                </a:effectLst>
              </a:rPr>
              <a:t/>
            </a:r>
            <a:br>
              <a:rPr lang="tr-TR" sz="21600" b="1" dirty="0" smtClean="0">
                <a:solidFill>
                  <a:schemeClr val="tx1">
                    <a:lumMod val="95000"/>
                    <a:lumOff val="5000"/>
                  </a:schemeClr>
                </a:solidFill>
                <a:effectLst>
                  <a:outerShdw blurRad="38100" dist="38100" dir="2700000" algn="tl">
                    <a:srgbClr val="000000">
                      <a:alpha val="43137"/>
                    </a:srgbClr>
                  </a:outerShdw>
                </a:effectLst>
              </a:rPr>
            </a:br>
            <a:r>
              <a:rPr lang="tr-TR" sz="21600" dirty="0" smtClean="0"/>
              <a:t/>
            </a:r>
            <a:br>
              <a:rPr lang="tr-TR" sz="21600" dirty="0" smtClean="0"/>
            </a:br>
            <a:r>
              <a:rPr lang="tr-TR" sz="21600" dirty="0" smtClean="0"/>
              <a:t> </a:t>
            </a:r>
            <a:endParaRPr lang="tr-TR" sz="21600" dirty="0"/>
          </a:p>
        </p:txBody>
      </p:sp>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20838057">
            <a:off x="310912" y="858759"/>
            <a:ext cx="8229600" cy="3744416"/>
          </a:xfrm>
          <a:blipFill>
            <a:blip r:embed="rId2" cstate="print"/>
            <a:tile tx="0" ty="0" sx="100000" sy="100000" flip="none" algn="tl"/>
          </a:blipFill>
        </p:spPr>
        <p:txBody>
          <a:bodyPr>
            <a:normAutofit fontScale="47500" lnSpcReduction="20000"/>
          </a:bodyPr>
          <a:lstStyle/>
          <a:p>
            <a:pPr>
              <a:buNone/>
            </a:pPr>
            <a:r>
              <a:rPr lang="tr-TR" sz="9600" b="1" dirty="0" smtClean="0">
                <a:solidFill>
                  <a:schemeClr val="tx1">
                    <a:lumMod val="95000"/>
                    <a:lumOff val="5000"/>
                  </a:schemeClr>
                </a:solidFill>
                <a:effectLst>
                  <a:outerShdw blurRad="38100" dist="38100" dir="2700000" algn="tl">
                    <a:srgbClr val="000000">
                      <a:alpha val="43137"/>
                    </a:srgbClr>
                  </a:outerShdw>
                </a:effectLst>
              </a:rPr>
              <a:t>      </a:t>
            </a:r>
            <a:r>
              <a:rPr lang="tr-TR" sz="9600" b="1" dirty="0" smtClean="0">
                <a:solidFill>
                  <a:schemeClr val="tx1">
                    <a:lumMod val="95000"/>
                    <a:lumOff val="5000"/>
                  </a:schemeClr>
                </a:solidFill>
                <a:effectLst>
                  <a:outerShdw blurRad="38100" dist="38100" dir="2700000" algn="tl">
                    <a:srgbClr val="000000">
                      <a:alpha val="43137"/>
                    </a:srgbClr>
                  </a:outerShdw>
                </a:effectLst>
                <a:latin typeface="Eras Demi ITC" pitchFamily="34" charset="0"/>
              </a:rPr>
              <a:t>Bakı</a:t>
            </a:r>
            <a:r>
              <a:rPr lang="tr-TR" sz="9600" b="1" dirty="0" smtClean="0">
                <a:solidFill>
                  <a:schemeClr val="tx1">
                    <a:lumMod val="95000"/>
                    <a:lumOff val="5000"/>
                  </a:schemeClr>
                </a:solidFill>
                <a:effectLst>
                  <a:outerShdw blurRad="38100" dist="38100" dir="2700000" algn="tl">
                    <a:srgbClr val="000000">
                      <a:alpha val="43137"/>
                    </a:srgbClr>
                  </a:outerShdw>
                </a:effectLst>
                <a:latin typeface="Eras Demi ITC" pitchFamily="34" charset="0"/>
              </a:rPr>
              <a:t>, bir yamacın güneşlenme ve nemlilik bakımından farklı olmasına neden olur. Bu farklılık ise değişik toprak türlerinin oluşmasına yol açar.</a:t>
            </a:r>
            <a:endParaRPr lang="tr-TR" dirty="0">
              <a:latin typeface="Eras Demi ITC" pitchFamily="34" charset="0"/>
            </a:endParaRPr>
          </a:p>
        </p:txBody>
      </p:sp>
      <p:pic>
        <p:nvPicPr>
          <p:cNvPr id="4" name="3 Resim" descr="c_plato.jpg"/>
          <p:cNvPicPr>
            <a:picLocks noChangeAspect="1"/>
          </p:cNvPicPr>
          <p:nvPr/>
        </p:nvPicPr>
        <p:blipFill>
          <a:blip r:embed="rId3" cstate="print"/>
          <a:stretch>
            <a:fillRect/>
          </a:stretch>
        </p:blipFill>
        <p:spPr>
          <a:xfrm>
            <a:off x="5292080" y="4185238"/>
            <a:ext cx="3851920" cy="2672761"/>
          </a:xfrm>
          <a:prstGeom prst="rect">
            <a:avLst/>
          </a:prstGeom>
        </p:spPr>
      </p:pic>
    </p:spTree>
  </p:cSld>
  <p:clrMapOvr>
    <a:masterClrMapping/>
  </p:clrMapOvr>
  <p:transition>
    <p:cover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411760" y="260648"/>
            <a:ext cx="3960440" cy="936104"/>
          </a:xfrm>
          <a:blipFill>
            <a:blip r:embed="rId2" cstate="print"/>
            <a:tile tx="0" ty="0" sx="100000" sy="100000" flip="none" algn="tl"/>
          </a:blipFill>
        </p:spPr>
        <p:txBody>
          <a:bodyPr>
            <a:normAutofit fontScale="90000"/>
          </a:bodyPr>
          <a:lstStyle/>
          <a:p>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ZAMAN</a:t>
            </a:r>
            <a:b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endParaRPr lang="tr-TR" dirty="0"/>
          </a:p>
        </p:txBody>
      </p:sp>
      <p:sp>
        <p:nvSpPr>
          <p:cNvPr id="3" name="2 İçerik Yer Tutucusu"/>
          <p:cNvSpPr>
            <a:spLocks noGrp="1"/>
          </p:cNvSpPr>
          <p:nvPr>
            <p:ph idx="1"/>
          </p:nvPr>
        </p:nvSpPr>
        <p:spPr>
          <a:xfrm rot="20894339">
            <a:off x="600817" y="1914118"/>
            <a:ext cx="4186808" cy="4565103"/>
          </a:xfrm>
          <a:blipFill>
            <a:blip r:embed="rId3" cstate="print"/>
            <a:tile tx="0" ty="0" sx="100000" sy="100000" flip="none" algn="tl"/>
          </a:blipFill>
        </p:spPr>
        <p:txBody>
          <a:bodyPr>
            <a:normAutofit fontScale="25000" lnSpcReduction="20000"/>
          </a:bodyPr>
          <a:lstStyle/>
          <a:p>
            <a:pPr>
              <a:buNone/>
            </a:pPr>
            <a:r>
              <a:rPr lang="tr-TR" sz="4500" dirty="0" smtClean="0"/>
              <a:t>        </a:t>
            </a:r>
          </a:p>
          <a:p>
            <a:pPr>
              <a:buNone/>
            </a:pPr>
            <a:r>
              <a:rPr lang="tr-TR" sz="4500" dirty="0" smtClean="0"/>
              <a:t>      </a:t>
            </a:r>
          </a:p>
          <a:p>
            <a:pPr>
              <a:buNone/>
            </a:pPr>
            <a:r>
              <a:rPr lang="tr-TR" sz="9800" b="1" dirty="0" smtClean="0">
                <a:effectLst>
                  <a:outerShdw blurRad="38100" dist="38100" dir="2700000" algn="tl">
                    <a:srgbClr val="000000">
                      <a:alpha val="43137"/>
                    </a:srgbClr>
                  </a:outerShdw>
                </a:effectLst>
              </a:rPr>
              <a:t>          Ana kayanın çözülmesi, çözülen maddenin giderek ayrışması ve bu ayrışan madde üzerine bitkilerin ve diğer canlıların yerleşmesi, organik maddelerin parçalanarak humusa dönüşmesi ve toprağın </a:t>
            </a:r>
            <a:r>
              <a:rPr lang="tr-TR" sz="9800" b="1" dirty="0" err="1" smtClean="0">
                <a:effectLst>
                  <a:outerShdw blurRad="38100" dist="38100" dir="2700000" algn="tl">
                    <a:srgbClr val="000000">
                      <a:alpha val="43137"/>
                    </a:srgbClr>
                  </a:outerShdw>
                </a:effectLst>
              </a:rPr>
              <a:t>horizonlaşması</a:t>
            </a:r>
            <a:r>
              <a:rPr lang="tr-TR" sz="9800" b="1" dirty="0" smtClean="0">
                <a:effectLst>
                  <a:outerShdw blurRad="38100" dist="38100" dir="2700000" algn="tl">
                    <a:srgbClr val="000000">
                      <a:alpha val="43137"/>
                    </a:srgbClr>
                  </a:outerShdw>
                </a:effectLst>
              </a:rPr>
              <a:t> için yüzlerce, hatta bazı iklim bölgelerinde binlerce yıllık bir sürenin geçmesi gerekir. </a:t>
            </a:r>
            <a:br>
              <a:rPr lang="tr-TR" sz="9800" b="1" dirty="0" smtClean="0">
                <a:effectLst>
                  <a:outerShdw blurRad="38100" dist="38100" dir="2700000" algn="tl">
                    <a:srgbClr val="000000">
                      <a:alpha val="43137"/>
                    </a:srgbClr>
                  </a:outerShdw>
                </a:effectLst>
              </a:rPr>
            </a:br>
            <a:r>
              <a:rPr lang="tr-TR" sz="9800" b="1" dirty="0" smtClean="0">
                <a:effectLst>
                  <a:outerShdw blurRad="38100" dist="38100" dir="2700000" algn="tl">
                    <a:srgbClr val="000000">
                      <a:alpha val="43137"/>
                    </a:srgbClr>
                  </a:outerShdw>
                </a:effectLst>
              </a:rPr>
              <a:t/>
            </a:r>
            <a:br>
              <a:rPr lang="tr-TR" sz="9800" b="1" dirty="0" smtClean="0">
                <a:effectLst>
                  <a:outerShdw blurRad="38100" dist="38100" dir="2700000" algn="tl">
                    <a:srgbClr val="000000">
                      <a:alpha val="43137"/>
                    </a:srgbClr>
                  </a:outerShdw>
                </a:effectLst>
              </a:rPr>
            </a:br>
            <a:endParaRPr lang="tr-TR" sz="9800" b="1" dirty="0">
              <a:effectLst>
                <a:outerShdw blurRad="38100" dist="38100" dir="2700000" algn="tl">
                  <a:srgbClr val="000000">
                    <a:alpha val="43137"/>
                  </a:srgbClr>
                </a:outerShdw>
              </a:effectLst>
            </a:endParaRPr>
          </a:p>
        </p:txBody>
      </p:sp>
      <p:pic>
        <p:nvPicPr>
          <p:cNvPr id="6" name="5 Resim" descr="Time.jpg"/>
          <p:cNvPicPr>
            <a:picLocks noChangeAspect="1"/>
          </p:cNvPicPr>
          <p:nvPr/>
        </p:nvPicPr>
        <p:blipFill>
          <a:blip r:embed="rId4" cstate="print"/>
          <a:stretch>
            <a:fillRect/>
          </a:stretch>
        </p:blipFill>
        <p:spPr>
          <a:xfrm rot="933748">
            <a:off x="5442750" y="2616606"/>
            <a:ext cx="3419872" cy="2564904"/>
          </a:xfrm>
          <a:prstGeom prst="rect">
            <a:avLst/>
          </a:prstGeom>
        </p:spPr>
      </p:pic>
    </p:spTree>
  </p:cSld>
  <p:clrMapOvr>
    <a:masterClrMapping/>
  </p:clrMapOvr>
  <p:transition>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511201">
            <a:off x="4967247" y="1085083"/>
            <a:ext cx="4129862" cy="1143000"/>
          </a:xfrm>
          <a:blipFill>
            <a:blip r:embed="rId2" cstate="print"/>
            <a:tile tx="0" ty="0" sx="100000" sy="100000" flip="none" algn="tl"/>
          </a:blipFill>
        </p:spPr>
        <p:txBody>
          <a:bodyPr>
            <a:normAutofit fontScale="90000"/>
          </a:bodyPr>
          <a:lstStyle/>
          <a:p>
            <a:r>
              <a:rPr lang="tr-TR" sz="6000" b="1" i="1" dirty="0" smtClean="0">
                <a:effectLst>
                  <a:outerShdw blurRad="38100" dist="38100" dir="2700000" algn="tl">
                    <a:srgbClr val="000000">
                      <a:alpha val="43137"/>
                    </a:srgbClr>
                  </a:outerShdw>
                </a:effectLst>
                <a:latin typeface="Chiller" pitchFamily="82" charset="0"/>
              </a:rPr>
              <a:t>TOPRAK NEDİR?</a:t>
            </a:r>
            <a:endParaRPr lang="tr-TR" sz="6000" b="1" i="1" dirty="0">
              <a:effectLst>
                <a:outerShdw blurRad="38100" dist="38100" dir="2700000" algn="tl">
                  <a:srgbClr val="000000">
                    <a:alpha val="43137"/>
                  </a:srgbClr>
                </a:outerShdw>
              </a:effectLst>
              <a:latin typeface="Chiller" pitchFamily="82" charset="0"/>
            </a:endParaRPr>
          </a:p>
        </p:txBody>
      </p:sp>
      <p:sp>
        <p:nvSpPr>
          <p:cNvPr id="3" name="2 İçerik Yer Tutucusu"/>
          <p:cNvSpPr>
            <a:spLocks noGrp="1"/>
          </p:cNvSpPr>
          <p:nvPr>
            <p:ph idx="1"/>
          </p:nvPr>
        </p:nvSpPr>
        <p:spPr>
          <a:xfrm>
            <a:off x="395536" y="260648"/>
            <a:ext cx="4464496" cy="6192688"/>
          </a:xfrm>
          <a:blipFill>
            <a:blip r:embed="rId3" cstate="print"/>
            <a:tile tx="0" ty="0" sx="100000" sy="100000" flip="none" algn="tl"/>
          </a:blipFill>
        </p:spPr>
        <p:txBody>
          <a:bodyPr>
            <a:noAutofit/>
          </a:bodyPr>
          <a:lstStyle/>
          <a:p>
            <a:pPr>
              <a:buNone/>
            </a:pPr>
            <a:r>
              <a:rPr lang="tr-TR" sz="2800" dirty="0" smtClean="0">
                <a:solidFill>
                  <a:srgbClr val="FF0000"/>
                </a:solidFill>
              </a:rPr>
              <a:t>         </a:t>
            </a:r>
            <a:r>
              <a:rPr lang="tr-TR" sz="2800" b="1" dirty="0" smtClean="0">
                <a:solidFill>
                  <a:srgbClr val="FF0000"/>
                </a:solidFill>
                <a:latin typeface="Candara" pitchFamily="34" charset="0"/>
              </a:rPr>
              <a:t>Toprak</a:t>
            </a:r>
            <a:r>
              <a:rPr lang="tr-TR" sz="2800" b="1" dirty="0" smtClean="0">
                <a:latin typeface="Candara" pitchFamily="34" charset="0"/>
              </a:rPr>
              <a:t>, kayaçların parçalanması ve ayrışmasıyla meydana gelen, içerisinde çeşitli canlı kalıntıları, hava ve su bulunan, içerdiği organik madde ve minerallerle bitkilere besin kaynağı olan gevşek yer örtüsüdür. Toprağı oluşturan başlıca unsurlar, kum, kil, kalker, organik maddeler, su ve havadır.</a:t>
            </a:r>
            <a:endParaRPr lang="tr-TR" sz="2800" b="1" dirty="0">
              <a:latin typeface="Candara" pitchFamily="34" charset="0"/>
            </a:endParaRPr>
          </a:p>
        </p:txBody>
      </p:sp>
      <p:pic>
        <p:nvPicPr>
          <p:cNvPr id="4" name="3 Resim" descr="images (2).jpg"/>
          <p:cNvPicPr>
            <a:picLocks noChangeAspect="1"/>
          </p:cNvPicPr>
          <p:nvPr/>
        </p:nvPicPr>
        <p:blipFill>
          <a:blip r:embed="rId4" cstate="print"/>
          <a:stretch>
            <a:fillRect/>
          </a:stretch>
        </p:blipFill>
        <p:spPr>
          <a:xfrm rot="20349374">
            <a:off x="5038422" y="3529197"/>
            <a:ext cx="3441383" cy="2445155"/>
          </a:xfrm>
          <a:prstGeom prst="rect">
            <a:avLst/>
          </a:prstGeom>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blipFill>
            <a:blip r:embed="rId2" cstate="print"/>
            <a:stretch>
              <a:fillRect/>
            </a:stretch>
          </a:blipFill>
        </p:spPr>
        <p:txBody>
          <a:bodyPr>
            <a:normAutofit fontScale="92500" lnSpcReduction="20000"/>
          </a:bodyPr>
          <a:lstStyle/>
          <a:p>
            <a:pPr>
              <a:buNone/>
            </a:pPr>
            <a:r>
              <a:rPr lang="tr-TR" sz="4800" dirty="0" smtClean="0"/>
              <a:t>    </a:t>
            </a:r>
          </a:p>
          <a:p>
            <a:pPr>
              <a:buNone/>
            </a:pPr>
            <a:r>
              <a:rPr lang="tr-TR" sz="4800" b="1" dirty="0" smtClean="0">
                <a:effectLst>
                  <a:outerShdw blurRad="38100" dist="38100" dir="2700000" algn="tl">
                    <a:srgbClr val="000000">
                      <a:alpha val="43137"/>
                    </a:srgbClr>
                  </a:outerShdw>
                </a:effectLst>
                <a:latin typeface="Comic Sans MS" pitchFamily="66" charset="0"/>
              </a:rPr>
              <a:t>    </a:t>
            </a:r>
            <a:r>
              <a:rPr lang="tr-TR" sz="6600" b="1" dirty="0" smtClean="0">
                <a:solidFill>
                  <a:srgbClr val="002060"/>
                </a:solidFill>
                <a:effectLst>
                  <a:outerShdw blurRad="38100" dist="38100" dir="2700000" algn="tl">
                    <a:srgbClr val="000000">
                      <a:alpha val="43137"/>
                    </a:srgbClr>
                  </a:outerShdw>
                </a:effectLst>
                <a:latin typeface="Comic Sans MS" pitchFamily="66" charset="0"/>
              </a:rPr>
              <a:t>1 cm kalınlıktaki toprağın oluşabilmesi için en az 100-150 yılın geçmesi gerektiğini biliyor musunuz?</a:t>
            </a:r>
            <a:r>
              <a:rPr lang="tr-TR" sz="6600" b="1" dirty="0" smtClean="0">
                <a:effectLst>
                  <a:outerShdw blurRad="38100" dist="38100" dir="2700000" algn="tl">
                    <a:srgbClr val="000000">
                      <a:alpha val="43137"/>
                    </a:srgbClr>
                  </a:outerShdw>
                </a:effectLst>
                <a:latin typeface="Comic Sans MS" pitchFamily="66" charset="0"/>
              </a:rPr>
              <a:t/>
            </a:r>
            <a:br>
              <a:rPr lang="tr-TR" sz="6600" b="1" dirty="0" smtClean="0">
                <a:effectLst>
                  <a:outerShdw blurRad="38100" dist="38100" dir="2700000" algn="tl">
                    <a:srgbClr val="000000">
                      <a:alpha val="43137"/>
                    </a:srgbClr>
                  </a:outerShdw>
                </a:effectLst>
                <a:latin typeface="Comic Sans MS" pitchFamily="66" charset="0"/>
              </a:rPr>
            </a:br>
            <a:r>
              <a:rPr lang="tr-TR" sz="4800" b="1" dirty="0" smtClean="0">
                <a:effectLst>
                  <a:outerShdw blurRad="38100" dist="38100" dir="2700000" algn="tl">
                    <a:srgbClr val="000000">
                      <a:alpha val="43137"/>
                    </a:srgbClr>
                  </a:outerShdw>
                </a:effectLst>
                <a:latin typeface="Comic Sans MS" pitchFamily="66" charset="0"/>
              </a:rPr>
              <a:t/>
            </a:r>
            <a:br>
              <a:rPr lang="tr-TR" sz="4800" b="1" dirty="0" smtClean="0">
                <a:effectLst>
                  <a:outerShdw blurRad="38100" dist="38100" dir="2700000" algn="tl">
                    <a:srgbClr val="000000">
                      <a:alpha val="43137"/>
                    </a:srgbClr>
                  </a:outerShdw>
                </a:effectLst>
                <a:latin typeface="Comic Sans MS" pitchFamily="66" charset="0"/>
              </a:rPr>
            </a:br>
            <a:endParaRPr lang="tr-TR" sz="4800" b="1" dirty="0">
              <a:effectLst>
                <a:outerShdw blurRad="38100" dist="38100" dir="2700000" algn="tl">
                  <a:srgbClr val="000000">
                    <a:alpha val="43137"/>
                  </a:srgbClr>
                </a:outerShdw>
              </a:effectLst>
              <a:latin typeface="Comic Sans MS" pitchFamily="66" charset="0"/>
            </a:endParaRPr>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23728" y="188640"/>
            <a:ext cx="5256584" cy="1143000"/>
          </a:xfrm>
          <a:blipFill>
            <a:blip r:embed="rId2" cstate="print"/>
            <a:tile tx="0" ty="0" sx="100000" sy="100000" flip="none" algn="tl"/>
          </a:blipFill>
        </p:spPr>
        <p:txBody>
          <a:bodyPr>
            <a:normAutofit/>
          </a:bodyPr>
          <a:lstStyle/>
          <a:p>
            <a:r>
              <a:rPr lang="tr-TR" b="1" dirty="0" smtClean="0">
                <a:effectLst>
                  <a:outerShdw blurRad="38100" dist="38100" dir="2700000" algn="tl">
                    <a:srgbClr val="000000">
                      <a:alpha val="43137"/>
                    </a:srgbClr>
                  </a:outerShdw>
                </a:effectLst>
                <a:latin typeface="Showcard Gothic" pitchFamily="82" charset="0"/>
              </a:rPr>
              <a:t>CANLILAR</a:t>
            </a:r>
            <a:endParaRPr lang="tr-TR" b="1" dirty="0">
              <a:effectLst>
                <a:outerShdw blurRad="38100" dist="38100" dir="2700000" algn="tl">
                  <a:srgbClr val="000000">
                    <a:alpha val="43137"/>
                  </a:srgbClr>
                </a:outerShdw>
              </a:effectLst>
              <a:latin typeface="Showcard Gothic" pitchFamily="82" charset="0"/>
            </a:endParaRPr>
          </a:p>
        </p:txBody>
      </p:sp>
      <p:sp>
        <p:nvSpPr>
          <p:cNvPr id="3" name="2 İçerik Yer Tutucusu"/>
          <p:cNvSpPr>
            <a:spLocks noGrp="1"/>
          </p:cNvSpPr>
          <p:nvPr>
            <p:ph idx="1"/>
          </p:nvPr>
        </p:nvSpPr>
        <p:spPr>
          <a:xfrm>
            <a:off x="0" y="1700808"/>
            <a:ext cx="9144000" cy="5157192"/>
          </a:xfrm>
          <a:blipFill>
            <a:blip r:embed="rId3" cstate="print"/>
            <a:stretch>
              <a:fillRect/>
            </a:stretch>
          </a:blipFill>
        </p:spPr>
        <p:txBody>
          <a:bodyPr>
            <a:normAutofit fontScale="32500" lnSpcReduction="20000"/>
          </a:bodyPr>
          <a:lstStyle/>
          <a:p>
            <a:pPr>
              <a:buNone/>
            </a:pPr>
            <a:r>
              <a:rPr lang="tr-TR" dirty="0" smtClean="0"/>
              <a:t>        </a:t>
            </a:r>
            <a:br>
              <a:rPr lang="tr-TR" dirty="0" smtClean="0"/>
            </a:br>
            <a:r>
              <a:rPr lang="tr-TR" sz="11200" b="1" dirty="0" smtClean="0">
                <a:solidFill>
                  <a:srgbClr val="FF0000"/>
                </a:solidFill>
                <a:effectLst>
                  <a:outerShdw blurRad="38100" dist="38100" dir="2700000" algn="tl">
                    <a:srgbClr val="000000">
                      <a:alpha val="43137"/>
                    </a:srgbClr>
                  </a:outerShdw>
                </a:effectLst>
                <a:latin typeface="Comic Sans MS" pitchFamily="66" charset="0"/>
              </a:rPr>
              <a:t>   Toprak oluşumundaki en önemli olaylar, ayrışmış olan ana materyal üzerine bitkilerin yerleşmesi, bitki köklerinden çıkan asitlerle ana materyalin giderek daha fazla ayrışması ve bitki artıklarının humusa dönüşüp toprağa karışmasıdır. Bu olaylar meydana gelmediği taktirde gerçek anlamda toprak oluşumundan söz etmek mümkün değildir.</a:t>
            </a:r>
            <a:br>
              <a:rPr lang="tr-TR" sz="11200" b="1" dirty="0" smtClean="0">
                <a:solidFill>
                  <a:srgbClr val="FF0000"/>
                </a:solidFill>
                <a:effectLst>
                  <a:outerShdw blurRad="38100" dist="38100" dir="2700000" algn="tl">
                    <a:srgbClr val="000000">
                      <a:alpha val="43137"/>
                    </a:srgbClr>
                  </a:outerShdw>
                </a:effectLst>
                <a:latin typeface="Comic Sans MS" pitchFamily="66" charset="0"/>
              </a:rPr>
            </a:br>
            <a:endParaRPr lang="tr-TR" sz="3600" b="1" dirty="0">
              <a:solidFill>
                <a:srgbClr val="FF0000"/>
              </a:solidFill>
              <a:effectLst>
                <a:outerShdw blurRad="38100" dist="38100" dir="2700000" algn="tl">
                  <a:srgbClr val="000000">
                    <a:alpha val="43137"/>
                  </a:srgbClr>
                </a:outerShdw>
              </a:effectLst>
              <a:latin typeface="Comic Sans MS" pitchFamily="66" charset="0"/>
            </a:endParaRPr>
          </a:p>
        </p:txBody>
      </p:sp>
    </p:spTree>
  </p:cSld>
  <p:clrMapOvr>
    <a:masterClrMapping/>
  </p:clrMapOvr>
  <p:transition>
    <p:plu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858477">
            <a:off x="427561" y="947219"/>
            <a:ext cx="8229600" cy="4493096"/>
          </a:xfrm>
          <a:blipFill>
            <a:blip r:embed="rId2" cstate="print"/>
            <a:stretch>
              <a:fillRect/>
            </a:stretch>
          </a:blipFill>
        </p:spPr>
        <p:txBody>
          <a:bodyPr>
            <a:normAutofit fontScale="40000" lnSpcReduction="20000"/>
          </a:bodyPr>
          <a:lstStyle/>
          <a:p>
            <a:pPr>
              <a:buNone/>
            </a:pPr>
            <a:r>
              <a:rPr lang="tr-TR" sz="9600" b="1" dirty="0" smtClean="0">
                <a:solidFill>
                  <a:srgbClr val="FF0000"/>
                </a:solidFill>
                <a:effectLst>
                  <a:outerShdw blurRad="38100" dist="38100" dir="2700000" algn="tl">
                    <a:srgbClr val="000000">
                      <a:alpha val="43137"/>
                    </a:srgbClr>
                  </a:outerShdw>
                </a:effectLst>
                <a:latin typeface="Comic Sans MS" pitchFamily="66" charset="0"/>
              </a:rPr>
              <a:t>    </a:t>
            </a:r>
            <a:r>
              <a:rPr lang="tr-TR" sz="9600" b="1" dirty="0" smtClean="0">
                <a:solidFill>
                  <a:srgbClr val="002060"/>
                </a:solidFill>
                <a:effectLst>
                  <a:outerShdw blurRad="38100" dist="38100" dir="2700000" algn="tl">
                    <a:srgbClr val="000000">
                      <a:alpha val="43137"/>
                    </a:srgbClr>
                  </a:outerShdw>
                </a:effectLst>
                <a:latin typeface="Comic Sans MS" pitchFamily="66" charset="0"/>
              </a:rPr>
              <a:t>Toprak yüzeyine düşen dal, yaprak ve meyve gibi bitki kalıntıları(iklim şartlarına göre birkaç ay ile birkaç yıl içerisinde), mikroorganizmalar tarafından parçalanarak humusa dönüştürülür. Bu humus, toprak canlıları sayesinde toprağa karışır.</a:t>
            </a:r>
            <a:r>
              <a:rPr lang="tr-TR" sz="1000" b="1" dirty="0" smtClean="0">
                <a:solidFill>
                  <a:srgbClr val="002060"/>
                </a:solidFill>
                <a:effectLst>
                  <a:outerShdw blurRad="38100" dist="38100" dir="2700000" algn="tl">
                    <a:srgbClr val="000000">
                      <a:alpha val="43137"/>
                    </a:srgbClr>
                  </a:outerShdw>
                </a:effectLst>
                <a:latin typeface="Comic Sans MS" pitchFamily="66" charset="0"/>
              </a:rPr>
              <a:t/>
            </a:r>
            <a:br>
              <a:rPr lang="tr-TR" sz="1000" b="1" dirty="0" smtClean="0">
                <a:solidFill>
                  <a:srgbClr val="002060"/>
                </a:solidFill>
                <a:effectLst>
                  <a:outerShdw blurRad="38100" dist="38100" dir="2700000" algn="tl">
                    <a:srgbClr val="000000">
                      <a:alpha val="43137"/>
                    </a:srgbClr>
                  </a:outerShdw>
                </a:effectLst>
                <a:latin typeface="Comic Sans MS" pitchFamily="66" charset="0"/>
              </a:rPr>
            </a:br>
            <a:r>
              <a:rPr lang="tr-TR" sz="1000" b="1" dirty="0" smtClean="0">
                <a:solidFill>
                  <a:srgbClr val="FF0000"/>
                </a:solidFill>
                <a:effectLst>
                  <a:outerShdw blurRad="38100" dist="38100" dir="2700000" algn="tl">
                    <a:srgbClr val="000000">
                      <a:alpha val="43137"/>
                    </a:srgbClr>
                  </a:outerShdw>
                </a:effectLst>
                <a:latin typeface="Comic Sans MS" pitchFamily="66" charset="0"/>
              </a:rPr>
              <a:t/>
            </a:r>
            <a:br>
              <a:rPr lang="tr-TR" sz="1000" b="1" dirty="0" smtClean="0">
                <a:solidFill>
                  <a:srgbClr val="FF0000"/>
                </a:solidFill>
                <a:effectLst>
                  <a:outerShdw blurRad="38100" dist="38100" dir="2700000" algn="tl">
                    <a:srgbClr val="000000">
                      <a:alpha val="43137"/>
                    </a:srgbClr>
                  </a:outerShdw>
                </a:effectLst>
                <a:latin typeface="Comic Sans MS" pitchFamily="66" charset="0"/>
              </a:rPr>
            </a:br>
            <a:endParaRPr lang="tr-TR" dirty="0"/>
          </a:p>
        </p:txBody>
      </p:sp>
      <p:pic>
        <p:nvPicPr>
          <p:cNvPr id="5" name="4 Resim" descr="images (3).jpg"/>
          <p:cNvPicPr>
            <a:picLocks noChangeAspect="1"/>
          </p:cNvPicPr>
          <p:nvPr/>
        </p:nvPicPr>
        <p:blipFill>
          <a:blip r:embed="rId3" cstate="print"/>
          <a:stretch>
            <a:fillRect/>
          </a:stretch>
        </p:blipFill>
        <p:spPr>
          <a:xfrm rot="1016012">
            <a:off x="2065376" y="4549681"/>
            <a:ext cx="2627784" cy="1968302"/>
          </a:xfrm>
          <a:prstGeom prst="rect">
            <a:avLst/>
          </a:prstGeom>
        </p:spPr>
      </p:pic>
    </p:spTree>
  </p:cSld>
  <p:clrMapOvr>
    <a:masterClrMapping/>
  </p:clrMapOvr>
  <p:transition>
    <p:split orient="ver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20842318">
            <a:off x="529294" y="1190606"/>
            <a:ext cx="4042792" cy="5289451"/>
          </a:xfrm>
          <a:blipFill>
            <a:blip r:embed="rId2" cstate="print"/>
            <a:tile tx="0" ty="0" sx="100000" sy="100000" flip="none" algn="tl"/>
          </a:blipFill>
        </p:spPr>
        <p:txBody>
          <a:bodyPr>
            <a:normAutofit fontScale="92500" lnSpcReduction="20000"/>
          </a:bodyPr>
          <a:lstStyle/>
          <a:p>
            <a:pPr>
              <a:buNone/>
            </a:pPr>
            <a:r>
              <a:rPr lang="tr-TR" dirty="0" smtClean="0"/>
              <a:t>   </a:t>
            </a:r>
          </a:p>
          <a:p>
            <a:pPr>
              <a:buNone/>
            </a:pPr>
            <a:r>
              <a:rPr lang="tr-TR" dirty="0" smtClean="0">
                <a:latin typeface="Arial Rounded MT Bold" pitchFamily="34" charset="0"/>
              </a:rPr>
              <a:t>       </a:t>
            </a:r>
            <a:r>
              <a:rPr lang="tr-TR" b="1" dirty="0" smtClean="0">
                <a:effectLst>
                  <a:outerShdw blurRad="38100" dist="38100" dir="2700000" algn="tl">
                    <a:srgbClr val="000000">
                      <a:alpha val="43137"/>
                    </a:srgbClr>
                  </a:outerShdw>
                </a:effectLst>
                <a:latin typeface="Arial Rounded MT Bold" pitchFamily="34" charset="0"/>
              </a:rPr>
              <a:t>Tavşan, tarla faresi ve köstebek humusça zengin üst toprağı derinlere taşır. Bu canlılar, derinlerdeki toprağı ise yüzeye çıkarmak gibi önemli bir karıştırma görevi de yaparlar.</a:t>
            </a:r>
          </a:p>
        </p:txBody>
      </p:sp>
      <p:pic>
        <p:nvPicPr>
          <p:cNvPr id="4" name="3 Resim" descr="4120_Kopia-Kopia-493-zajac.jpg"/>
          <p:cNvPicPr>
            <a:picLocks noChangeAspect="1"/>
          </p:cNvPicPr>
          <p:nvPr/>
        </p:nvPicPr>
        <p:blipFill>
          <a:blip r:embed="rId3" cstate="print"/>
          <a:stretch>
            <a:fillRect/>
          </a:stretch>
        </p:blipFill>
        <p:spPr>
          <a:xfrm rot="1110481">
            <a:off x="4532016" y="1617980"/>
            <a:ext cx="3995936" cy="2667557"/>
          </a:xfrm>
          <a:prstGeom prst="rect">
            <a:avLst/>
          </a:prstGeom>
        </p:spPr>
      </p:pic>
    </p:spTree>
  </p:cSld>
  <p:clrMapOvr>
    <a:masterClrMapping/>
  </p:clrMapOvr>
  <p:transition>
    <p:cover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979712" y="188640"/>
            <a:ext cx="5410944" cy="1215008"/>
          </a:xfrm>
          <a:blipFill>
            <a:blip r:embed="rId2" cstate="print"/>
            <a:tile tx="0" ty="0" sx="100000" sy="100000" flip="none" algn="tl"/>
          </a:blipFill>
        </p:spPr>
        <p:txBody>
          <a:bodyPr>
            <a:normAutofit fontScale="90000"/>
          </a:bodyPr>
          <a:lstStyle/>
          <a:p>
            <a:r>
              <a:rPr lang="tr-TR" b="1" dirty="0" smtClean="0">
                <a:solidFill>
                  <a:srgbClr val="00B050"/>
                </a:solidFill>
                <a:effectLst>
                  <a:outerShdw blurRad="38100" dist="38100" dir="2700000" algn="tl">
                    <a:srgbClr val="000000">
                      <a:alpha val="43137"/>
                    </a:srgbClr>
                  </a:outerShdw>
                </a:effectLst>
                <a:latin typeface="Arial Black" pitchFamily="34" charset="0"/>
                <a:cs typeface="Aharoni" pitchFamily="2" charset="-79"/>
              </a:rPr>
              <a:t>TOPRAĞIN KATMANLARI</a:t>
            </a:r>
            <a:endParaRPr lang="tr-TR" b="1" dirty="0">
              <a:solidFill>
                <a:srgbClr val="00B050"/>
              </a:solidFill>
              <a:effectLst>
                <a:outerShdw blurRad="38100" dist="38100" dir="2700000" algn="tl">
                  <a:srgbClr val="000000">
                    <a:alpha val="43137"/>
                  </a:srgbClr>
                </a:outerShdw>
              </a:effectLst>
              <a:latin typeface="Arial Black" pitchFamily="34" charset="0"/>
              <a:cs typeface="Aharoni" pitchFamily="2" charset="-79"/>
            </a:endParaRPr>
          </a:p>
        </p:txBody>
      </p:sp>
      <p:sp>
        <p:nvSpPr>
          <p:cNvPr id="3" name="2 İçerik Yer Tutucusu"/>
          <p:cNvSpPr>
            <a:spLocks noGrp="1"/>
          </p:cNvSpPr>
          <p:nvPr>
            <p:ph idx="1"/>
          </p:nvPr>
        </p:nvSpPr>
        <p:spPr>
          <a:xfrm rot="21036757">
            <a:off x="395536" y="1988840"/>
            <a:ext cx="3898776" cy="3672407"/>
          </a:xfrm>
          <a:blipFill>
            <a:blip r:embed="rId3" cstate="print"/>
            <a:tile tx="0" ty="0" sx="100000" sy="100000" flip="none" algn="tl"/>
          </a:blipFill>
        </p:spPr>
        <p:txBody>
          <a:bodyPr>
            <a:normAutofit/>
          </a:bodyPr>
          <a:lstStyle/>
          <a:p>
            <a:pPr>
              <a:buNone/>
            </a:pPr>
            <a:r>
              <a:rPr lang="tr-TR" dirty="0" smtClean="0">
                <a:effectLst>
                  <a:outerShdw blurRad="38100" dist="38100" dir="2700000" algn="tl">
                    <a:srgbClr val="000000">
                      <a:alpha val="43137"/>
                    </a:srgbClr>
                  </a:outerShdw>
                </a:effectLst>
              </a:rPr>
              <a:t>       </a:t>
            </a:r>
            <a:r>
              <a:rPr lang="tr-TR" sz="3600" b="1" dirty="0" smtClean="0">
                <a:effectLst>
                  <a:outerShdw blurRad="38100" dist="38100" dir="2700000" algn="tl">
                    <a:srgbClr val="000000">
                      <a:alpha val="43137"/>
                    </a:srgbClr>
                  </a:outerShdw>
                </a:effectLst>
                <a:latin typeface="Curlz MT" pitchFamily="82" charset="0"/>
                <a:ea typeface="Cambria Math" pitchFamily="18" charset="0"/>
                <a:cs typeface="Aharoni" pitchFamily="2" charset="-79"/>
              </a:rPr>
              <a:t>Toprak, özelliklerine ve oluşumuna göre </a:t>
            </a:r>
            <a:r>
              <a:rPr lang="tr-TR" sz="3600" b="1" dirty="0" err="1" smtClean="0">
                <a:solidFill>
                  <a:srgbClr val="C00000"/>
                </a:solidFill>
                <a:effectLst>
                  <a:outerShdw blurRad="38100" dist="38100" dir="2700000" algn="tl">
                    <a:srgbClr val="000000">
                      <a:alpha val="43137"/>
                    </a:srgbClr>
                  </a:outerShdw>
                </a:effectLst>
                <a:latin typeface="Curlz MT" pitchFamily="82" charset="0"/>
                <a:ea typeface="Cambria Math" pitchFamily="18" charset="0"/>
                <a:cs typeface="Aharoni" pitchFamily="2" charset="-79"/>
              </a:rPr>
              <a:t>horizon</a:t>
            </a:r>
            <a:r>
              <a:rPr lang="tr-TR" sz="3600" b="1" dirty="0" smtClean="0">
                <a:effectLst>
                  <a:outerShdw blurRad="38100" dist="38100" dir="2700000" algn="tl">
                    <a:srgbClr val="000000">
                      <a:alpha val="43137"/>
                    </a:srgbClr>
                  </a:outerShdw>
                </a:effectLst>
                <a:latin typeface="Curlz MT" pitchFamily="82" charset="0"/>
                <a:ea typeface="Cambria Math" pitchFamily="18" charset="0"/>
                <a:cs typeface="Aharoni" pitchFamily="2" charset="-79"/>
              </a:rPr>
              <a:t> adı verilen 4 katmandan oluşur.</a:t>
            </a:r>
            <a:endParaRPr lang="tr-TR" sz="3600" b="1" dirty="0">
              <a:effectLst>
                <a:outerShdw blurRad="38100" dist="38100" dir="2700000" algn="tl">
                  <a:srgbClr val="000000">
                    <a:alpha val="43137"/>
                  </a:srgbClr>
                </a:outerShdw>
              </a:effectLst>
              <a:latin typeface="Curlz MT" pitchFamily="82" charset="0"/>
              <a:ea typeface="Cambria Math" pitchFamily="18" charset="0"/>
              <a:cs typeface="Aharoni" pitchFamily="2" charset="-79"/>
            </a:endParaRPr>
          </a:p>
        </p:txBody>
      </p:sp>
      <p:pic>
        <p:nvPicPr>
          <p:cNvPr id="4" name="3 Resim" descr="images (3).jpg"/>
          <p:cNvPicPr>
            <a:picLocks noChangeAspect="1"/>
          </p:cNvPicPr>
          <p:nvPr/>
        </p:nvPicPr>
        <p:blipFill>
          <a:blip r:embed="rId4" cstate="print"/>
          <a:stretch>
            <a:fillRect/>
          </a:stretch>
        </p:blipFill>
        <p:spPr>
          <a:xfrm rot="1160382">
            <a:off x="5264385" y="2304680"/>
            <a:ext cx="2971800" cy="1543050"/>
          </a:xfrm>
          <a:prstGeom prst="rect">
            <a:avLst/>
          </a:prstGeom>
        </p:spPr>
      </p:pic>
      <p:pic>
        <p:nvPicPr>
          <p:cNvPr id="6" name="5 Resim" descr="images (4).jpg"/>
          <p:cNvPicPr>
            <a:picLocks noChangeAspect="1"/>
          </p:cNvPicPr>
          <p:nvPr/>
        </p:nvPicPr>
        <p:blipFill>
          <a:blip r:embed="rId5" cstate="print"/>
          <a:stretch>
            <a:fillRect/>
          </a:stretch>
        </p:blipFill>
        <p:spPr>
          <a:xfrm rot="20454685">
            <a:off x="5041067" y="4408348"/>
            <a:ext cx="2352675" cy="1943100"/>
          </a:xfrm>
          <a:prstGeom prst="rect">
            <a:avLst/>
          </a:prstGeom>
        </p:spPr>
      </p:pic>
    </p:spTree>
  </p:cSld>
  <p:clrMapOvr>
    <a:masterClrMapping/>
  </p:clrMapOvr>
  <p:transition>
    <p:randomBa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635896" y="0"/>
            <a:ext cx="5508104" cy="6858000"/>
          </a:xfrm>
          <a:blipFill>
            <a:blip r:embed="rId2" cstate="print"/>
            <a:stretch>
              <a:fillRect/>
            </a:stretch>
          </a:blipFill>
        </p:spPr>
        <p:txBody>
          <a:bodyPr>
            <a:normAutofit fontScale="92500" lnSpcReduction="20000"/>
          </a:bodyPr>
          <a:lstStyle/>
          <a:p>
            <a:pPr>
              <a:buNone/>
            </a:pPr>
            <a:r>
              <a:rPr lang="tr-TR" dirty="0" smtClean="0"/>
              <a:t>   </a:t>
            </a:r>
            <a:endParaRPr lang="tr-TR" b="1" i="1" dirty="0" smtClean="0">
              <a:effectLst>
                <a:outerShdw blurRad="38100" dist="38100" dir="2700000" algn="tl">
                  <a:srgbClr val="000000">
                    <a:alpha val="43137"/>
                  </a:srgbClr>
                </a:outerShdw>
              </a:effectLst>
            </a:endParaRPr>
          </a:p>
          <a:p>
            <a:pPr>
              <a:buNone/>
            </a:pPr>
            <a:r>
              <a:rPr lang="tr-TR" b="1" i="1" dirty="0" smtClean="0">
                <a:effectLst>
                  <a:outerShdw blurRad="38100" dist="38100" dir="2700000" algn="tl">
                    <a:srgbClr val="000000">
                      <a:alpha val="43137"/>
                    </a:srgbClr>
                  </a:outerShdw>
                </a:effectLst>
              </a:rPr>
              <a:t>      </a:t>
            </a:r>
            <a:r>
              <a:rPr lang="tr-TR" sz="3400"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A </a:t>
            </a:r>
            <a:r>
              <a:rPr lang="tr-TR" sz="3400" b="1" i="1" dirty="0" err="1" smtClean="0">
                <a:solidFill>
                  <a:srgbClr val="FF0000"/>
                </a:solidFill>
                <a:effectLst>
                  <a:outerShdw blurRad="38100" dist="38100" dir="2700000" algn="tl">
                    <a:srgbClr val="000000">
                      <a:alpha val="43137"/>
                    </a:srgbClr>
                  </a:outerShdw>
                </a:effectLst>
                <a:latin typeface="Andalus" pitchFamily="18" charset="-78"/>
                <a:cs typeface="Andalus" pitchFamily="18" charset="-78"/>
              </a:rPr>
              <a:t>Horizonu</a:t>
            </a:r>
            <a:r>
              <a:rPr lang="tr-TR" sz="3400"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a:t>
            </a:r>
            <a:r>
              <a:rPr lang="tr-TR" sz="3400" b="1" i="1" dirty="0" smtClean="0">
                <a:effectLst>
                  <a:outerShdw blurRad="38100" dist="38100" dir="2700000" algn="tl">
                    <a:srgbClr val="000000">
                      <a:alpha val="43137"/>
                    </a:srgbClr>
                  </a:outerShdw>
                </a:effectLst>
                <a:latin typeface="Andalus" pitchFamily="18" charset="-78"/>
                <a:cs typeface="Andalus" pitchFamily="18" charset="-78"/>
              </a:rPr>
              <a:t> En üstte yer alır. Organik maddeler bakımından zengin ve genellikle koyu renklidir. Su ve besin maddelerinin en fazla bulunduğu, bitkilerin yetiştiği ve köklerinin en fazla yayıldığı katmandır.</a:t>
            </a:r>
          </a:p>
          <a:p>
            <a:pPr>
              <a:buNone/>
            </a:pPr>
            <a:r>
              <a:rPr lang="tr-TR" sz="3400" b="1" i="1" dirty="0" smtClean="0">
                <a:effectLst>
                  <a:outerShdw blurRad="38100" dist="38100" dir="2700000" algn="tl">
                    <a:srgbClr val="000000">
                      <a:alpha val="43137"/>
                    </a:srgbClr>
                  </a:outerShdw>
                </a:effectLst>
                <a:latin typeface="Andalus" pitchFamily="18" charset="-78"/>
                <a:cs typeface="Andalus" pitchFamily="18" charset="-78"/>
              </a:rPr>
              <a:t/>
            </a:r>
            <a:br>
              <a:rPr lang="tr-TR" sz="3400" b="1" i="1" dirty="0" smtClean="0">
                <a:effectLst>
                  <a:outerShdw blurRad="38100" dist="38100" dir="2700000" algn="tl">
                    <a:srgbClr val="000000">
                      <a:alpha val="43137"/>
                    </a:srgbClr>
                  </a:outerShdw>
                </a:effectLst>
                <a:latin typeface="Andalus" pitchFamily="18" charset="-78"/>
                <a:cs typeface="Andalus" pitchFamily="18" charset="-78"/>
              </a:rPr>
            </a:br>
            <a:r>
              <a:rPr lang="tr-TR" sz="3400"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B </a:t>
            </a:r>
            <a:r>
              <a:rPr lang="tr-TR" sz="3400" b="1" i="1" dirty="0" err="1" smtClean="0">
                <a:solidFill>
                  <a:srgbClr val="FF0000"/>
                </a:solidFill>
                <a:effectLst>
                  <a:outerShdw blurRad="38100" dist="38100" dir="2700000" algn="tl">
                    <a:srgbClr val="000000">
                      <a:alpha val="43137"/>
                    </a:srgbClr>
                  </a:outerShdw>
                </a:effectLst>
                <a:latin typeface="Andalus" pitchFamily="18" charset="-78"/>
                <a:cs typeface="Andalus" pitchFamily="18" charset="-78"/>
              </a:rPr>
              <a:t>Horizonu</a:t>
            </a:r>
            <a:r>
              <a:rPr lang="tr-TR" sz="3400"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a:t>
            </a:r>
            <a:r>
              <a:rPr lang="tr-TR" sz="3400" b="1" i="1" dirty="0" smtClean="0">
                <a:solidFill>
                  <a:srgbClr val="CC3399"/>
                </a:solidFill>
                <a:effectLst>
                  <a:outerShdw blurRad="38100" dist="38100" dir="2700000" algn="tl">
                    <a:srgbClr val="000000">
                      <a:alpha val="43137"/>
                    </a:srgbClr>
                  </a:outerShdw>
                </a:effectLst>
                <a:latin typeface="Andalus" pitchFamily="18" charset="-78"/>
                <a:cs typeface="Andalus" pitchFamily="18" charset="-78"/>
              </a:rPr>
              <a:t>A katı ile birlikte asıl toprak katını meydana getirir. Üstte yıkanan tuz ve kil gibi maddelerin biriktiği kattır. Bu nedenle bu katmana birikim katmanı adı da verilir </a:t>
            </a:r>
          </a:p>
          <a:p>
            <a:pPr>
              <a:buNone/>
            </a:pPr>
            <a:endParaRPr lang="tr-TR" sz="3400" b="1" i="1" dirty="0" smtClean="0">
              <a:effectLst>
                <a:outerShdw blurRad="38100" dist="38100" dir="2700000" algn="tl">
                  <a:srgbClr val="000000">
                    <a:alpha val="43137"/>
                  </a:srgbClr>
                </a:outerShdw>
              </a:effectLst>
              <a:latin typeface="Andalus" pitchFamily="18" charset="-78"/>
              <a:cs typeface="Andalus" pitchFamily="18" charset="-78"/>
            </a:endParaRPr>
          </a:p>
        </p:txBody>
      </p:sp>
      <p:pic>
        <p:nvPicPr>
          <p:cNvPr id="1026" name="Picture 2"/>
          <p:cNvPicPr>
            <a:picLocks noChangeAspect="1" noChangeArrowheads="1"/>
          </p:cNvPicPr>
          <p:nvPr/>
        </p:nvPicPr>
        <p:blipFill>
          <a:blip r:embed="rId3" cstate="print"/>
          <a:srcRect/>
          <a:stretch>
            <a:fillRect/>
          </a:stretch>
        </p:blipFill>
        <p:spPr bwMode="auto">
          <a:xfrm>
            <a:off x="0" y="0"/>
            <a:ext cx="3635896" cy="6858000"/>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23928" y="0"/>
            <a:ext cx="5220072" cy="6858000"/>
          </a:xfrm>
          <a:blipFill>
            <a:blip r:embed="rId2" cstate="print"/>
            <a:stretch>
              <a:fillRect/>
            </a:stretch>
          </a:blipFill>
        </p:spPr>
        <p:txBody>
          <a:bodyPr>
            <a:normAutofit/>
          </a:bodyPr>
          <a:lstStyle/>
          <a:p>
            <a:pPr>
              <a:buNone/>
            </a:pPr>
            <a:r>
              <a:rPr lang="tr-TR" b="1" i="1" dirty="0" smtClean="0">
                <a:effectLst>
                  <a:outerShdw blurRad="38100" dist="38100" dir="2700000" algn="tl">
                    <a:srgbClr val="000000">
                      <a:alpha val="43137"/>
                    </a:srgbClr>
                  </a:outerShdw>
                </a:effectLst>
                <a:latin typeface="Andalus" pitchFamily="18" charset="-78"/>
                <a:cs typeface="Andalus" pitchFamily="18" charset="-78"/>
              </a:rPr>
              <a:t> </a:t>
            </a:r>
            <a:r>
              <a:rPr lang="tr-TR" b="1" i="1" dirty="0" smtClean="0">
                <a:effectLst>
                  <a:outerShdw blurRad="38100" dist="38100" dir="2700000" algn="tl">
                    <a:srgbClr val="000000">
                      <a:alpha val="43137"/>
                    </a:srgbClr>
                  </a:outerShdw>
                </a:effectLst>
                <a:latin typeface="Andalus" pitchFamily="18" charset="-78"/>
                <a:cs typeface="Andalus" pitchFamily="18" charset="-78"/>
              </a:rPr>
              <a:t>  </a:t>
            </a:r>
          </a:p>
          <a:p>
            <a:pPr>
              <a:buNone/>
            </a:pP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a:t>
            </a: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a:t>
            </a:r>
          </a:p>
          <a:p>
            <a:pPr>
              <a:buNone/>
            </a:pP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a:t>
            </a: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C </a:t>
            </a:r>
            <a:r>
              <a:rPr lang="tr-TR" b="1" i="1" dirty="0" err="1" smtClean="0">
                <a:solidFill>
                  <a:srgbClr val="FF0000"/>
                </a:solidFill>
                <a:effectLst>
                  <a:outerShdw blurRad="38100" dist="38100" dir="2700000" algn="tl">
                    <a:srgbClr val="000000">
                      <a:alpha val="43137"/>
                    </a:srgbClr>
                  </a:outerShdw>
                </a:effectLst>
                <a:latin typeface="Andalus" pitchFamily="18" charset="-78"/>
                <a:cs typeface="Andalus" pitchFamily="18" charset="-78"/>
              </a:rPr>
              <a:t>Horizonu</a:t>
            </a: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 </a:t>
            </a:r>
            <a:r>
              <a:rPr lang="tr-TR" b="1" i="1" dirty="0" smtClean="0">
                <a:solidFill>
                  <a:schemeClr val="tx1">
                    <a:lumMod val="95000"/>
                    <a:lumOff val="5000"/>
                  </a:schemeClr>
                </a:solidFill>
                <a:effectLst>
                  <a:outerShdw blurRad="38100" dist="38100" dir="2700000" algn="tl">
                    <a:srgbClr val="000000">
                      <a:alpha val="43137"/>
                    </a:srgbClr>
                  </a:outerShdw>
                </a:effectLst>
                <a:latin typeface="Andalus" pitchFamily="18" charset="-78"/>
                <a:cs typeface="Andalus" pitchFamily="18" charset="-78"/>
              </a:rPr>
              <a:t>Ayrışmanın tam olarak gerçekleşmediği, ana kayanın özelliklerini taşıyan büyük parçalardan meydana gelir.</a:t>
            </a:r>
          </a:p>
          <a:p>
            <a:pPr>
              <a:buNone/>
            </a:pPr>
            <a:r>
              <a:rPr lang="tr-TR" b="1" i="1" dirty="0" smtClean="0">
                <a:effectLst>
                  <a:outerShdw blurRad="38100" dist="38100" dir="2700000" algn="tl">
                    <a:srgbClr val="000000">
                      <a:alpha val="43137"/>
                    </a:srgbClr>
                  </a:outerShdw>
                </a:effectLst>
                <a:latin typeface="Andalus" pitchFamily="18" charset="-78"/>
                <a:cs typeface="Andalus" pitchFamily="18" charset="-78"/>
              </a:rPr>
              <a:t/>
            </a:r>
            <a:br>
              <a:rPr lang="tr-TR" b="1" i="1" dirty="0" smtClean="0">
                <a:effectLst>
                  <a:outerShdw blurRad="38100" dist="38100" dir="2700000" algn="tl">
                    <a:srgbClr val="000000">
                      <a:alpha val="43137"/>
                    </a:srgbClr>
                  </a:outerShdw>
                </a:effectLst>
                <a:latin typeface="Andalus" pitchFamily="18" charset="-78"/>
                <a:cs typeface="Andalus" pitchFamily="18" charset="-78"/>
              </a:rPr>
            </a:b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D </a:t>
            </a:r>
            <a:r>
              <a:rPr lang="tr-TR" b="1" i="1" dirty="0" err="1" smtClean="0">
                <a:solidFill>
                  <a:srgbClr val="FF0000"/>
                </a:solidFill>
                <a:effectLst>
                  <a:outerShdw blurRad="38100" dist="38100" dir="2700000" algn="tl">
                    <a:srgbClr val="000000">
                      <a:alpha val="43137"/>
                    </a:srgbClr>
                  </a:outerShdw>
                </a:effectLst>
                <a:latin typeface="Andalus" pitchFamily="18" charset="-78"/>
                <a:cs typeface="Andalus" pitchFamily="18" charset="-78"/>
              </a:rPr>
              <a:t>Horizonu</a:t>
            </a:r>
            <a:r>
              <a:rPr lang="tr-TR" b="1" i="1" dirty="0" smtClean="0">
                <a:solidFill>
                  <a:srgbClr val="FF0000"/>
                </a:solidFill>
                <a:effectLst>
                  <a:outerShdw blurRad="38100" dist="38100" dir="2700000" algn="tl">
                    <a:srgbClr val="000000">
                      <a:alpha val="43137"/>
                    </a:srgbClr>
                  </a:outerShdw>
                </a:effectLst>
                <a:latin typeface="Andalus" pitchFamily="18" charset="-78"/>
                <a:cs typeface="Andalus" pitchFamily="18" charset="-78"/>
              </a:rPr>
              <a:t>:</a:t>
            </a:r>
            <a:r>
              <a:rPr lang="tr-TR" b="1" i="1" dirty="0" smtClean="0">
                <a:solidFill>
                  <a:srgbClr val="002060"/>
                </a:solidFill>
                <a:effectLst>
                  <a:outerShdw blurRad="38100" dist="38100" dir="2700000" algn="tl">
                    <a:srgbClr val="000000">
                      <a:alpha val="43137"/>
                    </a:srgbClr>
                  </a:outerShdw>
                </a:effectLst>
                <a:latin typeface="Andalus" pitchFamily="18" charset="-78"/>
                <a:cs typeface="Andalus" pitchFamily="18" charset="-78"/>
              </a:rPr>
              <a:t>Ana kayanın yer aldığı bölümdür.</a:t>
            </a:r>
            <a:br>
              <a:rPr lang="tr-TR" b="1" i="1" dirty="0" smtClean="0">
                <a:solidFill>
                  <a:srgbClr val="002060"/>
                </a:solidFill>
                <a:effectLst>
                  <a:outerShdw blurRad="38100" dist="38100" dir="2700000" algn="tl">
                    <a:srgbClr val="000000">
                      <a:alpha val="43137"/>
                    </a:srgbClr>
                  </a:outerShdw>
                </a:effectLst>
                <a:latin typeface="Andalus" pitchFamily="18" charset="-78"/>
                <a:cs typeface="Andalus" pitchFamily="18" charset="-78"/>
              </a:rPr>
            </a:br>
            <a:endParaRPr lang="tr-TR" dirty="0">
              <a:solidFill>
                <a:srgbClr val="002060"/>
              </a:solidFill>
            </a:endParaRPr>
          </a:p>
        </p:txBody>
      </p:sp>
      <p:pic>
        <p:nvPicPr>
          <p:cNvPr id="4" name="Picture 2"/>
          <p:cNvPicPr>
            <a:picLocks noChangeAspect="1" noChangeArrowheads="1"/>
          </p:cNvPicPr>
          <p:nvPr/>
        </p:nvPicPr>
        <p:blipFill>
          <a:blip r:embed="rId3" cstate="print"/>
          <a:srcRect/>
          <a:stretch>
            <a:fillRect/>
          </a:stretch>
        </p:blipFill>
        <p:spPr bwMode="auto">
          <a:xfrm>
            <a:off x="0" y="0"/>
            <a:ext cx="3923928" cy="6858000"/>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a:blipFill>
            <a:blip r:embed="rId2" cstate="print"/>
            <a:tile tx="0" ty="0" sx="100000" sy="100000" flip="none" algn="tl"/>
          </a:blipFill>
        </p:spPr>
        <p:txBody>
          <a:bodyPr/>
          <a:lstStyle/>
          <a:p>
            <a:r>
              <a:rPr lang="tr-TR" b="1" dirty="0" smtClean="0">
                <a:latin typeface="Jokerman" pitchFamily="82" charset="0"/>
              </a:rPr>
              <a:t>TOPRAK  ÇEŞİTLERİ</a:t>
            </a:r>
            <a:endParaRPr lang="tr-TR" b="1" dirty="0">
              <a:latin typeface="Jokerman" pitchFamily="82" charset="0"/>
            </a:endParaRPr>
          </a:p>
        </p:txBody>
      </p:sp>
      <p:pic>
        <p:nvPicPr>
          <p:cNvPr id="2050" name="Picture 2"/>
          <p:cNvPicPr>
            <a:picLocks noChangeAspect="1" noChangeArrowheads="1"/>
          </p:cNvPicPr>
          <p:nvPr/>
        </p:nvPicPr>
        <p:blipFill>
          <a:blip r:embed="rId3" cstate="print"/>
          <a:srcRect/>
          <a:stretch>
            <a:fillRect/>
          </a:stretch>
        </p:blipFill>
        <p:spPr bwMode="auto">
          <a:xfrm>
            <a:off x="0" y="1117389"/>
            <a:ext cx="9144000" cy="5740611"/>
          </a:xfrm>
          <a:prstGeom prst="rect">
            <a:avLst/>
          </a:prstGeom>
          <a:noFill/>
          <a:ln w="9525">
            <a:noFill/>
            <a:miter lim="800000"/>
            <a:headEnd/>
            <a:tailEnd/>
          </a:ln>
        </p:spPr>
      </p:pic>
    </p:spTree>
  </p:cSld>
  <p:clrMapOvr>
    <a:masterClrMapping/>
  </p:clrMapOvr>
  <p:transition>
    <p:comb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0714220">
            <a:off x="793518" y="1301567"/>
            <a:ext cx="7571184" cy="4104456"/>
          </a:xfrm>
          <a:blipFill>
            <a:blip r:embed="rId2" cstate="print"/>
            <a:stretch>
              <a:fillRect/>
            </a:stretch>
          </a:blipFill>
        </p:spPr>
        <p:txBody>
          <a:bodyPr>
            <a:normAutofit/>
          </a:bodyPr>
          <a:lstStyle/>
          <a:p>
            <a:r>
              <a:rPr lang="tr-TR" sz="7200" b="1" dirty="0" smtClean="0">
                <a:solidFill>
                  <a:srgbClr val="FFFF00"/>
                </a:solidFill>
                <a:effectLst>
                  <a:outerShdw blurRad="38100" dist="38100" dir="2700000" algn="tl">
                    <a:srgbClr val="000000">
                      <a:alpha val="43137"/>
                    </a:srgbClr>
                  </a:outerShdw>
                </a:effectLst>
                <a:latin typeface="Harrington" pitchFamily="82" charset="0"/>
              </a:rPr>
              <a:t>YERLİ(ZONAL)</a:t>
            </a:r>
            <a:br>
              <a:rPr lang="tr-TR" sz="7200" b="1" dirty="0" smtClean="0">
                <a:solidFill>
                  <a:srgbClr val="FFFF00"/>
                </a:solidFill>
                <a:effectLst>
                  <a:outerShdw blurRad="38100" dist="38100" dir="2700000" algn="tl">
                    <a:srgbClr val="000000">
                      <a:alpha val="43137"/>
                    </a:srgbClr>
                  </a:outerShdw>
                </a:effectLst>
                <a:latin typeface="Harrington" pitchFamily="82" charset="0"/>
              </a:rPr>
            </a:br>
            <a:r>
              <a:rPr lang="tr-TR" sz="7200" b="1" dirty="0" smtClean="0">
                <a:solidFill>
                  <a:srgbClr val="FFFF00"/>
                </a:solidFill>
                <a:effectLst>
                  <a:outerShdw blurRad="38100" dist="38100" dir="2700000" algn="tl">
                    <a:srgbClr val="000000">
                      <a:alpha val="43137"/>
                    </a:srgbClr>
                  </a:outerShdw>
                </a:effectLst>
                <a:latin typeface="Harrington" pitchFamily="82" charset="0"/>
              </a:rPr>
              <a:t> TOPRAKLAR</a:t>
            </a:r>
            <a:endParaRPr lang="tr-TR" sz="7200" b="1" dirty="0">
              <a:solidFill>
                <a:srgbClr val="FFFF00"/>
              </a:solidFill>
              <a:effectLst>
                <a:outerShdw blurRad="38100" dist="38100" dir="2700000" algn="tl">
                  <a:srgbClr val="000000">
                    <a:alpha val="43137"/>
                  </a:srgbClr>
                </a:outerShdw>
              </a:effectLst>
              <a:latin typeface="Harrington" pitchFamily="82" charset="0"/>
            </a:endParaRPr>
          </a:p>
        </p:txBody>
      </p:sp>
    </p:spTree>
  </p:cSld>
  <p:clrMapOvr>
    <a:masterClrMapping/>
  </p:clrMapOvr>
  <p:transition>
    <p:blinds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Segoe Print" pitchFamily="2" charset="0"/>
              </a:rPr>
              <a:t>LATERİT TOPRAKLAR</a:t>
            </a:r>
            <a:endParaRPr lang="tr-TR" b="1" dirty="0">
              <a:effectLst>
                <a:outerShdw blurRad="38100" dist="38100" dir="2700000" algn="tl">
                  <a:srgbClr val="000000">
                    <a:alpha val="43137"/>
                  </a:srgbClr>
                </a:outerShdw>
              </a:effectLst>
              <a:latin typeface="Segoe Print" pitchFamily="2" charset="0"/>
            </a:endParaRPr>
          </a:p>
        </p:txBody>
      </p:sp>
      <p:sp>
        <p:nvSpPr>
          <p:cNvPr id="3" name="2 İçerik Yer Tutucusu"/>
          <p:cNvSpPr>
            <a:spLocks noGrp="1"/>
          </p:cNvSpPr>
          <p:nvPr>
            <p:ph idx="1"/>
          </p:nvPr>
        </p:nvSpPr>
        <p:spPr>
          <a:xfrm rot="20628467">
            <a:off x="607245" y="1850569"/>
            <a:ext cx="3240360" cy="4295246"/>
          </a:xfrm>
          <a:blipFill>
            <a:blip r:embed="rId3" cstate="print"/>
            <a:tile tx="0" ty="0" sx="100000" sy="100000" flip="none" algn="tl"/>
          </a:blipFill>
        </p:spPr>
        <p:txBody>
          <a:bodyPr>
            <a:normAutofit fontScale="92500" lnSpcReduction="20000"/>
          </a:bodyPr>
          <a:lstStyle/>
          <a:p>
            <a:pPr>
              <a:buNone/>
            </a:pPr>
            <a:r>
              <a:rPr lang="tr-TR" dirty="0" smtClean="0"/>
              <a:t>      </a:t>
            </a:r>
            <a:r>
              <a:rPr lang="tr-TR" b="1" dirty="0" smtClean="0">
                <a:effectLst>
                  <a:outerShdw blurRad="38100" dist="38100" dir="2700000" algn="tl">
                    <a:srgbClr val="000000">
                      <a:alpha val="43137"/>
                    </a:srgbClr>
                  </a:outerShdw>
                </a:effectLst>
              </a:rPr>
              <a:t>Ekvator ve dönenceler arasındaki sıcak ve nemli iklim bölgelerinde oluşurlar. Fazla yıkanma nedeniyle humus miktarı az, verim düşüktür.</a:t>
            </a:r>
            <a:endParaRPr lang="tr-TR" b="1" dirty="0">
              <a:effectLst>
                <a:outerShdw blurRad="38100" dist="38100" dir="2700000" algn="tl">
                  <a:srgbClr val="000000">
                    <a:alpha val="43137"/>
                  </a:srgbClr>
                </a:outerShdw>
              </a:effectLst>
            </a:endParaRPr>
          </a:p>
        </p:txBody>
      </p:sp>
      <p:pic>
        <p:nvPicPr>
          <p:cNvPr id="4" name="3 Resim" descr="dupl11ee.jpg"/>
          <p:cNvPicPr>
            <a:picLocks noChangeAspect="1"/>
          </p:cNvPicPr>
          <p:nvPr/>
        </p:nvPicPr>
        <p:blipFill>
          <a:blip r:embed="rId4" cstate="print"/>
          <a:stretch>
            <a:fillRect/>
          </a:stretch>
        </p:blipFill>
        <p:spPr>
          <a:xfrm rot="858658">
            <a:off x="5227329" y="2035342"/>
            <a:ext cx="3187700" cy="3964982"/>
          </a:xfrm>
          <a:prstGeom prst="rect">
            <a:avLst/>
          </a:prstGeom>
        </p:spPr>
      </p:pic>
    </p:spTree>
  </p:cSld>
  <p:clrMapOvr>
    <a:masterClrMapping/>
  </p:clrMapOvr>
  <p:transition>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1015248">
            <a:off x="136065" y="465950"/>
            <a:ext cx="2581424" cy="1827655"/>
          </a:xfrm>
          <a:blipFill>
            <a:blip r:embed="rId2" cstate="print"/>
            <a:tile tx="0" ty="0" sx="100000" sy="100000" flip="none" algn="tl"/>
          </a:blipFill>
        </p:spPr>
        <p:txBody>
          <a:bodyPr>
            <a:noAutofit/>
          </a:bodyPr>
          <a:lstStyle/>
          <a:p>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TOPRAK</a:t>
            </a:r>
            <a:br>
              <a:rPr lang="tr-TR" sz="3600" i="1" dirty="0" smtClean="0">
                <a:effectLst>
                  <a:outerShdw blurRad="38100" dist="38100" dir="2700000" algn="tl">
                    <a:srgbClr val="000000">
                      <a:alpha val="43137"/>
                    </a:srgbClr>
                  </a:outerShdw>
                </a:effectLst>
                <a:latin typeface="Candara" pitchFamily="34" charset="0"/>
              </a:rPr>
            </a:br>
            <a:r>
              <a:rPr lang="tr-TR" sz="3600" i="1" dirty="0" smtClean="0">
                <a:effectLst>
                  <a:outerShdw blurRad="38100" dist="38100" dir="2700000" algn="tl">
                    <a:srgbClr val="000000">
                      <a:alpha val="43137"/>
                    </a:srgbClr>
                  </a:outerShdw>
                </a:effectLst>
                <a:latin typeface="Candara" pitchFamily="34" charset="0"/>
              </a:rPr>
              <a:t> OLUŞUM SÜRECİ</a:t>
            </a:r>
            <a:endParaRPr lang="tr-TR" sz="3600" i="1" dirty="0">
              <a:effectLst>
                <a:outerShdw blurRad="38100" dist="38100" dir="2700000" algn="tl">
                  <a:srgbClr val="000000">
                    <a:alpha val="43137"/>
                  </a:srgbClr>
                </a:outerShdw>
              </a:effectLst>
              <a:latin typeface="Candara" pitchFamily="34" charset="0"/>
            </a:endParaRPr>
          </a:p>
        </p:txBody>
      </p:sp>
      <p:sp>
        <p:nvSpPr>
          <p:cNvPr id="4" name="3 Metin Yer Tutucusu"/>
          <p:cNvSpPr>
            <a:spLocks noGrp="1"/>
          </p:cNvSpPr>
          <p:nvPr>
            <p:ph type="body" sz="half" idx="2"/>
          </p:nvPr>
        </p:nvSpPr>
        <p:spPr>
          <a:xfrm rot="498734">
            <a:off x="3203848" y="1196752"/>
            <a:ext cx="5688632" cy="4608512"/>
          </a:xfrm>
          <a:blipFill>
            <a:blip r:embed="rId3" cstate="print"/>
            <a:tile tx="0" ty="0" sx="100000" sy="100000" flip="none" algn="tl"/>
          </a:blipFill>
        </p:spPr>
        <p:txBody>
          <a:bodyPr>
            <a:noAutofit/>
          </a:bodyPr>
          <a:lstStyle/>
          <a:p>
            <a:r>
              <a:rPr lang="tr-TR" sz="2800" b="1" dirty="0" smtClean="0">
                <a:latin typeface="+mj-lt"/>
                <a:cs typeface="David" pitchFamily="34" charset="-79"/>
              </a:rPr>
              <a:t>    Canlıların yaşamı için çok önemli olan toprak, yer kabuğunu oluşturan organik ve inorganik maddelerin ayrışması sonucu oluşur.Oluşum sürecinin tamamlanması için ufalanıp ayrışan yapının içinde çeşitli canlıların  yaşaması gerekir.Toprağın oluşum süreci litosfer, hidrosfer, atmosfer ve biyosferin etkileşmesiyle gerçekleşir.</a:t>
            </a:r>
          </a:p>
          <a:p>
            <a:r>
              <a:rPr lang="tr-TR" sz="2800" b="1" dirty="0" smtClean="0">
                <a:latin typeface="+mj-lt"/>
                <a:cs typeface="David" pitchFamily="34" charset="-79"/>
              </a:rPr>
              <a:t>     </a:t>
            </a:r>
            <a:endParaRPr lang="tr-TR" sz="2800" b="1" dirty="0">
              <a:latin typeface="+mj-lt"/>
              <a:cs typeface="David" pitchFamily="34" charset="-79"/>
            </a:endParaRPr>
          </a:p>
        </p:txBody>
      </p:sp>
      <p:pic>
        <p:nvPicPr>
          <p:cNvPr id="5" name="4 Resim" descr="images.jpg"/>
          <p:cNvPicPr>
            <a:picLocks noChangeAspect="1"/>
          </p:cNvPicPr>
          <p:nvPr/>
        </p:nvPicPr>
        <p:blipFill>
          <a:blip r:embed="rId4" cstate="print"/>
          <a:stretch>
            <a:fillRect/>
          </a:stretch>
        </p:blipFill>
        <p:spPr>
          <a:xfrm rot="591647">
            <a:off x="251520" y="3140968"/>
            <a:ext cx="2664296" cy="3096344"/>
          </a:xfrm>
          <a:prstGeom prst="rect">
            <a:avLst/>
          </a:prstGeom>
        </p:spPr>
      </p:pic>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699792" y="274638"/>
            <a:ext cx="5987008" cy="1143000"/>
          </a:xfrm>
          <a:blipFill>
            <a:blip r:embed="rId2" cstate="print"/>
            <a:tile tx="0" ty="0" sx="100000" sy="100000" flip="none" algn="tl"/>
          </a:blipFill>
        </p:spPr>
        <p:txBody>
          <a:bodyPr/>
          <a:lstStyle/>
          <a:p>
            <a:r>
              <a:rPr lang="tr-TR" b="1" dirty="0" smtClean="0">
                <a:solidFill>
                  <a:srgbClr val="FFFF00"/>
                </a:solidFill>
                <a:effectLst>
                  <a:outerShdw blurRad="38100" dist="38100" dir="2700000" algn="tl">
                    <a:srgbClr val="000000">
                      <a:alpha val="43137"/>
                    </a:srgbClr>
                  </a:outerShdw>
                </a:effectLst>
                <a:latin typeface="Curlz MT" pitchFamily="82" charset="0"/>
              </a:rPr>
              <a:t>PODZOL TOPRAKLAR</a:t>
            </a:r>
            <a:endParaRPr lang="tr-TR" b="1" dirty="0">
              <a:solidFill>
                <a:srgbClr val="FFFF00"/>
              </a:solidFill>
              <a:effectLst>
                <a:outerShdw blurRad="38100" dist="38100" dir="2700000" algn="tl">
                  <a:srgbClr val="000000">
                    <a:alpha val="43137"/>
                  </a:srgbClr>
                </a:outerShdw>
              </a:effectLst>
              <a:latin typeface="Curlz MT" pitchFamily="82" charset="0"/>
            </a:endParaRPr>
          </a:p>
        </p:txBody>
      </p:sp>
      <p:sp>
        <p:nvSpPr>
          <p:cNvPr id="3" name="2 İçerik Yer Tutucusu"/>
          <p:cNvSpPr>
            <a:spLocks noGrp="1"/>
          </p:cNvSpPr>
          <p:nvPr>
            <p:ph idx="1"/>
          </p:nvPr>
        </p:nvSpPr>
        <p:spPr>
          <a:xfrm rot="1431943">
            <a:off x="824874" y="1734167"/>
            <a:ext cx="3625820" cy="4586417"/>
          </a:xfrm>
          <a:blipFill>
            <a:blip r:embed="rId3" cstate="print"/>
            <a:tile tx="0" ty="0" sx="100000" sy="100000" flip="none" algn="tl"/>
          </a:blipFill>
        </p:spPr>
        <p:txBody>
          <a:bodyPr>
            <a:normAutofit fontScale="92500" lnSpcReduction="20000"/>
          </a:bodyPr>
          <a:lstStyle/>
          <a:p>
            <a:pPr>
              <a:buNone/>
            </a:pPr>
            <a:r>
              <a:rPr lang="tr-TR" dirty="0" smtClean="0">
                <a:solidFill>
                  <a:srgbClr val="FFFF00"/>
                </a:solidFill>
              </a:rPr>
              <a:t>       </a:t>
            </a:r>
            <a:r>
              <a:rPr lang="tr-TR" b="1" dirty="0" smtClean="0">
                <a:solidFill>
                  <a:srgbClr val="FFFF00"/>
                </a:solidFill>
                <a:effectLst>
                  <a:outerShdw blurRad="38100" dist="38100" dir="2700000" algn="tl">
                    <a:srgbClr val="000000">
                      <a:alpha val="43137"/>
                    </a:srgbClr>
                  </a:outerShdw>
                </a:effectLst>
                <a:latin typeface="Andalus" pitchFamily="18" charset="-78"/>
                <a:cs typeface="Andalus" pitchFamily="18" charset="-78"/>
              </a:rPr>
              <a:t>Tundra kuşağının güneyinde, soğuk ve nemli bölgelerde iğne yapraklı ormanların yaygın olduğu alanlarda oluşmuşlardır. Aşırı yıkanmaya bağlı olarak besin bakımından fakir, verim değeri düşük olan topraklardır.</a:t>
            </a:r>
            <a:endParaRPr lang="tr-TR" b="1" dirty="0">
              <a:solidFill>
                <a:srgbClr val="FFFF00"/>
              </a:solidFill>
              <a:effectLst>
                <a:outerShdw blurRad="38100" dist="38100" dir="2700000" algn="tl">
                  <a:srgbClr val="000000">
                    <a:alpha val="43137"/>
                  </a:srgbClr>
                </a:outerShdw>
              </a:effectLst>
              <a:latin typeface="Andalus" pitchFamily="18" charset="-78"/>
              <a:cs typeface="Andalus" pitchFamily="18" charset="-78"/>
            </a:endParaRPr>
          </a:p>
        </p:txBody>
      </p:sp>
      <p:pic>
        <p:nvPicPr>
          <p:cNvPr id="4" name="3 Resim" descr="podsol.jpg"/>
          <p:cNvPicPr>
            <a:picLocks noChangeAspect="1"/>
          </p:cNvPicPr>
          <p:nvPr/>
        </p:nvPicPr>
        <p:blipFill>
          <a:blip r:embed="rId4" cstate="print"/>
          <a:stretch>
            <a:fillRect/>
          </a:stretch>
        </p:blipFill>
        <p:spPr>
          <a:xfrm rot="20259366">
            <a:off x="5776976" y="2747656"/>
            <a:ext cx="2713624" cy="3366696"/>
          </a:xfrm>
          <a:prstGeom prst="rect">
            <a:avLst/>
          </a:prstGeom>
        </p:spPr>
      </p:pic>
    </p:spTree>
  </p:cSld>
  <p:clrMapOvr>
    <a:masterClrMapping/>
  </p:clrMapOvr>
  <p:transition>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normAutofit fontScale="90000"/>
          </a:bodyPr>
          <a:lstStyle/>
          <a:p>
            <a:r>
              <a:rPr lang="tr-TR" b="1" dirty="0" smtClean="0">
                <a:effectLst>
                  <a:outerShdw blurRad="38100" dist="38100" dir="2700000" algn="tl">
                    <a:srgbClr val="000000">
                      <a:alpha val="43137"/>
                    </a:srgbClr>
                  </a:outerShdw>
                </a:effectLst>
                <a:latin typeface="Cambria Math" pitchFamily="18" charset="0"/>
                <a:ea typeface="Cambria Math" pitchFamily="18" charset="0"/>
              </a:rPr>
              <a:t>KAHVERENGİ ORMAN TOPRAKLARI</a:t>
            </a:r>
            <a:endParaRPr lang="tr-TR" b="1" dirty="0">
              <a:effectLst>
                <a:outerShdw blurRad="38100" dist="38100" dir="2700000" algn="tl">
                  <a:srgbClr val="000000">
                    <a:alpha val="43137"/>
                  </a:srgbClr>
                </a:outerShdw>
              </a:effectLst>
              <a:latin typeface="Cambria Math" pitchFamily="18" charset="0"/>
              <a:ea typeface="Cambria Math" pitchFamily="18" charset="0"/>
            </a:endParaRPr>
          </a:p>
        </p:txBody>
      </p:sp>
      <p:sp>
        <p:nvSpPr>
          <p:cNvPr id="3" name="2 İçerik Yer Tutucusu"/>
          <p:cNvSpPr>
            <a:spLocks noGrp="1"/>
          </p:cNvSpPr>
          <p:nvPr>
            <p:ph idx="1"/>
          </p:nvPr>
        </p:nvSpPr>
        <p:spPr>
          <a:xfrm>
            <a:off x="457200" y="1600200"/>
            <a:ext cx="4546848" cy="4525963"/>
          </a:xfrm>
          <a:blipFill>
            <a:blip r:embed="rId3" cstate="print"/>
            <a:tile tx="0" ty="0" sx="100000" sy="100000" flip="none" algn="tl"/>
          </a:blipFill>
        </p:spPr>
        <p:txBody>
          <a:bodyPr>
            <a:normAutofit/>
          </a:bodyPr>
          <a:lstStyle/>
          <a:p>
            <a:pPr>
              <a:buNone/>
            </a:pPr>
            <a:r>
              <a:rPr lang="tr-TR" dirty="0" smtClean="0">
                <a:solidFill>
                  <a:srgbClr val="00B0F0"/>
                </a:solidFill>
              </a:rPr>
              <a:t>       </a:t>
            </a:r>
            <a:r>
              <a:rPr lang="tr-TR" b="1" dirty="0" err="1" smtClean="0">
                <a:solidFill>
                  <a:srgbClr val="00B0F0"/>
                </a:solidFill>
                <a:effectLst>
                  <a:outerShdw blurRad="38100" dist="38100" dir="2700000" algn="tl">
                    <a:srgbClr val="000000">
                      <a:alpha val="43137"/>
                    </a:srgbClr>
                  </a:outerShdw>
                </a:effectLst>
                <a:latin typeface="Arial Narrow" pitchFamily="34" charset="0"/>
              </a:rPr>
              <a:t>Çernezyomlarla</a:t>
            </a:r>
            <a:r>
              <a:rPr lang="tr-TR" b="1" dirty="0" smtClean="0">
                <a:solidFill>
                  <a:srgbClr val="00B0F0"/>
                </a:solidFill>
                <a:effectLst>
                  <a:outerShdw blurRad="38100" dist="38100" dir="2700000" algn="tl">
                    <a:srgbClr val="000000">
                      <a:alpha val="43137"/>
                    </a:srgbClr>
                  </a:outerShdw>
                </a:effectLst>
                <a:latin typeface="Arial Narrow" pitchFamily="34" charset="0"/>
              </a:rPr>
              <a:t> çöl toprakları arısında geçiş özelliği gösterir.Orta kuşağın yarı kurak alanlarında genellikle bozkır bitki örtüsünün geliştiği yerlerde görülür.Humusça zengin, verimli topraklardır.</a:t>
            </a:r>
            <a:endParaRPr lang="tr-TR" b="1" dirty="0">
              <a:solidFill>
                <a:srgbClr val="00B0F0"/>
              </a:solidFill>
              <a:effectLst>
                <a:outerShdw blurRad="38100" dist="38100" dir="2700000" algn="tl">
                  <a:srgbClr val="000000">
                    <a:alpha val="43137"/>
                  </a:srgbClr>
                </a:outerShdw>
              </a:effectLst>
              <a:latin typeface="Arial Narrow" pitchFamily="34" charset="0"/>
            </a:endParaRPr>
          </a:p>
        </p:txBody>
      </p:sp>
      <p:pic>
        <p:nvPicPr>
          <p:cNvPr id="4" name="3 Resim" descr="Kahverengi-Orman-Topraklari-68-0.jpg"/>
          <p:cNvPicPr>
            <a:picLocks noChangeAspect="1"/>
          </p:cNvPicPr>
          <p:nvPr/>
        </p:nvPicPr>
        <p:blipFill>
          <a:blip r:embed="rId4" cstate="print"/>
          <a:stretch>
            <a:fillRect/>
          </a:stretch>
        </p:blipFill>
        <p:spPr>
          <a:xfrm>
            <a:off x="5220072" y="2564904"/>
            <a:ext cx="3672069" cy="2754052"/>
          </a:xfrm>
          <a:prstGeom prst="rect">
            <a:avLst/>
          </a:prstGeom>
        </p:spPr>
      </p:pic>
    </p:spTree>
  </p:cSld>
  <p:clrMapOvr>
    <a:masterClrMapping/>
  </p:clrMapOvr>
  <p:transition>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4546848" cy="2002234"/>
          </a:xfrm>
          <a:blipFill>
            <a:blip r:embed="rId2" cstate="print"/>
            <a:tile tx="0" ty="0" sx="100000" sy="100000" flip="none" algn="tl"/>
          </a:blipFill>
        </p:spPr>
        <p:txBody>
          <a:bodyPr>
            <a:normAutofit/>
          </a:bodyPr>
          <a:lstStyle/>
          <a:p>
            <a:r>
              <a:rPr lang="tr-TR" b="1" dirty="0" smtClean="0">
                <a:effectLst>
                  <a:outerShdw blurRad="38100" dist="38100" dir="2700000" algn="tl">
                    <a:srgbClr val="000000">
                      <a:alpha val="43137"/>
                    </a:srgbClr>
                  </a:outerShdw>
                </a:effectLst>
                <a:latin typeface="Gill Sans MT Condensed" pitchFamily="34" charset="0"/>
              </a:rPr>
              <a:t>KESTANE VE KAHVERENGİ</a:t>
            </a:r>
            <a:br>
              <a:rPr lang="tr-TR" b="1" dirty="0" smtClean="0">
                <a:effectLst>
                  <a:outerShdw blurRad="38100" dist="38100" dir="2700000" algn="tl">
                    <a:srgbClr val="000000">
                      <a:alpha val="43137"/>
                    </a:srgbClr>
                  </a:outerShdw>
                </a:effectLst>
                <a:latin typeface="Gill Sans MT Condensed" pitchFamily="34" charset="0"/>
              </a:rPr>
            </a:br>
            <a:r>
              <a:rPr lang="tr-TR" b="1" dirty="0" smtClean="0">
                <a:effectLst>
                  <a:outerShdw blurRad="38100" dist="38100" dir="2700000" algn="tl">
                    <a:srgbClr val="000000">
                      <a:alpha val="43137"/>
                    </a:srgbClr>
                  </a:outerShdw>
                </a:effectLst>
                <a:latin typeface="Gill Sans MT Condensed" pitchFamily="34" charset="0"/>
              </a:rPr>
              <a:t> BOZKIR TOPRAKLARI</a:t>
            </a:r>
            <a:endParaRPr lang="tr-TR" b="1" dirty="0">
              <a:effectLst>
                <a:outerShdw blurRad="38100" dist="38100" dir="2700000" algn="tl">
                  <a:srgbClr val="000000">
                    <a:alpha val="43137"/>
                  </a:srgbClr>
                </a:outerShdw>
              </a:effectLst>
              <a:latin typeface="Gill Sans MT Condensed" pitchFamily="34" charset="0"/>
            </a:endParaRPr>
          </a:p>
        </p:txBody>
      </p:sp>
      <p:sp>
        <p:nvSpPr>
          <p:cNvPr id="3" name="2 İçerik Yer Tutucusu"/>
          <p:cNvSpPr>
            <a:spLocks noGrp="1"/>
          </p:cNvSpPr>
          <p:nvPr>
            <p:ph idx="1"/>
          </p:nvPr>
        </p:nvSpPr>
        <p:spPr>
          <a:xfrm>
            <a:off x="395536" y="2564904"/>
            <a:ext cx="8229600" cy="3888432"/>
          </a:xfrm>
          <a:blipFill>
            <a:blip r:embed="rId3" cstate="print"/>
            <a:tile tx="0" ty="0" sx="100000" sy="100000" flip="none" algn="tl"/>
          </a:blipFill>
        </p:spPr>
        <p:txBody>
          <a:bodyPr>
            <a:noAutofit/>
          </a:bodyPr>
          <a:lstStyle/>
          <a:p>
            <a:pPr>
              <a:buNone/>
            </a:pPr>
            <a:r>
              <a:rPr lang="tr-TR" sz="4000" dirty="0" smtClean="0">
                <a:latin typeface="Arial Narrow" pitchFamily="34" charset="0"/>
              </a:rPr>
              <a:t>        Orta kuşakta step ikliminin (karasal) görüldüğü alanlarda oluşan topraklardır. Yağış miktarı az olduğu için tuz ve kireç bakımından zengindir. Humus oranı az verimsiz olan bu topraklarda sulama yapıldığı takdirde tahıl tarımı yapılabilir.</a:t>
            </a:r>
            <a:endParaRPr lang="tr-TR" sz="4000" dirty="0">
              <a:latin typeface="Arial Narrow" pitchFamily="34" charset="0"/>
            </a:endParaRPr>
          </a:p>
        </p:txBody>
      </p:sp>
      <p:pic>
        <p:nvPicPr>
          <p:cNvPr id="6" name="5 Resim" descr="step.jpg"/>
          <p:cNvPicPr>
            <a:picLocks noChangeAspect="1"/>
          </p:cNvPicPr>
          <p:nvPr/>
        </p:nvPicPr>
        <p:blipFill>
          <a:blip r:embed="rId4" cstate="print"/>
          <a:stretch>
            <a:fillRect/>
          </a:stretch>
        </p:blipFill>
        <p:spPr>
          <a:xfrm>
            <a:off x="5436096" y="260648"/>
            <a:ext cx="3096344" cy="2016224"/>
          </a:xfrm>
          <a:prstGeom prst="rect">
            <a:avLst/>
          </a:prstGeom>
        </p:spPr>
      </p:pic>
    </p:spTree>
  </p:cSld>
  <p:clrMapOvr>
    <a:masterClrMapping/>
  </p:clrMapOvr>
  <p:transition>
    <p:circl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8229600" cy="1417638"/>
          </a:xfrm>
          <a:blipFill>
            <a:blip r:embed="rId2" cstate="print"/>
            <a:tile tx="0" ty="0" sx="100000" sy="100000" flip="none" algn="tl"/>
          </a:blipFill>
        </p:spPr>
        <p:txBody>
          <a:bodyPr>
            <a:normAutofit fontScale="90000"/>
          </a:bodyPr>
          <a:lstStyle/>
          <a:p>
            <a:r>
              <a:rPr lang="tr-TR" dirty="0" smtClean="0">
                <a:latin typeface="Forte" pitchFamily="66" charset="0"/>
              </a:rPr>
              <a:t>TERRA ROSSA</a:t>
            </a:r>
            <a:br>
              <a:rPr lang="tr-TR" dirty="0" smtClean="0">
                <a:latin typeface="Forte" pitchFamily="66" charset="0"/>
              </a:rPr>
            </a:br>
            <a:r>
              <a:rPr lang="tr-TR" dirty="0" smtClean="0">
                <a:latin typeface="Forte" pitchFamily="66" charset="0"/>
              </a:rPr>
              <a:t> (KIRMIZI TOPRAKLAR)</a:t>
            </a:r>
            <a:endParaRPr lang="tr-TR" dirty="0">
              <a:latin typeface="Forte" pitchFamily="66" charset="0"/>
            </a:endParaRPr>
          </a:p>
        </p:txBody>
      </p:sp>
      <p:sp>
        <p:nvSpPr>
          <p:cNvPr id="3" name="2 İçerik Yer Tutucusu"/>
          <p:cNvSpPr>
            <a:spLocks noGrp="1"/>
          </p:cNvSpPr>
          <p:nvPr>
            <p:ph idx="1"/>
          </p:nvPr>
        </p:nvSpPr>
        <p:spPr>
          <a:xfrm>
            <a:off x="395536" y="1700808"/>
            <a:ext cx="4618856" cy="4608512"/>
          </a:xfrm>
          <a:blipFill>
            <a:blip r:embed="rId3" cstate="print"/>
            <a:tile tx="0" ty="0" sx="100000" sy="100000" flip="none" algn="tl"/>
          </a:blipFill>
        </p:spPr>
        <p:txBody>
          <a:bodyPr>
            <a:normAutofit fontScale="92500" lnSpcReduction="20000"/>
          </a:bodyPr>
          <a:lstStyle/>
          <a:p>
            <a:pPr>
              <a:buNone/>
            </a:pPr>
            <a:r>
              <a:rPr lang="tr-TR" dirty="0" smtClean="0">
                <a:latin typeface="Kristen ITC" pitchFamily="66" charset="0"/>
              </a:rPr>
              <a:t>        Akdeniz iklim bölgesine ait topraklardır. İçindeki demir oksit oranın fazlalığından dolayı kırmızı renktedir. Kalkerli kayaçların üzerinde oluştuğundan kireç oranı yüksektir. Bu nedenle verimlilik düşüktür.</a:t>
            </a:r>
            <a:endParaRPr lang="tr-TR" dirty="0">
              <a:latin typeface="Kristen ITC" pitchFamily="66" charset="0"/>
            </a:endParaRPr>
          </a:p>
        </p:txBody>
      </p:sp>
      <p:pic>
        <p:nvPicPr>
          <p:cNvPr id="4" name="3 Resim" descr="ter.jpg"/>
          <p:cNvPicPr>
            <a:picLocks noChangeAspect="1"/>
          </p:cNvPicPr>
          <p:nvPr/>
        </p:nvPicPr>
        <p:blipFill>
          <a:blip r:embed="rId4" cstate="print"/>
          <a:stretch>
            <a:fillRect/>
          </a:stretch>
        </p:blipFill>
        <p:spPr>
          <a:xfrm>
            <a:off x="5292080" y="1700808"/>
            <a:ext cx="3343275" cy="4567808"/>
          </a:xfrm>
          <a:prstGeom prst="rect">
            <a:avLst/>
          </a:prstGeom>
        </p:spPr>
      </p:pic>
    </p:spTree>
  </p:cSld>
  <p:clrMapOvr>
    <a:masterClrMapping/>
  </p:clrMapOvr>
  <p:transition>
    <p:strips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0"/>
            <a:ext cx="8229600" cy="1143000"/>
          </a:xfrm>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Curlz MT" pitchFamily="82" charset="0"/>
              </a:rPr>
              <a:t>ÇERNEZYOM(KARA TOPRAKLAR)</a:t>
            </a:r>
            <a:endParaRPr lang="tr-TR" b="1" dirty="0">
              <a:effectLst>
                <a:outerShdw blurRad="38100" dist="38100" dir="2700000" algn="tl">
                  <a:srgbClr val="000000">
                    <a:alpha val="43137"/>
                  </a:srgbClr>
                </a:outerShdw>
              </a:effectLst>
              <a:latin typeface="Curlz MT" pitchFamily="82" charset="0"/>
            </a:endParaRPr>
          </a:p>
        </p:txBody>
      </p:sp>
      <p:sp>
        <p:nvSpPr>
          <p:cNvPr id="3" name="2 İçerik Yer Tutucusu"/>
          <p:cNvSpPr>
            <a:spLocks noGrp="1"/>
          </p:cNvSpPr>
          <p:nvPr>
            <p:ph idx="1"/>
          </p:nvPr>
        </p:nvSpPr>
        <p:spPr>
          <a:xfrm>
            <a:off x="395536" y="1556792"/>
            <a:ext cx="4402832" cy="4968552"/>
          </a:xfrm>
          <a:blipFill>
            <a:blip r:embed="rId3" cstate="print"/>
            <a:tile tx="0" ty="0" sx="100000" sy="100000" flip="none" algn="tl"/>
          </a:blipFill>
        </p:spPr>
        <p:txBody>
          <a:bodyPr>
            <a:normAutofit fontScale="85000" lnSpcReduction="10000"/>
          </a:bodyPr>
          <a:lstStyle/>
          <a:p>
            <a:pPr>
              <a:buNone/>
            </a:pPr>
            <a:r>
              <a:rPr lang="tr-TR" b="1" dirty="0" smtClean="0">
                <a:effectLst>
                  <a:outerShdw blurRad="38100" dist="38100" dir="2700000" algn="tl">
                    <a:srgbClr val="000000">
                      <a:alpha val="43137"/>
                    </a:srgbClr>
                  </a:outerShdw>
                </a:effectLst>
                <a:latin typeface="Candara" pitchFamily="34" charset="0"/>
              </a:rPr>
              <a:t>        Yazları yağışlı olan sert karasal iklim bölgelerinde görülen topraklardır. Yıkanma fazla olmadığı için humus bakımından zengin olan bu topraklar Dünya'nın en verimli topraklarıdır. Humus oranının fazla olması renginin koyu olmasına neden olmuştur.Daha çok Romanya ve Rusya’ da rastlanır. </a:t>
            </a:r>
            <a:endParaRPr lang="tr-TR" b="1" dirty="0">
              <a:effectLst>
                <a:outerShdw blurRad="38100" dist="38100" dir="2700000" algn="tl">
                  <a:srgbClr val="000000">
                    <a:alpha val="43137"/>
                  </a:srgbClr>
                </a:outerShdw>
              </a:effectLst>
              <a:latin typeface="Candara" pitchFamily="34" charset="0"/>
            </a:endParaRPr>
          </a:p>
        </p:txBody>
      </p:sp>
      <p:pic>
        <p:nvPicPr>
          <p:cNvPr id="4" name="3 Resim" descr="Black_dirt_in_Black_Dirt_Region.jpg"/>
          <p:cNvPicPr>
            <a:picLocks noChangeAspect="1"/>
          </p:cNvPicPr>
          <p:nvPr/>
        </p:nvPicPr>
        <p:blipFill>
          <a:blip r:embed="rId4" cstate="print"/>
          <a:stretch>
            <a:fillRect/>
          </a:stretch>
        </p:blipFill>
        <p:spPr>
          <a:xfrm>
            <a:off x="4882140" y="1916832"/>
            <a:ext cx="4261860" cy="4104456"/>
          </a:xfrm>
          <a:prstGeom prst="rect">
            <a:avLst/>
          </a:prstGeom>
        </p:spPr>
      </p:pic>
    </p:spTree>
  </p:cSld>
  <p:clrMapOvr>
    <a:masterClrMapping/>
  </p:clrMapOvr>
  <p:transition>
    <p:diamon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Gungsuh" pitchFamily="18" charset="-127"/>
                <a:ea typeface="Gungsuh" pitchFamily="18" charset="-127"/>
              </a:rPr>
              <a:t>ÇÖL TOPRAKLARI</a:t>
            </a:r>
            <a:endParaRPr lang="tr-TR" b="1" dirty="0">
              <a:effectLst>
                <a:outerShdw blurRad="38100" dist="38100" dir="2700000" algn="tl">
                  <a:srgbClr val="000000">
                    <a:alpha val="43137"/>
                  </a:srgbClr>
                </a:outerShdw>
              </a:effectLst>
              <a:latin typeface="Gungsuh" pitchFamily="18" charset="-127"/>
              <a:ea typeface="Gungsuh" pitchFamily="18" charset="-127"/>
            </a:endParaRPr>
          </a:p>
        </p:txBody>
      </p:sp>
      <p:sp>
        <p:nvSpPr>
          <p:cNvPr id="3" name="2 İçerik Yer Tutucusu"/>
          <p:cNvSpPr>
            <a:spLocks noGrp="1"/>
          </p:cNvSpPr>
          <p:nvPr>
            <p:ph idx="1"/>
          </p:nvPr>
        </p:nvSpPr>
        <p:spPr>
          <a:xfrm>
            <a:off x="457200" y="1600200"/>
            <a:ext cx="3754760" cy="4781128"/>
          </a:xfrm>
          <a:blipFill>
            <a:blip r:embed="rId3" cstate="print"/>
            <a:tile tx="0" ty="0" sx="100000" sy="100000" flip="none" algn="tl"/>
          </a:blipFill>
        </p:spPr>
        <p:txBody>
          <a:bodyPr>
            <a:normAutofit fontScale="92500"/>
          </a:bodyPr>
          <a:lstStyle/>
          <a:p>
            <a:pPr>
              <a:buNone/>
            </a:pPr>
            <a:r>
              <a:rPr lang="tr-TR" b="1" dirty="0" smtClean="0">
                <a:effectLst>
                  <a:outerShdw blurRad="38100" dist="38100" dir="2700000" algn="tl">
                    <a:srgbClr val="000000">
                      <a:alpha val="43137"/>
                    </a:srgbClr>
                  </a:outerShdw>
                </a:effectLst>
              </a:rPr>
              <a:t>       </a:t>
            </a:r>
            <a:r>
              <a:rPr lang="tr-TR" b="1" dirty="0" smtClean="0">
                <a:effectLst>
                  <a:outerShdw blurRad="38100" dist="38100" dir="2700000" algn="tl">
                    <a:srgbClr val="000000">
                      <a:alpha val="43137"/>
                    </a:srgbClr>
                  </a:outerShdw>
                </a:effectLst>
                <a:latin typeface="Poor Richard" pitchFamily="18" charset="0"/>
              </a:rPr>
              <a:t>Çöl bölgelerinde görülen topraklardır. Yağışlar yok denecek kadar az olduğundan topraktaki kireç ve tuz miktarı fazladır. Mekanik çözülme sonucu oluşan bu topraklar tarıma elverişsizdir.</a:t>
            </a:r>
            <a:endParaRPr lang="tr-TR" b="1" dirty="0">
              <a:effectLst>
                <a:outerShdw blurRad="38100" dist="38100" dir="2700000" algn="tl">
                  <a:srgbClr val="000000">
                    <a:alpha val="43137"/>
                  </a:srgbClr>
                </a:outerShdw>
              </a:effectLst>
              <a:latin typeface="Poor Richard" pitchFamily="18" charset="0"/>
            </a:endParaRPr>
          </a:p>
        </p:txBody>
      </p:sp>
      <p:pic>
        <p:nvPicPr>
          <p:cNvPr id="4" name="3 Resim" descr="col.jpg"/>
          <p:cNvPicPr>
            <a:picLocks noChangeAspect="1"/>
          </p:cNvPicPr>
          <p:nvPr/>
        </p:nvPicPr>
        <p:blipFill>
          <a:blip r:embed="rId4" cstate="print"/>
          <a:stretch>
            <a:fillRect/>
          </a:stretch>
        </p:blipFill>
        <p:spPr>
          <a:xfrm>
            <a:off x="4716016" y="1628800"/>
            <a:ext cx="3960440" cy="4752528"/>
          </a:xfrm>
          <a:prstGeom prst="rect">
            <a:avLst/>
          </a:prstGeom>
        </p:spPr>
      </p:pic>
    </p:spTree>
  </p:cSld>
  <p:clrMapOvr>
    <a:masterClrMapping/>
  </p:clrMapOvr>
  <p:transition>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60648"/>
            <a:ext cx="8229600" cy="1143000"/>
          </a:xfrm>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OCR A Extended" pitchFamily="50" charset="0"/>
              </a:rPr>
              <a:t>TUNDRA TOPRAKLAR</a:t>
            </a:r>
            <a:endParaRPr lang="tr-TR" b="1" dirty="0">
              <a:effectLst>
                <a:outerShdw blurRad="38100" dist="38100" dir="2700000" algn="tl">
                  <a:srgbClr val="000000">
                    <a:alpha val="43137"/>
                  </a:srgbClr>
                </a:outerShdw>
              </a:effectLst>
              <a:latin typeface="OCR A Extended" pitchFamily="50" charset="0"/>
            </a:endParaRPr>
          </a:p>
        </p:txBody>
      </p:sp>
      <p:sp>
        <p:nvSpPr>
          <p:cNvPr id="3" name="2 İçerik Yer Tutucusu"/>
          <p:cNvSpPr>
            <a:spLocks noGrp="1"/>
          </p:cNvSpPr>
          <p:nvPr>
            <p:ph idx="1"/>
          </p:nvPr>
        </p:nvSpPr>
        <p:spPr>
          <a:xfrm>
            <a:off x="323528" y="1700808"/>
            <a:ext cx="4186808" cy="4824536"/>
          </a:xfrm>
          <a:blipFill>
            <a:blip r:embed="rId3" cstate="print"/>
            <a:tile tx="0" ty="0" sx="100000" sy="100000" flip="none" algn="tl"/>
          </a:blipFill>
        </p:spPr>
        <p:txBody>
          <a:bodyPr>
            <a:normAutofit fontScale="70000" lnSpcReduction="20000"/>
          </a:bodyPr>
          <a:lstStyle/>
          <a:p>
            <a:pPr>
              <a:buNone/>
            </a:pPr>
            <a:r>
              <a:rPr lang="tr-TR" dirty="0" smtClean="0">
                <a:latin typeface="Bookman Old Style" pitchFamily="18" charset="0"/>
                <a:cs typeface="Andalus" pitchFamily="18" charset="-78"/>
              </a:rPr>
              <a:t>        </a:t>
            </a:r>
            <a:r>
              <a:rPr lang="tr-TR" b="1" dirty="0" err="1" smtClean="0">
                <a:effectLst>
                  <a:outerShdw blurRad="38100" dist="38100" dir="2700000" algn="tl">
                    <a:srgbClr val="000000">
                      <a:alpha val="43137"/>
                    </a:srgbClr>
                  </a:outerShdw>
                </a:effectLst>
                <a:latin typeface="Bookman Old Style" pitchFamily="18" charset="0"/>
                <a:cs typeface="Andalus" pitchFamily="18" charset="-78"/>
              </a:rPr>
              <a:t>Kutupaltı</a:t>
            </a:r>
            <a:r>
              <a:rPr lang="tr-TR" b="1" dirty="0" smtClean="0">
                <a:effectLst>
                  <a:outerShdw blurRad="38100" dist="38100" dir="2700000" algn="tl">
                    <a:srgbClr val="000000">
                      <a:alpha val="43137"/>
                    </a:srgbClr>
                  </a:outerShdw>
                </a:effectLst>
                <a:latin typeface="Bookman Old Style" pitchFamily="18" charset="0"/>
                <a:cs typeface="Andalus" pitchFamily="18" charset="-78"/>
              </a:rPr>
              <a:t> iklimi de denilen tundra iklim tipine ait olan topraklardır. Kutuplara yakın alanlarda görüldüğünden yılın büyük bölümünde toprak donmuş haldedir. Yaz mevsiminde sıcaklığın yükselmesiyle beraber eriyen karlar toprağa karışır ve bataklığa benzeyen alanlar oluşur. Bundan dolayı bu topraklar üzerinde tarım yapma olanağı bulunmamaktadır</a:t>
            </a:r>
            <a:r>
              <a:rPr lang="tr-TR" b="1" dirty="0" smtClean="0">
                <a:effectLst>
                  <a:outerShdw blurRad="38100" dist="38100" dir="2700000" algn="tl">
                    <a:srgbClr val="000000">
                      <a:alpha val="43137"/>
                    </a:srgbClr>
                  </a:outerShdw>
                </a:effectLst>
                <a:latin typeface="Andalus" pitchFamily="18" charset="-78"/>
                <a:cs typeface="Andalus" pitchFamily="18" charset="-78"/>
              </a:rPr>
              <a:t>.</a:t>
            </a:r>
            <a:endParaRPr lang="tr-TR" b="1" dirty="0">
              <a:effectLst>
                <a:outerShdw blurRad="38100" dist="38100" dir="2700000" algn="tl">
                  <a:srgbClr val="000000">
                    <a:alpha val="43137"/>
                  </a:srgbClr>
                </a:outerShdw>
              </a:effectLst>
              <a:latin typeface="Andalus" pitchFamily="18" charset="-78"/>
              <a:cs typeface="Andalus" pitchFamily="18" charset="-78"/>
            </a:endParaRPr>
          </a:p>
        </p:txBody>
      </p:sp>
      <p:pic>
        <p:nvPicPr>
          <p:cNvPr id="4" name="3 Resim" descr="tun.jpg"/>
          <p:cNvPicPr>
            <a:picLocks noChangeAspect="1"/>
          </p:cNvPicPr>
          <p:nvPr/>
        </p:nvPicPr>
        <p:blipFill>
          <a:blip r:embed="rId4" cstate="print"/>
          <a:stretch>
            <a:fillRect/>
          </a:stretch>
        </p:blipFill>
        <p:spPr>
          <a:xfrm>
            <a:off x="4788024" y="1700808"/>
            <a:ext cx="4093413" cy="4803254"/>
          </a:xfrm>
          <a:prstGeom prst="rect">
            <a:avLst/>
          </a:prstGeom>
        </p:spPr>
      </p:pic>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0587172">
            <a:off x="515473" y="1035222"/>
            <a:ext cx="8113053" cy="4754239"/>
          </a:xfrm>
          <a:blipFill>
            <a:blip r:embed="rId2" cstate="print"/>
            <a:stretch>
              <a:fillRect/>
            </a:stretch>
          </a:blipFill>
        </p:spPr>
        <p:txBody>
          <a:bodyPr>
            <a:normAutofit/>
          </a:bodyPr>
          <a:lstStyle/>
          <a:p>
            <a:r>
              <a:rPr lang="tr-TR" sz="8000" b="1" dirty="0" smtClean="0">
                <a:solidFill>
                  <a:srgbClr val="FFFF00"/>
                </a:solidFill>
                <a:effectLst>
                  <a:outerShdw blurRad="38100" dist="38100" dir="2700000" algn="tl">
                    <a:srgbClr val="000000">
                      <a:alpha val="43137"/>
                    </a:srgbClr>
                  </a:outerShdw>
                </a:effectLst>
                <a:latin typeface="Showcard Gothic" pitchFamily="82" charset="0"/>
              </a:rPr>
              <a:t>İ</a:t>
            </a:r>
            <a:r>
              <a:rPr lang="tr-TR" sz="7200" dirty="0" smtClean="0">
                <a:solidFill>
                  <a:srgbClr val="FFFF00"/>
                </a:solidFill>
                <a:effectLst>
                  <a:outerShdw blurRad="38100" dist="38100" dir="2700000" algn="tl">
                    <a:srgbClr val="000000">
                      <a:alpha val="43137"/>
                    </a:srgbClr>
                  </a:outerShdw>
                </a:effectLst>
                <a:latin typeface="Showcard Gothic" pitchFamily="82" charset="0"/>
              </a:rPr>
              <a:t>NTRAZONAL</a:t>
            </a:r>
            <a:br>
              <a:rPr lang="tr-TR" sz="7200" dirty="0" smtClean="0">
                <a:solidFill>
                  <a:srgbClr val="FFFF00"/>
                </a:solidFill>
                <a:effectLst>
                  <a:outerShdw blurRad="38100" dist="38100" dir="2700000" algn="tl">
                    <a:srgbClr val="000000">
                      <a:alpha val="43137"/>
                    </a:srgbClr>
                  </a:outerShdw>
                </a:effectLst>
                <a:latin typeface="Showcard Gothic" pitchFamily="82" charset="0"/>
              </a:rPr>
            </a:br>
            <a:r>
              <a:rPr lang="tr-TR" sz="7200" dirty="0" smtClean="0">
                <a:solidFill>
                  <a:srgbClr val="FFFF00"/>
                </a:solidFill>
                <a:effectLst>
                  <a:outerShdw blurRad="38100" dist="38100" dir="2700000" algn="tl">
                    <a:srgbClr val="000000">
                      <a:alpha val="43137"/>
                    </a:srgbClr>
                  </a:outerShdw>
                </a:effectLst>
                <a:latin typeface="Showcard Gothic" pitchFamily="82" charset="0"/>
              </a:rPr>
              <a:t> TOPRAKLAR</a:t>
            </a:r>
            <a:endParaRPr lang="tr-TR" sz="7200" dirty="0">
              <a:solidFill>
                <a:srgbClr val="FFFF00"/>
              </a:solidFill>
              <a:effectLst>
                <a:outerShdw blurRad="38100" dist="38100" dir="2700000" algn="tl">
                  <a:srgbClr val="000000">
                    <a:alpha val="43137"/>
                  </a:srgbClr>
                </a:outerShdw>
              </a:effectLst>
              <a:latin typeface="Showcard Gothic" pitchFamily="82" charset="0"/>
            </a:endParaRPr>
          </a:p>
        </p:txBody>
      </p:sp>
    </p:spTree>
  </p:cSld>
  <p:clrMapOvr>
    <a:masterClrMapping/>
  </p:clrMapOvr>
  <p:transition>
    <p:cover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normAutofit fontScale="90000"/>
          </a:bodyPr>
          <a:lstStyle/>
          <a:p>
            <a:r>
              <a:rPr lang="tr-TR" b="1" dirty="0" smtClean="0">
                <a:effectLst>
                  <a:outerShdw blurRad="38100" dist="38100" dir="2700000" algn="tl">
                    <a:srgbClr val="000000">
                      <a:alpha val="43137"/>
                    </a:srgbClr>
                  </a:outerShdw>
                </a:effectLst>
                <a:latin typeface="Bookman Old Style" pitchFamily="18" charset="0"/>
              </a:rPr>
              <a:t>HALOMORFİK TOPRAKALAR</a:t>
            </a:r>
            <a:endParaRPr lang="tr-TR" b="1" dirty="0">
              <a:effectLst>
                <a:outerShdw blurRad="38100" dist="38100" dir="2700000" algn="tl">
                  <a:srgbClr val="000000">
                    <a:alpha val="43137"/>
                  </a:srgbClr>
                </a:outerShdw>
              </a:effectLst>
              <a:latin typeface="Bookman Old Style" pitchFamily="18" charset="0"/>
            </a:endParaRPr>
          </a:p>
        </p:txBody>
      </p:sp>
      <p:sp>
        <p:nvSpPr>
          <p:cNvPr id="3" name="2 İçerik Yer Tutucusu"/>
          <p:cNvSpPr>
            <a:spLocks noGrp="1"/>
          </p:cNvSpPr>
          <p:nvPr>
            <p:ph idx="1"/>
          </p:nvPr>
        </p:nvSpPr>
        <p:spPr>
          <a:xfrm>
            <a:off x="395536" y="1772816"/>
            <a:ext cx="4176464" cy="4608512"/>
          </a:xfrm>
          <a:blipFill>
            <a:blip r:embed="rId3" cstate="print"/>
            <a:tile tx="0" ty="0" sx="100000" sy="100000" flip="none" algn="tl"/>
          </a:blipFill>
        </p:spPr>
        <p:txBody>
          <a:bodyPr>
            <a:normAutofit fontScale="92500" lnSpcReduction="20000"/>
          </a:bodyPr>
          <a:lstStyle/>
          <a:p>
            <a:pPr>
              <a:buNone/>
            </a:pPr>
            <a:r>
              <a:rPr lang="tr-TR" b="1" dirty="0" smtClean="0">
                <a:effectLst>
                  <a:outerShdw blurRad="38100" dist="38100" dir="2700000" algn="tl">
                    <a:srgbClr val="000000">
                      <a:alpha val="43137"/>
                    </a:srgbClr>
                  </a:outerShdw>
                </a:effectLst>
                <a:latin typeface="High Tower Text" pitchFamily="18" charset="0"/>
              </a:rPr>
              <a:t>        Kurak ve yarı kurak iklim bölgelerinde aşırı buharlaşma sonucunda suyun içindeki tuz ve karbonat gibi maddelerin toprağın yüzeyinde birikmesiyle oluşan topraklardır. Tuzlu ve alkali topraklar olmak üzere ikiye ayrılır.</a:t>
            </a:r>
            <a:endParaRPr lang="tr-TR" b="1" dirty="0">
              <a:effectLst>
                <a:outerShdw blurRad="38100" dist="38100" dir="2700000" algn="tl">
                  <a:srgbClr val="000000">
                    <a:alpha val="43137"/>
                  </a:srgbClr>
                </a:outerShdw>
              </a:effectLst>
              <a:latin typeface="High Tower Text" pitchFamily="18" charset="0"/>
            </a:endParaRPr>
          </a:p>
        </p:txBody>
      </p:sp>
      <p:pic>
        <p:nvPicPr>
          <p:cNvPr id="4" name="3 Resim" descr="donen.jpg"/>
          <p:cNvPicPr>
            <a:picLocks noChangeAspect="1"/>
          </p:cNvPicPr>
          <p:nvPr/>
        </p:nvPicPr>
        <p:blipFill>
          <a:blip r:embed="rId4" cstate="print"/>
          <a:stretch>
            <a:fillRect/>
          </a:stretch>
        </p:blipFill>
        <p:spPr>
          <a:xfrm>
            <a:off x="4847398" y="1988840"/>
            <a:ext cx="3973074" cy="4104456"/>
          </a:xfrm>
          <a:prstGeom prst="rect">
            <a:avLst/>
          </a:prstGeom>
        </p:spPr>
      </p:pic>
    </p:spTree>
  </p:cSld>
  <p:clrMapOvr>
    <a:masterClrMapping/>
  </p:clrMapOvr>
  <p:transition>
    <p:check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solidFill>
                  <a:srgbClr val="FFFF00"/>
                </a:solidFill>
                <a:effectLst>
                  <a:outerShdw blurRad="38100" dist="38100" dir="2700000" algn="tl">
                    <a:srgbClr val="000000">
                      <a:alpha val="43137"/>
                    </a:srgbClr>
                  </a:outerShdw>
                </a:effectLst>
                <a:latin typeface="Franklin Gothic Demi" pitchFamily="34" charset="0"/>
              </a:rPr>
              <a:t>HİDROMORFİK TOPRAKALAR</a:t>
            </a:r>
            <a:endParaRPr lang="tr-TR" b="1" dirty="0">
              <a:solidFill>
                <a:srgbClr val="FFFF00"/>
              </a:solidFill>
              <a:effectLst>
                <a:outerShdw blurRad="38100" dist="38100" dir="2700000" algn="tl">
                  <a:srgbClr val="000000">
                    <a:alpha val="43137"/>
                  </a:srgbClr>
                </a:outerShdw>
              </a:effectLst>
              <a:latin typeface="Franklin Gothic Demi" pitchFamily="34" charset="0"/>
            </a:endParaRPr>
          </a:p>
        </p:txBody>
      </p:sp>
      <p:sp>
        <p:nvSpPr>
          <p:cNvPr id="3" name="2 İçerik Yer Tutucusu"/>
          <p:cNvSpPr>
            <a:spLocks noGrp="1"/>
          </p:cNvSpPr>
          <p:nvPr>
            <p:ph idx="1"/>
          </p:nvPr>
        </p:nvSpPr>
        <p:spPr>
          <a:xfrm>
            <a:off x="467544" y="1916832"/>
            <a:ext cx="3754760" cy="4277072"/>
          </a:xfrm>
          <a:blipFill>
            <a:blip r:embed="rId3" cstate="print"/>
            <a:tile tx="0" ty="0" sx="100000" sy="100000" flip="none" algn="tl"/>
          </a:blipFill>
        </p:spPr>
        <p:txBody>
          <a:bodyPr>
            <a:normAutofit/>
          </a:bodyPr>
          <a:lstStyle/>
          <a:p>
            <a:pPr>
              <a:buNone/>
            </a:pPr>
            <a:r>
              <a:rPr lang="tr-TR" b="1" dirty="0" smtClean="0">
                <a:solidFill>
                  <a:srgbClr val="800000"/>
                </a:solidFill>
                <a:effectLst>
                  <a:outerShdw blurRad="38100" dist="38100" dir="2700000" algn="tl">
                    <a:srgbClr val="000000">
                      <a:alpha val="43137"/>
                    </a:srgbClr>
                  </a:outerShdw>
                </a:effectLst>
              </a:rPr>
              <a:t>      </a:t>
            </a:r>
            <a:r>
              <a:rPr lang="tr-TR" b="1" dirty="0" smtClean="0">
                <a:solidFill>
                  <a:srgbClr val="800000"/>
                </a:solidFill>
                <a:effectLst>
                  <a:outerShdw blurRad="38100" dist="38100" dir="2700000" algn="tl">
                    <a:srgbClr val="000000">
                      <a:alpha val="43137"/>
                    </a:srgbClr>
                  </a:outerShdw>
                </a:effectLst>
                <a:latin typeface="Gungsuh" pitchFamily="18" charset="-127"/>
                <a:ea typeface="Gungsuh" pitchFamily="18" charset="-127"/>
              </a:rPr>
              <a:t>Taban su seviyesinin yüksek olduğu veya bataklık alanlarda görülen verimsiz topraklardır.</a:t>
            </a:r>
            <a:endParaRPr lang="tr-TR" b="1" dirty="0">
              <a:solidFill>
                <a:srgbClr val="800000"/>
              </a:solidFill>
              <a:effectLst>
                <a:outerShdw blurRad="38100" dist="38100" dir="2700000" algn="tl">
                  <a:srgbClr val="000000">
                    <a:alpha val="43137"/>
                  </a:srgbClr>
                </a:outerShdw>
              </a:effectLst>
              <a:latin typeface="Gungsuh" pitchFamily="18" charset="-127"/>
              <a:ea typeface="Gungsuh" pitchFamily="18" charset="-127"/>
            </a:endParaRPr>
          </a:p>
        </p:txBody>
      </p:sp>
      <p:pic>
        <p:nvPicPr>
          <p:cNvPr id="4" name="3 Resim" descr="photo1x65.jpg"/>
          <p:cNvPicPr>
            <a:picLocks noChangeAspect="1"/>
          </p:cNvPicPr>
          <p:nvPr/>
        </p:nvPicPr>
        <p:blipFill>
          <a:blip r:embed="rId4" cstate="print"/>
          <a:stretch>
            <a:fillRect/>
          </a:stretch>
        </p:blipFill>
        <p:spPr>
          <a:xfrm>
            <a:off x="4572000" y="1916832"/>
            <a:ext cx="4209016" cy="4248472"/>
          </a:xfrm>
          <a:prstGeom prst="rect">
            <a:avLst/>
          </a:prstGeom>
        </p:spPr>
      </p:pic>
    </p:spTree>
  </p:cSld>
  <p:clrMapOvr>
    <a:masterClrMapping/>
  </p:clrMapOvr>
  <p:transition>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345114">
            <a:off x="3800371" y="1440609"/>
            <a:ext cx="5111750" cy="4884141"/>
          </a:xfrm>
          <a:blipFill>
            <a:blip r:embed="rId2" cstate="print"/>
            <a:tile tx="0" ty="0" sx="100000" sy="100000" flip="none" algn="tl"/>
          </a:blipFill>
        </p:spPr>
        <p:txBody>
          <a:bodyPr/>
          <a:lstStyle/>
          <a:p>
            <a:pPr>
              <a:buNone/>
            </a:pPr>
            <a:r>
              <a:rPr lang="tr-TR" b="1" dirty="0" smtClean="0">
                <a:cs typeface="David" pitchFamily="34" charset="-79"/>
              </a:rPr>
              <a:t>      Toprak </a:t>
            </a:r>
            <a:r>
              <a:rPr lang="tr-TR" b="1" dirty="0" smtClean="0">
                <a:cs typeface="David" pitchFamily="34" charset="-79"/>
              </a:rPr>
              <a:t>oluşumu, yer kabuğunun ana malzemesi olan taşların ufalanma ve ayrışmasıyla başlar.Toprak oluşumunu anlamak için öncelikle taşların  ayrışmasını sağlayan faktörleri incelemek gerekir.</a:t>
            </a:r>
            <a:endParaRPr lang="tr-TR" dirty="0"/>
          </a:p>
        </p:txBody>
      </p:sp>
      <p:pic>
        <p:nvPicPr>
          <p:cNvPr id="5" name="4 Resim" descr="bb_1254493940.jpg"/>
          <p:cNvPicPr>
            <a:picLocks noChangeAspect="1"/>
          </p:cNvPicPr>
          <p:nvPr/>
        </p:nvPicPr>
        <p:blipFill>
          <a:blip r:embed="rId3" cstate="print"/>
          <a:stretch>
            <a:fillRect/>
          </a:stretch>
        </p:blipFill>
        <p:spPr>
          <a:xfrm rot="20811630">
            <a:off x="410676" y="1679437"/>
            <a:ext cx="2857500" cy="2857500"/>
          </a:xfrm>
          <a:prstGeom prst="rect">
            <a:avLst/>
          </a:prstGeom>
        </p:spPr>
      </p:pic>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solidFill>
                  <a:schemeClr val="tx2">
                    <a:lumMod val="40000"/>
                    <a:lumOff val="60000"/>
                  </a:schemeClr>
                </a:solidFill>
                <a:effectLst>
                  <a:outerShdw blurRad="38100" dist="38100" dir="2700000" algn="tl">
                    <a:srgbClr val="000000">
                      <a:alpha val="43137"/>
                    </a:srgbClr>
                  </a:outerShdw>
                </a:effectLst>
                <a:latin typeface="Impact" pitchFamily="34" charset="0"/>
              </a:rPr>
              <a:t>KALSİMORFİK  TOPRAKLAR</a:t>
            </a:r>
            <a:endParaRPr lang="tr-TR" b="1" dirty="0">
              <a:solidFill>
                <a:schemeClr val="tx2">
                  <a:lumMod val="40000"/>
                  <a:lumOff val="60000"/>
                </a:schemeClr>
              </a:solidFill>
              <a:effectLst>
                <a:outerShdw blurRad="38100" dist="38100" dir="2700000" algn="tl">
                  <a:srgbClr val="000000">
                    <a:alpha val="43137"/>
                  </a:srgbClr>
                </a:outerShdw>
              </a:effectLst>
              <a:latin typeface="Impact" pitchFamily="34" charset="0"/>
            </a:endParaRPr>
          </a:p>
        </p:txBody>
      </p:sp>
      <p:sp>
        <p:nvSpPr>
          <p:cNvPr id="3" name="2 İçerik Yer Tutucusu"/>
          <p:cNvSpPr>
            <a:spLocks noGrp="1"/>
          </p:cNvSpPr>
          <p:nvPr>
            <p:ph idx="1"/>
          </p:nvPr>
        </p:nvSpPr>
        <p:spPr>
          <a:xfrm rot="20676037">
            <a:off x="2014628" y="2052725"/>
            <a:ext cx="4546848" cy="4278378"/>
          </a:xfrm>
          <a:blipFill>
            <a:blip r:embed="rId3" cstate="print"/>
            <a:tile tx="0" ty="0" sx="100000" sy="100000" flip="none" algn="tl"/>
          </a:blipFill>
        </p:spPr>
        <p:txBody>
          <a:bodyPr/>
          <a:lstStyle/>
          <a:p>
            <a:pPr>
              <a:buNone/>
            </a:pPr>
            <a:r>
              <a:rPr lang="tr-TR" b="1" i="1" dirty="0" smtClean="0">
                <a:effectLst>
                  <a:outerShdw blurRad="38100" dist="38100" dir="2700000" algn="tl">
                    <a:srgbClr val="000000">
                      <a:alpha val="43137"/>
                    </a:srgbClr>
                  </a:outerShdw>
                </a:effectLst>
                <a:latin typeface="Arial Rounded MT Bold" pitchFamily="34" charset="0"/>
              </a:rPr>
              <a:t>       Kireç yönünden zengin olan; kireç taşı, marn gibi kayaçlar üzerinde gelişen topraklardır. </a:t>
            </a:r>
            <a:r>
              <a:rPr lang="tr-TR" b="1" i="1" dirty="0" err="1" smtClean="0">
                <a:solidFill>
                  <a:srgbClr val="FF0000"/>
                </a:solidFill>
                <a:effectLst>
                  <a:outerShdw blurRad="38100" dist="38100" dir="2700000" algn="tl">
                    <a:srgbClr val="000000">
                      <a:alpha val="43137"/>
                    </a:srgbClr>
                  </a:outerShdw>
                </a:effectLst>
                <a:latin typeface="Arial Rounded MT Bold" pitchFamily="34" charset="0"/>
              </a:rPr>
              <a:t>Vertisol</a:t>
            </a:r>
            <a:r>
              <a:rPr lang="tr-TR" b="1" i="1" dirty="0" smtClean="0">
                <a:solidFill>
                  <a:srgbClr val="FF0000"/>
                </a:solidFill>
                <a:effectLst>
                  <a:outerShdw blurRad="38100" dist="38100" dir="2700000" algn="tl">
                    <a:srgbClr val="000000">
                      <a:alpha val="43137"/>
                    </a:srgbClr>
                  </a:outerShdw>
                </a:effectLst>
                <a:latin typeface="Arial Rounded MT Bold" pitchFamily="34" charset="0"/>
              </a:rPr>
              <a:t> </a:t>
            </a:r>
            <a:r>
              <a:rPr lang="tr-TR" b="1" i="1" dirty="0" smtClean="0">
                <a:effectLst>
                  <a:outerShdw blurRad="38100" dist="38100" dir="2700000" algn="tl">
                    <a:srgbClr val="000000">
                      <a:alpha val="43137"/>
                    </a:srgbClr>
                  </a:outerShdw>
                </a:effectLst>
                <a:latin typeface="Arial Rounded MT Bold" pitchFamily="34" charset="0"/>
              </a:rPr>
              <a:t>ve </a:t>
            </a:r>
            <a:r>
              <a:rPr lang="tr-TR" b="1" i="1" dirty="0" err="1" smtClean="0">
                <a:solidFill>
                  <a:srgbClr val="FF0000"/>
                </a:solidFill>
                <a:effectLst>
                  <a:outerShdw blurRad="38100" dist="38100" dir="2700000" algn="tl">
                    <a:srgbClr val="000000">
                      <a:alpha val="43137"/>
                    </a:srgbClr>
                  </a:outerShdw>
                </a:effectLst>
                <a:latin typeface="Arial Rounded MT Bold" pitchFamily="34" charset="0"/>
              </a:rPr>
              <a:t>rendzina</a:t>
            </a:r>
            <a:r>
              <a:rPr lang="tr-TR" b="1" i="1" dirty="0" smtClean="0">
                <a:solidFill>
                  <a:srgbClr val="FF0000"/>
                </a:solidFill>
                <a:effectLst>
                  <a:outerShdw blurRad="38100" dist="38100" dir="2700000" algn="tl">
                    <a:srgbClr val="000000">
                      <a:alpha val="43137"/>
                    </a:srgbClr>
                  </a:outerShdw>
                </a:effectLst>
                <a:latin typeface="Arial Rounded MT Bold" pitchFamily="34" charset="0"/>
              </a:rPr>
              <a:t> </a:t>
            </a:r>
            <a:r>
              <a:rPr lang="tr-TR" b="1" i="1" dirty="0" smtClean="0">
                <a:effectLst>
                  <a:outerShdw blurRad="38100" dist="38100" dir="2700000" algn="tl">
                    <a:srgbClr val="000000">
                      <a:alpha val="43137"/>
                    </a:srgbClr>
                  </a:outerShdw>
                </a:effectLst>
                <a:latin typeface="Arial Rounded MT Bold" pitchFamily="34" charset="0"/>
              </a:rPr>
              <a:t>olmak üzere ikiye ayrılır.</a:t>
            </a:r>
            <a:endParaRPr lang="tr-TR" b="1" i="1" dirty="0">
              <a:effectLst>
                <a:outerShdw blurRad="38100" dist="38100" dir="2700000" algn="tl">
                  <a:srgbClr val="000000">
                    <a:alpha val="43137"/>
                  </a:srgbClr>
                </a:outerShdw>
              </a:effectLst>
              <a:latin typeface="Arial Rounded MT Bold" pitchFamily="34" charset="0"/>
            </a:endParaRPr>
          </a:p>
        </p:txBody>
      </p:sp>
    </p:spTree>
  </p:cSld>
  <p:clrMapOvr>
    <a:masterClrMapping/>
  </p:clrMapOvr>
  <p:transition>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21265991">
            <a:off x="395536" y="836712"/>
            <a:ext cx="4186808" cy="5112568"/>
          </a:xfrm>
          <a:blipFill>
            <a:blip r:embed="rId2" cstate="print"/>
            <a:tile tx="0" ty="0" sx="100000" sy="100000" flip="none" algn="tl"/>
          </a:blipFill>
        </p:spPr>
        <p:txBody>
          <a:bodyPr>
            <a:normAutofit fontScale="77500" lnSpcReduction="20000"/>
          </a:bodyPr>
          <a:lstStyle/>
          <a:p>
            <a:pPr fontAlgn="base">
              <a:buNone/>
            </a:pPr>
            <a:r>
              <a:rPr lang="tr-TR"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 </a:t>
            </a:r>
            <a:r>
              <a:rPr lang="tr-TR"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Vertisoller</a:t>
            </a:r>
            <a:endParaRPr lang="tr-TR"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fontAlgn="base">
              <a:buNone/>
            </a:pPr>
            <a:r>
              <a:rPr lang="tr-TR" dirty="0" smtClean="0">
                <a:effectLst>
                  <a:outerShdw blurRad="38100" dist="38100" dir="2700000" algn="tl">
                    <a:srgbClr val="000000">
                      <a:alpha val="43137"/>
                    </a:srgbClr>
                  </a:outerShdw>
                </a:effectLst>
                <a:latin typeface="Arial" pitchFamily="34" charset="0"/>
                <a:cs typeface="Arial" pitchFamily="34" charset="0"/>
              </a:rPr>
              <a:t>     </a:t>
            </a:r>
            <a:r>
              <a:rPr lang="tr-TR" b="1" dirty="0" smtClean="0">
                <a:effectLst>
                  <a:outerShdw blurRad="38100" dist="38100" dir="2700000" algn="tl">
                    <a:srgbClr val="000000">
                      <a:alpha val="43137"/>
                    </a:srgbClr>
                  </a:outerShdw>
                </a:effectLst>
                <a:latin typeface="Arial" pitchFamily="34" charset="0"/>
                <a:cs typeface="Arial" pitchFamily="34" charset="0"/>
              </a:rPr>
              <a:t>Eski göl tabanlarındaki kireçli alanlar üzerinde oluşmuş topraklardır. Bu tür topraklarda kurak dönemlerde oluşan çatlaklara topraklar birikir, yağışlı mevsimde toprağın şişmesiyle çatlaklarda biriken toprakların tekrar yüzeye çıktığı görülür. Bu nedenle bu topraklara dönen topraklar da denir.</a:t>
            </a:r>
          </a:p>
          <a:p>
            <a:endParaRPr lang="tr-TR" b="1" dirty="0">
              <a:effectLst>
                <a:outerShdw blurRad="38100" dist="38100" dir="2700000" algn="tl">
                  <a:srgbClr val="000000">
                    <a:alpha val="43137"/>
                  </a:srgbClr>
                </a:outerShdw>
              </a:effectLst>
            </a:endParaRPr>
          </a:p>
        </p:txBody>
      </p:sp>
      <p:pic>
        <p:nvPicPr>
          <p:cNvPr id="4" name="3 Resim" descr="donen.jpg"/>
          <p:cNvPicPr>
            <a:picLocks noChangeAspect="1"/>
          </p:cNvPicPr>
          <p:nvPr/>
        </p:nvPicPr>
        <p:blipFill>
          <a:blip r:embed="rId3" cstate="print"/>
          <a:stretch>
            <a:fillRect/>
          </a:stretch>
        </p:blipFill>
        <p:spPr>
          <a:xfrm rot="861409">
            <a:off x="5146531" y="1788780"/>
            <a:ext cx="3546831" cy="4081477"/>
          </a:xfrm>
          <a:prstGeom prst="rect">
            <a:avLst/>
          </a:prstGeom>
        </p:spPr>
      </p:pic>
    </p:spTree>
  </p:cSld>
  <p:clrMapOvr>
    <a:masterClrMapping/>
  </p:clrMapOvr>
  <p:transition>
    <p:wheel spokes="8"/>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842832">
            <a:off x="670491" y="594127"/>
            <a:ext cx="3898776" cy="4525963"/>
          </a:xfrm>
          <a:blipFill>
            <a:blip r:embed="rId2" cstate="print"/>
            <a:tile tx="0" ty="0" sx="100000" sy="100000" flip="none" algn="tl"/>
          </a:blipFill>
        </p:spPr>
        <p:txBody>
          <a:bodyPr>
            <a:normAutofit fontScale="92500"/>
          </a:bodyPr>
          <a:lstStyle/>
          <a:p>
            <a:pPr fontAlgn="base">
              <a:buNone/>
            </a:pPr>
            <a:r>
              <a:rPr lang="tr-TR" b="1" dirty="0" smtClean="0">
                <a:effectLst>
                  <a:outerShdw blurRad="38100" dist="38100" dir="2700000" algn="tl">
                    <a:srgbClr val="000000">
                      <a:alpha val="43137"/>
                    </a:srgbClr>
                  </a:outerShdw>
                </a:effectLst>
                <a:latin typeface="Kristen ITC" pitchFamily="66" charset="0"/>
              </a:rPr>
              <a:t>    </a:t>
            </a:r>
            <a:r>
              <a:rPr lang="tr-TR" b="1" dirty="0" smtClean="0">
                <a:solidFill>
                  <a:srgbClr val="FF0000"/>
                </a:solidFill>
                <a:effectLst>
                  <a:outerShdw blurRad="38100" dist="38100" dir="2700000" algn="tl">
                    <a:srgbClr val="000000">
                      <a:alpha val="43137"/>
                    </a:srgbClr>
                  </a:outerShdw>
                </a:effectLst>
                <a:latin typeface="Kristen ITC" pitchFamily="66" charset="0"/>
              </a:rPr>
              <a:t>b) </a:t>
            </a:r>
            <a:r>
              <a:rPr lang="tr-TR" b="1" dirty="0" err="1" smtClean="0">
                <a:solidFill>
                  <a:srgbClr val="FF0000"/>
                </a:solidFill>
                <a:effectLst>
                  <a:outerShdw blurRad="38100" dist="38100" dir="2700000" algn="tl">
                    <a:srgbClr val="000000">
                      <a:alpha val="43137"/>
                    </a:srgbClr>
                  </a:outerShdw>
                </a:effectLst>
                <a:latin typeface="Kristen ITC" pitchFamily="66" charset="0"/>
              </a:rPr>
              <a:t>Rendzinalar</a:t>
            </a:r>
            <a:endParaRPr lang="tr-TR" b="1" dirty="0" smtClean="0">
              <a:solidFill>
                <a:srgbClr val="FF0000"/>
              </a:solidFill>
              <a:effectLst>
                <a:outerShdw blurRad="38100" dist="38100" dir="2700000" algn="tl">
                  <a:srgbClr val="000000">
                    <a:alpha val="43137"/>
                  </a:srgbClr>
                </a:outerShdw>
              </a:effectLst>
              <a:latin typeface="Kristen ITC" pitchFamily="66" charset="0"/>
            </a:endParaRPr>
          </a:p>
          <a:p>
            <a:pPr fontAlgn="base">
              <a:buNone/>
            </a:pPr>
            <a:r>
              <a:rPr lang="tr-TR" b="1" dirty="0" smtClean="0">
                <a:effectLst>
                  <a:outerShdw blurRad="38100" dist="38100" dir="2700000" algn="tl">
                    <a:srgbClr val="000000">
                      <a:alpha val="43137"/>
                    </a:srgbClr>
                  </a:outerShdw>
                </a:effectLst>
                <a:latin typeface="Kristen ITC" pitchFamily="66" charset="0"/>
              </a:rPr>
              <a:t>      Yumuşak kireç taşları üzerinde oluşan topraklardır. Alt kesimlerinde kireç miktarı fazladır. Koyu renkli topraklardır.</a:t>
            </a:r>
          </a:p>
          <a:p>
            <a:endParaRPr lang="tr-TR" dirty="0"/>
          </a:p>
        </p:txBody>
      </p:sp>
      <p:pic>
        <p:nvPicPr>
          <p:cNvPr id="4" name="3 Resim" descr="Rendzina_05.jpg"/>
          <p:cNvPicPr>
            <a:picLocks noChangeAspect="1"/>
          </p:cNvPicPr>
          <p:nvPr/>
        </p:nvPicPr>
        <p:blipFill>
          <a:blip r:embed="rId3" cstate="print"/>
          <a:stretch>
            <a:fillRect/>
          </a:stretch>
        </p:blipFill>
        <p:spPr>
          <a:xfrm rot="20449282">
            <a:off x="5029116" y="1573966"/>
            <a:ext cx="3076659" cy="4617874"/>
          </a:xfrm>
          <a:prstGeom prst="rect">
            <a:avLst/>
          </a:prstGeom>
        </p:spPr>
      </p:pic>
    </p:spTree>
  </p:cSld>
  <p:clrMapOvr>
    <a:masterClrMapping/>
  </p:clrMapOvr>
  <p:transition>
    <p:zoom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0824044">
            <a:off x="626285" y="1297188"/>
            <a:ext cx="7812360" cy="4234482"/>
          </a:xfrm>
          <a:blipFill>
            <a:blip r:embed="rId2" cstate="print"/>
            <a:tile tx="0" ty="0" sx="100000" sy="100000" flip="none" algn="tl"/>
          </a:blipFill>
        </p:spPr>
        <p:txBody>
          <a:bodyPr>
            <a:normAutofit/>
          </a:bodyPr>
          <a:lstStyle/>
          <a:p>
            <a:r>
              <a:rPr lang="tr-TR" sz="5400" b="1" dirty="0" smtClean="0">
                <a:effectLst>
                  <a:outerShdw blurRad="38100" dist="38100" dir="2700000" algn="tl">
                    <a:srgbClr val="000000">
                      <a:alpha val="43137"/>
                    </a:srgbClr>
                  </a:outerShdw>
                </a:effectLst>
                <a:latin typeface="Segoe Script" pitchFamily="34" charset="0"/>
              </a:rPr>
              <a:t>TAŞINMIŞ(AZONAL)</a:t>
            </a:r>
            <a:br>
              <a:rPr lang="tr-TR" sz="5400" b="1" dirty="0" smtClean="0">
                <a:effectLst>
                  <a:outerShdw blurRad="38100" dist="38100" dir="2700000" algn="tl">
                    <a:srgbClr val="000000">
                      <a:alpha val="43137"/>
                    </a:srgbClr>
                  </a:outerShdw>
                </a:effectLst>
                <a:latin typeface="Segoe Script" pitchFamily="34" charset="0"/>
              </a:rPr>
            </a:br>
            <a:r>
              <a:rPr lang="tr-TR" sz="5400" b="1" dirty="0" smtClean="0">
                <a:effectLst>
                  <a:outerShdw blurRad="38100" dist="38100" dir="2700000" algn="tl">
                    <a:srgbClr val="000000">
                      <a:alpha val="43137"/>
                    </a:srgbClr>
                  </a:outerShdw>
                </a:effectLst>
                <a:latin typeface="Segoe Script" pitchFamily="34" charset="0"/>
              </a:rPr>
              <a:t> TOPRAKLAR</a:t>
            </a:r>
            <a:endParaRPr lang="tr-TR" sz="5400" b="1" dirty="0">
              <a:effectLst>
                <a:outerShdw blurRad="38100" dist="38100" dir="2700000" algn="tl">
                  <a:srgbClr val="000000">
                    <a:alpha val="43137"/>
                  </a:srgbClr>
                </a:outerShdw>
              </a:effectLst>
              <a:latin typeface="Segoe Script" pitchFamily="34" charset="0"/>
            </a:endParaRPr>
          </a:p>
        </p:txBody>
      </p:sp>
    </p:spTree>
  </p:cSld>
  <p:clrMapOvr>
    <a:masterClrMapping/>
  </p:clrMapOvr>
  <p:transition>
    <p:comb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i="1" dirty="0" smtClean="0">
                <a:solidFill>
                  <a:srgbClr val="FFFF00"/>
                </a:solidFill>
                <a:effectLst>
                  <a:outerShdw blurRad="38100" dist="38100" dir="2700000" algn="tl">
                    <a:srgbClr val="000000">
                      <a:alpha val="43137"/>
                    </a:srgbClr>
                  </a:outerShdw>
                </a:effectLst>
                <a:latin typeface="High Tower Text" pitchFamily="18" charset="0"/>
              </a:rPr>
              <a:t>ALÜVYAL TOPRAKLAR</a:t>
            </a:r>
            <a:endParaRPr lang="tr-TR" b="1" i="1" dirty="0">
              <a:solidFill>
                <a:srgbClr val="FFFF00"/>
              </a:solidFill>
              <a:effectLst>
                <a:outerShdw blurRad="38100" dist="38100" dir="2700000" algn="tl">
                  <a:srgbClr val="000000">
                    <a:alpha val="43137"/>
                  </a:srgbClr>
                </a:outerShdw>
              </a:effectLst>
              <a:latin typeface="High Tower Text" pitchFamily="18" charset="0"/>
            </a:endParaRPr>
          </a:p>
        </p:txBody>
      </p:sp>
      <p:sp>
        <p:nvSpPr>
          <p:cNvPr id="3" name="2 İçerik Yer Tutucusu"/>
          <p:cNvSpPr>
            <a:spLocks noGrp="1"/>
          </p:cNvSpPr>
          <p:nvPr>
            <p:ph idx="1"/>
          </p:nvPr>
        </p:nvSpPr>
        <p:spPr>
          <a:xfrm rot="20730349">
            <a:off x="795575" y="1985636"/>
            <a:ext cx="3970784" cy="4277071"/>
          </a:xfrm>
          <a:blipFill>
            <a:blip r:embed="rId3" cstate="print"/>
            <a:tile tx="0" ty="0" sx="100000" sy="100000" flip="none" algn="tl"/>
          </a:blipFill>
        </p:spPr>
        <p:txBody>
          <a:bodyPr>
            <a:normAutofit fontScale="85000" lnSpcReduction="10000"/>
          </a:bodyPr>
          <a:lstStyle/>
          <a:p>
            <a:pPr>
              <a:buNone/>
            </a:pPr>
            <a:r>
              <a:rPr lang="tr-TR" b="1" dirty="0" smtClean="0">
                <a:effectLst>
                  <a:outerShdw blurRad="38100" dist="38100" dir="2700000" algn="tl">
                    <a:srgbClr val="000000">
                      <a:alpha val="43137"/>
                    </a:srgbClr>
                  </a:outerShdw>
                </a:effectLst>
                <a:latin typeface="Andalus" pitchFamily="18" charset="-78"/>
                <a:cs typeface="Andalus" pitchFamily="18" charset="-78"/>
              </a:rPr>
              <a:t>        Akarsuların taşıdıkları malzemeleri biriktirmesiyle oluşan topraklardır. Bu tür topraklara genellikle delta ovalarında rastlanır. </a:t>
            </a:r>
            <a:r>
              <a:rPr lang="tr-TR" b="1" dirty="0" err="1" smtClean="0">
                <a:effectLst>
                  <a:outerShdw blurRad="38100" dist="38100" dir="2700000" algn="tl">
                    <a:srgbClr val="000000">
                      <a:alpha val="43137"/>
                    </a:srgbClr>
                  </a:outerShdw>
                </a:effectLst>
                <a:latin typeface="Andalus" pitchFamily="18" charset="-78"/>
                <a:cs typeface="Andalus" pitchFamily="18" charset="-78"/>
              </a:rPr>
              <a:t>Alüvyal</a:t>
            </a:r>
            <a:r>
              <a:rPr lang="tr-TR" b="1" dirty="0" smtClean="0">
                <a:effectLst>
                  <a:outerShdw blurRad="38100" dist="38100" dir="2700000" algn="tl">
                    <a:srgbClr val="000000">
                      <a:alpha val="43137"/>
                    </a:srgbClr>
                  </a:outerShdw>
                </a:effectLst>
                <a:latin typeface="Andalus" pitchFamily="18" charset="-78"/>
                <a:cs typeface="Andalus" pitchFamily="18" charset="-78"/>
              </a:rPr>
              <a:t> topraklar geçirgen ve kolay işlenebilen topraklardır. Bu nedenle verimleri yüksektir.</a:t>
            </a:r>
            <a:endParaRPr lang="tr-TR" b="1" dirty="0">
              <a:effectLst>
                <a:outerShdw blurRad="38100" dist="38100" dir="2700000" algn="tl">
                  <a:srgbClr val="000000">
                    <a:alpha val="43137"/>
                  </a:srgbClr>
                </a:outerShdw>
              </a:effectLst>
              <a:latin typeface="Andalus" pitchFamily="18" charset="-78"/>
              <a:cs typeface="Andalus" pitchFamily="18" charset="-78"/>
            </a:endParaRPr>
          </a:p>
        </p:txBody>
      </p:sp>
      <p:pic>
        <p:nvPicPr>
          <p:cNvPr id="4" name="3 Resim" descr="aluv.jpg"/>
          <p:cNvPicPr>
            <a:picLocks noChangeAspect="1"/>
          </p:cNvPicPr>
          <p:nvPr/>
        </p:nvPicPr>
        <p:blipFill>
          <a:blip r:embed="rId4" cstate="print"/>
          <a:stretch>
            <a:fillRect/>
          </a:stretch>
        </p:blipFill>
        <p:spPr>
          <a:xfrm rot="734593">
            <a:off x="4956695" y="2478591"/>
            <a:ext cx="3544915" cy="2650092"/>
          </a:xfrm>
          <a:prstGeom prst="rect">
            <a:avLst/>
          </a:prstGeom>
        </p:spPr>
      </p:pic>
    </p:spTree>
  </p:cSld>
  <p:clrMapOvr>
    <a:masterClrMapping/>
  </p:clrMapOvr>
  <p:transition>
    <p:comb/>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solidFill>
                  <a:srgbClr val="00B0F0"/>
                </a:solidFill>
                <a:effectLst>
                  <a:outerShdw blurRad="38100" dist="38100" dir="2700000" algn="tl">
                    <a:srgbClr val="000000">
                      <a:alpha val="43137"/>
                    </a:srgbClr>
                  </a:outerShdw>
                </a:effectLst>
                <a:latin typeface="Kristen ITC" pitchFamily="66" charset="0"/>
              </a:rPr>
              <a:t>KOLÜVYAL TOPRAKLAR</a:t>
            </a:r>
            <a:endParaRPr lang="tr-TR" b="1" dirty="0">
              <a:solidFill>
                <a:srgbClr val="00B0F0"/>
              </a:solidFill>
              <a:effectLst>
                <a:outerShdw blurRad="38100" dist="38100" dir="2700000" algn="tl">
                  <a:srgbClr val="000000">
                    <a:alpha val="43137"/>
                  </a:srgbClr>
                </a:outerShdw>
              </a:effectLst>
              <a:latin typeface="Kristen ITC" pitchFamily="66" charset="0"/>
            </a:endParaRPr>
          </a:p>
        </p:txBody>
      </p:sp>
      <p:sp>
        <p:nvSpPr>
          <p:cNvPr id="3" name="2 İçerik Yer Tutucusu"/>
          <p:cNvSpPr>
            <a:spLocks noGrp="1"/>
          </p:cNvSpPr>
          <p:nvPr>
            <p:ph idx="1"/>
          </p:nvPr>
        </p:nvSpPr>
        <p:spPr>
          <a:xfrm rot="582985">
            <a:off x="1006788" y="1825846"/>
            <a:ext cx="3682752" cy="4525963"/>
          </a:xfrm>
          <a:blipFill>
            <a:blip r:embed="rId3" cstate="print"/>
            <a:tile tx="0" ty="0" sx="100000" sy="100000" flip="none" algn="tl"/>
          </a:blipFill>
        </p:spPr>
        <p:txBody>
          <a:bodyPr>
            <a:normAutofit fontScale="77500" lnSpcReduction="20000"/>
          </a:bodyPr>
          <a:lstStyle/>
          <a:p>
            <a:pPr>
              <a:buNone/>
            </a:pPr>
            <a:r>
              <a:rPr lang="tr-TR" dirty="0" smtClean="0">
                <a:effectLst>
                  <a:outerShdw blurRad="38100" dist="38100" dir="2700000" algn="tl">
                    <a:srgbClr val="000000">
                      <a:alpha val="43137"/>
                    </a:srgbClr>
                  </a:outerShdw>
                </a:effectLst>
                <a:latin typeface="Arial" pitchFamily="34" charset="0"/>
                <a:cs typeface="Arial" pitchFamily="34" charset="0"/>
              </a:rPr>
              <a:t>       Eğimli yamaçlardan aşınan materyalin dağın eteklerinde birikmesiyle oluşan topraklardır.Dağlık bölgelerde yaygın olarak görülür.Aşınma sürekli olursa ince malzemeler etek kısma taşındığı için geriye iri taneli taşların oluşturduğu ve</a:t>
            </a:r>
            <a:r>
              <a:rPr lang="tr-TR"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tr-TR"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litosol</a:t>
            </a:r>
            <a:r>
              <a:rPr lang="tr-TR"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t>
            </a:r>
            <a:r>
              <a:rPr lang="tr-TR" dirty="0" smtClean="0">
                <a:effectLst>
                  <a:outerShdw blurRad="38100" dist="38100" dir="2700000" algn="tl">
                    <a:srgbClr val="000000">
                      <a:alpha val="43137"/>
                    </a:srgbClr>
                  </a:outerShdw>
                </a:effectLst>
                <a:latin typeface="Arial" pitchFamily="34" charset="0"/>
                <a:cs typeface="Arial" pitchFamily="34" charset="0"/>
              </a:rPr>
              <a:t>adı verilen topraklar kalır.</a:t>
            </a:r>
            <a:endParaRPr lang="tr-TR" dirty="0">
              <a:effectLst>
                <a:outerShdw blurRad="38100" dist="38100" dir="2700000" algn="tl">
                  <a:srgbClr val="000000">
                    <a:alpha val="43137"/>
                  </a:srgbClr>
                </a:outerShdw>
              </a:effectLst>
              <a:latin typeface="Arial" pitchFamily="34" charset="0"/>
              <a:cs typeface="Arial" pitchFamily="34" charset="0"/>
            </a:endParaRPr>
          </a:p>
        </p:txBody>
      </p:sp>
      <p:pic>
        <p:nvPicPr>
          <p:cNvPr id="4" name="3 Resim" descr="akincilar2.jpg"/>
          <p:cNvPicPr>
            <a:picLocks noChangeAspect="1"/>
          </p:cNvPicPr>
          <p:nvPr/>
        </p:nvPicPr>
        <p:blipFill>
          <a:blip r:embed="rId4" cstate="print"/>
          <a:stretch>
            <a:fillRect/>
          </a:stretch>
        </p:blipFill>
        <p:spPr>
          <a:xfrm rot="20044688">
            <a:off x="4665079" y="3536545"/>
            <a:ext cx="3810000" cy="2620516"/>
          </a:xfrm>
          <a:prstGeom prst="rect">
            <a:avLst/>
          </a:prstGeom>
        </p:spPr>
      </p:pic>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91680" y="260648"/>
            <a:ext cx="5626968" cy="1143000"/>
          </a:xfrm>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Berlin Sans FB Demi" pitchFamily="34" charset="0"/>
              </a:rPr>
              <a:t>LÖSLER</a:t>
            </a:r>
            <a:endParaRPr lang="tr-TR" b="1" dirty="0">
              <a:effectLst>
                <a:outerShdw blurRad="38100" dist="38100" dir="2700000" algn="tl">
                  <a:srgbClr val="000000">
                    <a:alpha val="43137"/>
                  </a:srgbClr>
                </a:outerShdw>
              </a:effectLst>
              <a:latin typeface="Berlin Sans FB Demi" pitchFamily="34" charset="0"/>
            </a:endParaRPr>
          </a:p>
        </p:txBody>
      </p:sp>
      <p:sp>
        <p:nvSpPr>
          <p:cNvPr id="3" name="2 İçerik Yer Tutucusu"/>
          <p:cNvSpPr>
            <a:spLocks noGrp="1"/>
          </p:cNvSpPr>
          <p:nvPr>
            <p:ph idx="1"/>
          </p:nvPr>
        </p:nvSpPr>
        <p:spPr>
          <a:xfrm rot="798909">
            <a:off x="467544" y="1988840"/>
            <a:ext cx="4474840" cy="4133056"/>
          </a:xfrm>
          <a:blipFill>
            <a:blip r:embed="rId3" cstate="print"/>
            <a:tile tx="0" ty="0" sx="100000" sy="100000" flip="none" algn="tl"/>
          </a:blipFill>
        </p:spPr>
        <p:txBody>
          <a:bodyPr/>
          <a:lstStyle/>
          <a:p>
            <a:pPr>
              <a:buNone/>
            </a:pPr>
            <a:r>
              <a:rPr lang="tr-TR" dirty="0" smtClean="0"/>
              <a:t>       </a:t>
            </a:r>
            <a:r>
              <a:rPr lang="tr-TR" b="1" dirty="0" smtClean="0">
                <a:effectLst>
                  <a:outerShdw blurRad="38100" dist="38100" dir="2700000" algn="tl">
                    <a:srgbClr val="000000">
                      <a:alpha val="43137"/>
                    </a:srgbClr>
                  </a:outerShdw>
                </a:effectLst>
                <a:latin typeface="Baskerville Old Face" pitchFamily="18" charset="0"/>
              </a:rPr>
              <a:t>Kurak bölgelerde rüzgarların taşıdıkları malzemeleri biriktirmesi sonucu oluşan topraklardır. İnce taneli olan bu topraklar, mineral bakımından zengindir.</a:t>
            </a:r>
            <a:endParaRPr lang="tr-TR" b="1" dirty="0">
              <a:effectLst>
                <a:outerShdw blurRad="38100" dist="38100" dir="2700000" algn="tl">
                  <a:srgbClr val="000000">
                    <a:alpha val="43137"/>
                  </a:srgbClr>
                </a:outerShdw>
              </a:effectLst>
              <a:latin typeface="Baskerville Old Face" pitchFamily="18" charset="0"/>
            </a:endParaRPr>
          </a:p>
        </p:txBody>
      </p:sp>
      <p:pic>
        <p:nvPicPr>
          <p:cNvPr id="4" name="3 Resim" descr="images (9).jpg"/>
          <p:cNvPicPr>
            <a:picLocks noChangeAspect="1"/>
          </p:cNvPicPr>
          <p:nvPr/>
        </p:nvPicPr>
        <p:blipFill>
          <a:blip r:embed="rId4" cstate="print"/>
          <a:stretch>
            <a:fillRect/>
          </a:stretch>
        </p:blipFill>
        <p:spPr>
          <a:xfrm rot="20201297">
            <a:off x="5153739" y="3294123"/>
            <a:ext cx="3263952" cy="3249445"/>
          </a:xfrm>
          <a:prstGeom prst="rect">
            <a:avLst/>
          </a:prstGeom>
        </p:spPr>
      </p:pic>
    </p:spTree>
  </p:cSld>
  <p:clrMapOvr>
    <a:masterClrMapping/>
  </p:clrMapOvr>
  <p:transition>
    <p:split dir="in"/>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483768" y="274638"/>
            <a:ext cx="3888432" cy="1143000"/>
          </a:xfrm>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Impact" pitchFamily="34" charset="0"/>
              </a:rPr>
              <a:t>MORENLER</a:t>
            </a:r>
            <a:endParaRPr lang="tr-TR" b="1" dirty="0">
              <a:effectLst>
                <a:outerShdw blurRad="38100" dist="38100" dir="2700000" algn="tl">
                  <a:srgbClr val="000000">
                    <a:alpha val="43137"/>
                  </a:srgbClr>
                </a:outerShdw>
              </a:effectLst>
              <a:latin typeface="Impact" pitchFamily="34" charset="0"/>
            </a:endParaRPr>
          </a:p>
        </p:txBody>
      </p:sp>
      <p:sp>
        <p:nvSpPr>
          <p:cNvPr id="3" name="2 İçerik Yer Tutucusu"/>
          <p:cNvSpPr>
            <a:spLocks noGrp="1"/>
          </p:cNvSpPr>
          <p:nvPr>
            <p:ph idx="1"/>
          </p:nvPr>
        </p:nvSpPr>
        <p:spPr>
          <a:xfrm rot="1002829">
            <a:off x="807811" y="1784178"/>
            <a:ext cx="4474840" cy="4525963"/>
          </a:xfrm>
          <a:blipFill>
            <a:blip r:embed="rId3" cstate="print"/>
            <a:tile tx="0" ty="0" sx="100000" sy="100000" flip="none" algn="tl"/>
          </a:blipFill>
        </p:spPr>
        <p:txBody>
          <a:bodyPr>
            <a:normAutofit fontScale="92500" lnSpcReduction="20000"/>
          </a:bodyPr>
          <a:lstStyle/>
          <a:p>
            <a:pPr>
              <a:buNone/>
            </a:pPr>
            <a:r>
              <a:rPr lang="tr-TR" b="1" dirty="0" smtClean="0">
                <a:effectLst>
                  <a:outerShdw blurRad="38100" dist="38100" dir="2700000" algn="tl">
                    <a:srgbClr val="000000">
                      <a:alpha val="43137"/>
                    </a:srgbClr>
                  </a:outerShdw>
                </a:effectLst>
              </a:rPr>
              <a:t>      </a:t>
            </a:r>
            <a:r>
              <a:rPr lang="tr-TR" b="1" dirty="0" smtClean="0">
                <a:effectLst>
                  <a:outerShdw blurRad="38100" dist="38100" dir="2700000" algn="tl">
                    <a:srgbClr val="000000">
                      <a:alpha val="43137"/>
                    </a:srgbClr>
                  </a:outerShdw>
                </a:effectLst>
                <a:latin typeface="Comic Sans MS" pitchFamily="66" charset="0"/>
              </a:rPr>
              <a:t>Buzulların taşıyıp biriktirdiği topraklardır. Yüksek enlemlerde ve yüksek dağlarda görülürler. Mineralce zengin olmasına rağmen sıcaklığın düşük olduğu alanlarda görüldüklerinden tarıma elverişli değildirler.</a:t>
            </a:r>
            <a:endParaRPr lang="tr-TR" b="1" dirty="0">
              <a:effectLst>
                <a:outerShdw blurRad="38100" dist="38100" dir="2700000" algn="tl">
                  <a:srgbClr val="000000">
                    <a:alpha val="43137"/>
                  </a:srgbClr>
                </a:outerShdw>
              </a:effectLst>
              <a:latin typeface="Comic Sans MS" pitchFamily="66" charset="0"/>
            </a:endParaRPr>
          </a:p>
        </p:txBody>
      </p:sp>
      <p:pic>
        <p:nvPicPr>
          <p:cNvPr id="4" name="3 Resim" descr="images (10).jpg"/>
          <p:cNvPicPr>
            <a:picLocks noChangeAspect="1"/>
          </p:cNvPicPr>
          <p:nvPr/>
        </p:nvPicPr>
        <p:blipFill>
          <a:blip r:embed="rId4" cstate="print"/>
          <a:stretch>
            <a:fillRect/>
          </a:stretch>
        </p:blipFill>
        <p:spPr>
          <a:xfrm rot="20212664">
            <a:off x="5237625" y="3497719"/>
            <a:ext cx="3376836" cy="2247131"/>
          </a:xfrm>
          <a:prstGeom prst="rect">
            <a:avLst/>
          </a:prstGeom>
        </p:spPr>
      </p:pic>
    </p:spTree>
  </p:cSld>
  <p:clrMapOvr>
    <a:masterClrMapping/>
  </p:clrMapOvr>
  <p:transition>
    <p:strips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91680" y="274638"/>
            <a:ext cx="5616624" cy="1143000"/>
          </a:xfrm>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Curlz MT" pitchFamily="82" charset="0"/>
              </a:rPr>
              <a:t>REGOSOLLER</a:t>
            </a:r>
            <a:endParaRPr lang="tr-TR" b="1" dirty="0">
              <a:effectLst>
                <a:outerShdw blurRad="38100" dist="38100" dir="2700000" algn="tl">
                  <a:srgbClr val="000000">
                    <a:alpha val="43137"/>
                  </a:srgbClr>
                </a:outerShdw>
              </a:effectLst>
              <a:latin typeface="Curlz MT" pitchFamily="82" charset="0"/>
            </a:endParaRPr>
          </a:p>
        </p:txBody>
      </p:sp>
      <p:sp>
        <p:nvSpPr>
          <p:cNvPr id="3" name="2 İçerik Yer Tutucusu"/>
          <p:cNvSpPr>
            <a:spLocks noGrp="1"/>
          </p:cNvSpPr>
          <p:nvPr>
            <p:ph idx="1"/>
          </p:nvPr>
        </p:nvSpPr>
        <p:spPr>
          <a:xfrm rot="20733264">
            <a:off x="501757" y="1908305"/>
            <a:ext cx="3970784" cy="4525963"/>
          </a:xfrm>
          <a:blipFill>
            <a:blip r:embed="rId3" cstate="print"/>
            <a:tile tx="0" ty="0" sx="100000" sy="100000" flip="none" algn="tl"/>
          </a:blipFill>
        </p:spPr>
        <p:txBody>
          <a:bodyPr>
            <a:normAutofit lnSpcReduction="10000"/>
          </a:bodyPr>
          <a:lstStyle/>
          <a:p>
            <a:pPr>
              <a:buNone/>
            </a:pPr>
            <a:r>
              <a:rPr lang="tr-TR" b="1" dirty="0" smtClean="0">
                <a:solidFill>
                  <a:srgbClr val="FFFF00"/>
                </a:solidFill>
                <a:effectLst>
                  <a:outerShdw blurRad="38100" dist="38100" dir="2700000" algn="tl">
                    <a:srgbClr val="000000">
                      <a:alpha val="43137"/>
                    </a:srgbClr>
                  </a:outerShdw>
                </a:effectLst>
              </a:rPr>
              <a:t>      </a:t>
            </a:r>
            <a:r>
              <a:rPr lang="tr-TR" b="1" dirty="0" smtClean="0">
                <a:solidFill>
                  <a:srgbClr val="FFFF00"/>
                </a:solidFill>
                <a:effectLst>
                  <a:outerShdw blurRad="38100" dist="38100" dir="2700000" algn="tl">
                    <a:srgbClr val="000000">
                      <a:alpha val="43137"/>
                    </a:srgbClr>
                  </a:outerShdw>
                </a:effectLst>
                <a:latin typeface="Kristen ITC" pitchFamily="66" charset="0"/>
              </a:rPr>
              <a:t>Volkanlardan çıkan kum boyutundaki malzemeler üzerinde oluşan topraklardır.Hu-</a:t>
            </a:r>
            <a:r>
              <a:rPr lang="tr-TR" b="1" dirty="0" err="1" smtClean="0">
                <a:solidFill>
                  <a:srgbClr val="FFFF00"/>
                </a:solidFill>
                <a:effectLst>
                  <a:outerShdw blurRad="38100" dist="38100" dir="2700000" algn="tl">
                    <a:srgbClr val="000000">
                      <a:alpha val="43137"/>
                    </a:srgbClr>
                  </a:outerShdw>
                </a:effectLst>
                <a:latin typeface="Kristen ITC" pitchFamily="66" charset="0"/>
              </a:rPr>
              <a:t>mus</a:t>
            </a:r>
            <a:r>
              <a:rPr lang="tr-TR" b="1" dirty="0" smtClean="0">
                <a:solidFill>
                  <a:srgbClr val="FFFF00"/>
                </a:solidFill>
                <a:effectLst>
                  <a:outerShdw blurRad="38100" dist="38100" dir="2700000" algn="tl">
                    <a:srgbClr val="000000">
                      <a:alpha val="43137"/>
                    </a:srgbClr>
                  </a:outerShdw>
                </a:effectLst>
                <a:latin typeface="Kristen ITC" pitchFamily="66" charset="0"/>
              </a:rPr>
              <a:t> bakımından fakirdirler ve verimleri düşüktür.</a:t>
            </a:r>
            <a:endParaRPr lang="tr-TR" b="1" dirty="0">
              <a:solidFill>
                <a:srgbClr val="FFFF00"/>
              </a:solidFill>
              <a:effectLst>
                <a:outerShdw blurRad="38100" dist="38100" dir="2700000" algn="tl">
                  <a:srgbClr val="000000">
                    <a:alpha val="43137"/>
                  </a:srgbClr>
                </a:outerShdw>
              </a:effectLst>
              <a:latin typeface="Kristen ITC" pitchFamily="66" charset="0"/>
            </a:endParaRPr>
          </a:p>
        </p:txBody>
      </p:sp>
      <p:pic>
        <p:nvPicPr>
          <p:cNvPr id="4" name="3 Resim" descr="regosol_landscape_small.jpg"/>
          <p:cNvPicPr>
            <a:picLocks noChangeAspect="1"/>
          </p:cNvPicPr>
          <p:nvPr/>
        </p:nvPicPr>
        <p:blipFill>
          <a:blip r:embed="rId4" cstate="print"/>
          <a:stretch>
            <a:fillRect/>
          </a:stretch>
        </p:blipFill>
        <p:spPr>
          <a:xfrm rot="1152004">
            <a:off x="4525106" y="2855830"/>
            <a:ext cx="4032448" cy="3024336"/>
          </a:xfrm>
          <a:prstGeom prst="rect">
            <a:avLst/>
          </a:prstGeom>
        </p:spPr>
      </p:pic>
    </p:spTree>
  </p:cSld>
  <p:clrMapOvr>
    <a:masterClrMapping/>
  </p:clrMapOvr>
  <p:transition>
    <p:wheel spokes="8"/>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20538079">
            <a:off x="1187654" y="1207477"/>
            <a:ext cx="6912768" cy="4392488"/>
          </a:xfrm>
          <a:blipFill>
            <a:blip r:embed="rId2" cstate="print"/>
            <a:tile tx="0" ty="0" sx="100000" sy="100000" flip="none" algn="tl"/>
          </a:blipFill>
        </p:spPr>
        <p:txBody>
          <a:bodyPr>
            <a:normAutofit/>
          </a:bodyPr>
          <a:lstStyle/>
          <a:p>
            <a:r>
              <a:rPr lang="tr-TR" sz="9600" dirty="0" smtClean="0">
                <a:latin typeface="Mistral" pitchFamily="66" charset="0"/>
              </a:rPr>
              <a:t>ETKİNLİKLER</a:t>
            </a:r>
            <a:endParaRPr lang="tr-TR" sz="9600" dirty="0">
              <a:latin typeface="Mistral" pitchFamily="66" charset="0"/>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0" y="0"/>
            <a:ext cx="9144000" cy="1066130"/>
          </a:xfrm>
          <a:blipFill>
            <a:blip r:embed="rId2" cstate="print"/>
            <a:tile tx="0" ty="0" sx="100000" sy="100000" flip="none" algn="tl"/>
          </a:blipFill>
        </p:spPr>
        <p:txBody>
          <a:bodyPr>
            <a:normAutofit/>
          </a:bodyPr>
          <a:lstStyle/>
          <a:p>
            <a:r>
              <a:rPr lang="tr-TR" b="1" dirty="0" smtClean="0">
                <a:solidFill>
                  <a:srgbClr val="002060"/>
                </a:solidFill>
                <a:effectLst>
                  <a:outerShdw blurRad="38100" dist="38100" dir="2700000" algn="tl">
                    <a:srgbClr val="000000">
                      <a:alpha val="43137"/>
                    </a:srgbClr>
                  </a:outerShdw>
                </a:effectLst>
                <a:latin typeface="Dotum" pitchFamily="34" charset="-127"/>
                <a:ea typeface="Dotum" pitchFamily="34" charset="-127"/>
                <a:cs typeface="David" pitchFamily="34" charset="-79"/>
              </a:rPr>
              <a:t>FİZİKSEL(MEKANİK)ÇÖZÜLME</a:t>
            </a:r>
            <a:endParaRPr lang="tr-TR" b="1" dirty="0">
              <a:solidFill>
                <a:srgbClr val="002060"/>
              </a:solidFill>
              <a:effectLst>
                <a:outerShdw blurRad="38100" dist="38100" dir="2700000" algn="tl">
                  <a:srgbClr val="000000">
                    <a:alpha val="43137"/>
                  </a:srgbClr>
                </a:outerShdw>
              </a:effectLst>
              <a:latin typeface="Dotum" pitchFamily="34" charset="-127"/>
              <a:ea typeface="Dotum" pitchFamily="34" charset="-127"/>
              <a:cs typeface="David" pitchFamily="34" charset="-79"/>
            </a:endParaRPr>
          </a:p>
        </p:txBody>
      </p:sp>
      <p:sp>
        <p:nvSpPr>
          <p:cNvPr id="6" name="5 İçerik Yer Tutucusu"/>
          <p:cNvSpPr>
            <a:spLocks noGrp="1"/>
          </p:cNvSpPr>
          <p:nvPr>
            <p:ph idx="1"/>
          </p:nvPr>
        </p:nvSpPr>
        <p:spPr>
          <a:xfrm>
            <a:off x="0" y="1052736"/>
            <a:ext cx="9144000" cy="5805264"/>
          </a:xfrm>
          <a:blipFill>
            <a:blip r:embed="rId3" cstate="print"/>
            <a:stretch>
              <a:fillRect/>
            </a:stretch>
          </a:blipFill>
        </p:spPr>
        <p:txBody>
          <a:bodyPr>
            <a:noAutofit/>
          </a:bodyPr>
          <a:lstStyle/>
          <a:p>
            <a:pPr>
              <a:buNone/>
            </a:pPr>
            <a:r>
              <a:rPr lang="tr-TR" b="1" i="1" dirty="0" smtClean="0">
                <a:solidFill>
                  <a:srgbClr val="00B0F0"/>
                </a:solidFill>
                <a:effectLst>
                  <a:outerShdw blurRad="38100" dist="38100" dir="2700000" algn="tl">
                    <a:srgbClr val="000000">
                      <a:alpha val="43137"/>
                    </a:srgbClr>
                  </a:outerShdw>
                </a:effectLst>
              </a:rPr>
              <a:t>         </a:t>
            </a:r>
            <a:r>
              <a:rPr lang="tr-TR" sz="4400" b="1" i="1" dirty="0" smtClean="0">
                <a:solidFill>
                  <a:srgbClr val="00B0F0"/>
                </a:solidFill>
                <a:effectLst>
                  <a:outerShdw blurRad="38100" dist="38100" dir="2700000" algn="tl">
                    <a:srgbClr val="000000">
                      <a:alpha val="43137"/>
                    </a:srgbClr>
                  </a:outerShdw>
                </a:effectLst>
              </a:rPr>
              <a:t>Kayaçların kimyasal yapılarında herhangi bir değişme meydana gelmeden bağlarının zayıflaması,parçalara ayrılarak ufalanmasıdır. En önemli etken, sıcaklık farklarıdır. Sıcaklık farkının artması mekanik çözülmeyi arttırır. </a:t>
            </a:r>
            <a:endParaRPr lang="tr-TR" sz="4400" b="1" i="1" dirty="0">
              <a:solidFill>
                <a:srgbClr val="00B0F0"/>
              </a:solidFill>
              <a:effectLst>
                <a:outerShdw blurRad="38100" dist="38100" dir="2700000" algn="tl">
                  <a:srgbClr val="000000">
                    <a:alpha val="43137"/>
                  </a:srgbClr>
                </a:outerShdw>
              </a:effectLst>
            </a:endParaRPr>
          </a:p>
        </p:txBody>
      </p:sp>
    </p:spTree>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6844870"/>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over dir="l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20885567">
            <a:off x="2868491" y="4765160"/>
            <a:ext cx="6190456" cy="1470025"/>
          </a:xfrm>
          <a:solidFill>
            <a:srgbClr val="FF0000"/>
          </a:solidFill>
        </p:spPr>
        <p:txBody>
          <a:bodyPr>
            <a:normAutofit/>
          </a:bodyPr>
          <a:lstStyle/>
          <a:p>
            <a:r>
              <a:rPr lang="tr-TR" sz="3600" dirty="0" smtClean="0">
                <a:solidFill>
                  <a:srgbClr val="FFFF00"/>
                </a:solidFill>
                <a:latin typeface="Broadway" pitchFamily="82" charset="0"/>
              </a:rPr>
              <a:t>HAZIRLAYAN:</a:t>
            </a:r>
            <a:br>
              <a:rPr lang="tr-TR" sz="3600" dirty="0" smtClean="0">
                <a:solidFill>
                  <a:srgbClr val="FFFF00"/>
                </a:solidFill>
                <a:latin typeface="Broadway" pitchFamily="82" charset="0"/>
              </a:rPr>
            </a:br>
            <a:r>
              <a:rPr lang="tr-TR" sz="3600" dirty="0" smtClean="0">
                <a:solidFill>
                  <a:srgbClr val="FFFF00"/>
                </a:solidFill>
                <a:latin typeface="Broadway" pitchFamily="82" charset="0"/>
              </a:rPr>
              <a:t>RAMAZAN ÜNSAL</a:t>
            </a:r>
            <a:endParaRPr lang="tr-TR" sz="3600" dirty="0">
              <a:solidFill>
                <a:srgbClr val="FFFF00"/>
              </a:solidFill>
              <a:latin typeface="Broadway" pitchFamily="82" charset="0"/>
            </a:endParaRPr>
          </a:p>
        </p:txBody>
      </p:sp>
      <p:sp>
        <p:nvSpPr>
          <p:cNvPr id="4" name="3 Alt Başlık"/>
          <p:cNvSpPr>
            <a:spLocks noGrp="1"/>
          </p:cNvSpPr>
          <p:nvPr>
            <p:ph type="subTitle" idx="1"/>
          </p:nvPr>
        </p:nvSpPr>
        <p:spPr>
          <a:xfrm rot="1088590">
            <a:off x="850402" y="1792745"/>
            <a:ext cx="6400800" cy="1631032"/>
          </a:xfrm>
          <a:solidFill>
            <a:srgbClr val="FFFF00"/>
          </a:solidFill>
        </p:spPr>
        <p:txBody>
          <a:bodyPr>
            <a:normAutofit/>
          </a:bodyPr>
          <a:lstStyle/>
          <a:p>
            <a:r>
              <a:rPr lang="tr-TR" sz="9600" dirty="0" smtClean="0">
                <a:solidFill>
                  <a:srgbClr val="FF0000"/>
                </a:solidFill>
                <a:latin typeface="Mistral" pitchFamily="66" charset="0"/>
              </a:rPr>
              <a:t>TEŞEKKÜRLER</a:t>
            </a:r>
            <a:endParaRPr lang="tr-TR" sz="9600" dirty="0">
              <a:solidFill>
                <a:srgbClr val="FF0000"/>
              </a:solidFill>
              <a:latin typeface="Mistral" pitchFamily="66" charset="0"/>
            </a:endParaRPr>
          </a:p>
        </p:txBody>
      </p:sp>
    </p:spTree>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rot="739202">
            <a:off x="457200" y="1484784"/>
            <a:ext cx="5770984" cy="4320479"/>
          </a:xfrm>
          <a:blipFill>
            <a:blip r:embed="rId2" cstate="print"/>
            <a:tile tx="0" ty="0" sx="100000" sy="100000" flip="none" algn="tl"/>
          </a:blipFill>
        </p:spPr>
        <p:txBody>
          <a:bodyPr>
            <a:normAutofit fontScale="92500"/>
          </a:bodyPr>
          <a:lstStyle/>
          <a:p>
            <a:pPr>
              <a:buNone/>
            </a:pPr>
            <a:r>
              <a:rPr lang="tr-TR" b="1" i="1" dirty="0" smtClean="0">
                <a:solidFill>
                  <a:srgbClr val="00B0F0"/>
                </a:solidFill>
                <a:effectLst>
                  <a:outerShdw blurRad="38100" dist="38100" dir="2700000" algn="tl">
                    <a:srgbClr val="000000">
                      <a:alpha val="43137"/>
                    </a:srgbClr>
                  </a:outerShdw>
                </a:effectLst>
              </a:rPr>
              <a:t>      Özellikle</a:t>
            </a:r>
            <a:r>
              <a:rPr lang="tr-TR" b="1" i="1" dirty="0" smtClean="0">
                <a:solidFill>
                  <a:srgbClr val="00B0F0"/>
                </a:solidFill>
                <a:effectLst>
                  <a:outerShdw blurRad="38100" dist="38100" dir="2700000" algn="tl">
                    <a:srgbClr val="000000">
                      <a:alpha val="43137"/>
                    </a:srgbClr>
                  </a:outerShdw>
                </a:effectLst>
              </a:rPr>
              <a:t>, çöl ikliminin egemen olduğu alanlarda ve sıcaklık farkının fazla olduğu karasal iklim bölgelerinde etkili olmaktadır. Donma ve çözülme, buz, tuz ve kök çatlaması, ısınma ve kuruma, taşların büzüşüp genleşmesi mekanik çözülmeyi oluşturan başlıca faktörlerdir.</a:t>
            </a:r>
            <a:endParaRPr lang="tr-TR" dirty="0"/>
          </a:p>
        </p:txBody>
      </p:sp>
      <p:pic>
        <p:nvPicPr>
          <p:cNvPr id="4" name="3 Resim" descr="images.jpg"/>
          <p:cNvPicPr>
            <a:picLocks noChangeAspect="1"/>
          </p:cNvPicPr>
          <p:nvPr/>
        </p:nvPicPr>
        <p:blipFill>
          <a:blip r:embed="rId3" cstate="print"/>
          <a:stretch>
            <a:fillRect/>
          </a:stretch>
        </p:blipFill>
        <p:spPr>
          <a:xfrm rot="1052947">
            <a:off x="6372200" y="4437112"/>
            <a:ext cx="2466975" cy="1847850"/>
          </a:xfrm>
          <a:prstGeom prst="rect">
            <a:avLst/>
          </a:prstGeom>
        </p:spPr>
      </p:pic>
      <p:pic>
        <p:nvPicPr>
          <p:cNvPr id="5" name="4 Resim" descr="indir.jpg"/>
          <p:cNvPicPr>
            <a:picLocks noChangeAspect="1"/>
          </p:cNvPicPr>
          <p:nvPr/>
        </p:nvPicPr>
        <p:blipFill>
          <a:blip r:embed="rId4" cstate="print"/>
          <a:stretch>
            <a:fillRect/>
          </a:stretch>
        </p:blipFill>
        <p:spPr>
          <a:xfrm rot="20424898">
            <a:off x="6438684" y="360017"/>
            <a:ext cx="2466975" cy="1847850"/>
          </a:xfrm>
          <a:prstGeom prst="rect">
            <a:avLst/>
          </a:prstGeom>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91680" y="0"/>
            <a:ext cx="5976664" cy="1143000"/>
          </a:xfrm>
          <a:blipFill>
            <a:blip r:embed="rId2" cstate="print"/>
            <a:tile tx="0" ty="0" sx="100000" sy="100000" flip="none" algn="tl"/>
          </a:blipFill>
        </p:spPr>
        <p:txBody>
          <a:bodyPr/>
          <a:lstStyle/>
          <a:p>
            <a:r>
              <a:rPr lang="tr-TR" dirty="0" smtClean="0">
                <a:solidFill>
                  <a:srgbClr val="FFC000"/>
                </a:solidFill>
              </a:rPr>
              <a:t>KİMYASAL ÇÖZÜNME</a:t>
            </a:r>
            <a:endParaRPr lang="tr-TR" dirty="0">
              <a:solidFill>
                <a:srgbClr val="FFC000"/>
              </a:solidFill>
            </a:endParaRPr>
          </a:p>
        </p:txBody>
      </p:sp>
      <p:sp>
        <p:nvSpPr>
          <p:cNvPr id="3" name="2 İçerik Yer Tutucusu"/>
          <p:cNvSpPr>
            <a:spLocks noGrp="1"/>
          </p:cNvSpPr>
          <p:nvPr>
            <p:ph idx="1"/>
          </p:nvPr>
        </p:nvSpPr>
        <p:spPr>
          <a:xfrm>
            <a:off x="467544" y="1268760"/>
            <a:ext cx="8229600" cy="5589240"/>
          </a:xfrm>
          <a:blipFill>
            <a:blip r:embed="rId3" cstate="print"/>
            <a:stretch>
              <a:fillRect/>
            </a:stretch>
          </a:blipFill>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tr-TR"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       Toprak oluşumundaki en önemli etkendir.Özellikle sıcak ve nemli iklim bölgelerinde meydana gelir. Genel olarak taşların su tarafından eritilmesidir. Bunun sonucunda taşların kimyasal bileşimlerinde değişme meydana gelir. </a:t>
            </a:r>
            <a:endParaRPr lang="tr-TR" sz="4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endParaRP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5688632" cy="6858000"/>
          </a:xfrm>
          <a:blipFill>
            <a:blip r:embed="rId2" cstate="print"/>
            <a:tile tx="0" ty="0" sx="100000" sy="100000" flip="none" algn="tl"/>
          </a:blipFill>
        </p:spPr>
        <p:txBody>
          <a:bodyPr>
            <a:normAutofit fontScale="32500" lnSpcReduction="20000"/>
          </a:bodyPr>
          <a:lstStyle/>
          <a:p>
            <a:pPr>
              <a:buNone/>
            </a:pPr>
            <a:r>
              <a:rPr lang="tr-TR" sz="96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    </a:t>
            </a:r>
            <a:r>
              <a:rPr lang="tr-TR" sz="9600" b="1" i="1" spc="50" dirty="0" smtClean="0">
                <a:ln w="11430"/>
                <a:solidFill>
                  <a:srgbClr val="FFFF00"/>
                </a:solidFill>
                <a:effectLst>
                  <a:outerShdw blurRad="76200" dist="50800" dir="5400000" algn="tl" rotWithShape="0">
                    <a:srgbClr val="000000">
                      <a:alpha val="65000"/>
                    </a:srgbClr>
                  </a:outerShdw>
                </a:effectLst>
                <a:latin typeface="Comic Sans MS" pitchFamily="66" charset="0"/>
              </a:rPr>
              <a:t>Kimyasal </a:t>
            </a:r>
            <a:r>
              <a:rPr lang="tr-TR" sz="9600" b="1" i="1" spc="50" dirty="0" smtClean="0">
                <a:ln w="11430"/>
                <a:solidFill>
                  <a:srgbClr val="FFFF00"/>
                </a:solidFill>
                <a:effectLst>
                  <a:outerShdw blurRad="76200" dist="50800" dir="5400000" algn="tl" rotWithShape="0">
                    <a:srgbClr val="000000">
                      <a:alpha val="65000"/>
                    </a:srgbClr>
                  </a:outerShdw>
                </a:effectLst>
                <a:latin typeface="Comic Sans MS" pitchFamily="66" charset="0"/>
              </a:rPr>
              <a:t>çözünmede temel etkenler, nem miktarı ve sıcaklıktır. Yağış miktarı ve sıcaklığın artması kimyasal çözünmeyi arttırır. Bu nedenlerle en fazla ekvatoral, muson ve </a:t>
            </a:r>
            <a:r>
              <a:rPr lang="tr-TR" sz="9600" b="1" i="1" spc="50" dirty="0" err="1" smtClean="0">
                <a:ln w="11430"/>
                <a:solidFill>
                  <a:srgbClr val="FFFF00"/>
                </a:solidFill>
                <a:effectLst>
                  <a:outerShdw blurRad="76200" dist="50800" dir="5400000" algn="tl" rotWithShape="0">
                    <a:srgbClr val="000000">
                      <a:alpha val="65000"/>
                    </a:srgbClr>
                  </a:outerShdw>
                </a:effectLst>
                <a:latin typeface="Comic Sans MS" pitchFamily="66" charset="0"/>
              </a:rPr>
              <a:t>okyanusal</a:t>
            </a:r>
            <a:r>
              <a:rPr lang="tr-TR" sz="9600" b="1" i="1" spc="50" dirty="0" smtClean="0">
                <a:ln w="11430"/>
                <a:solidFill>
                  <a:srgbClr val="FFFF00"/>
                </a:solidFill>
                <a:effectLst>
                  <a:outerShdw blurRad="76200" dist="50800" dir="5400000" algn="tl" rotWithShape="0">
                    <a:srgbClr val="000000">
                      <a:alpha val="65000"/>
                    </a:srgbClr>
                  </a:outerShdw>
                </a:effectLst>
                <a:latin typeface="Comic Sans MS" pitchFamily="66" charset="0"/>
              </a:rPr>
              <a:t> iklim alanlarında meydana gelir. Kolay çözünen kalker, jips, dolomit ve kaya tuzu gibi karstik taşların fazla olduğu alanlarda kimyasal çözünme daha fazla ve hızlı gerçekleşir</a:t>
            </a:r>
            <a:r>
              <a:rPr lang="tr-TR" b="1" i="1" spc="50" dirty="0" smtClean="0">
                <a:ln w="11430"/>
                <a:solidFill>
                  <a:srgbClr val="FFFF00"/>
                </a:solidFill>
                <a:effectLst>
                  <a:outerShdw blurRad="76200" dist="50800" dir="5400000" algn="tl" rotWithShape="0">
                    <a:srgbClr val="000000">
                      <a:alpha val="65000"/>
                    </a:srgbClr>
                  </a:outerShdw>
                </a:effectLst>
                <a:latin typeface="Comic Sans MS" pitchFamily="66" charset="0"/>
              </a:rPr>
              <a:t>.</a:t>
            </a:r>
            <a:endParaRPr lang="tr-TR" dirty="0">
              <a:solidFill>
                <a:srgbClr val="FFFF00"/>
              </a:solidFill>
            </a:endParaRPr>
          </a:p>
        </p:txBody>
      </p:sp>
      <p:pic>
        <p:nvPicPr>
          <p:cNvPr id="4" name="3 Resim" descr="indir (1).jpg"/>
          <p:cNvPicPr>
            <a:picLocks noChangeAspect="1"/>
          </p:cNvPicPr>
          <p:nvPr/>
        </p:nvPicPr>
        <p:blipFill>
          <a:blip r:embed="rId3" cstate="print"/>
          <a:stretch>
            <a:fillRect/>
          </a:stretch>
        </p:blipFill>
        <p:spPr>
          <a:xfrm rot="1269450">
            <a:off x="6257681" y="883267"/>
            <a:ext cx="2620007" cy="1965005"/>
          </a:xfrm>
          <a:prstGeom prst="rect">
            <a:avLst/>
          </a:prstGeom>
        </p:spPr>
      </p:pic>
      <p:pic>
        <p:nvPicPr>
          <p:cNvPr id="5" name="4 Resim" descr="images (1).jpg"/>
          <p:cNvPicPr>
            <a:picLocks noChangeAspect="1"/>
          </p:cNvPicPr>
          <p:nvPr/>
        </p:nvPicPr>
        <p:blipFill>
          <a:blip r:embed="rId4" cstate="print"/>
          <a:stretch>
            <a:fillRect/>
          </a:stretch>
        </p:blipFill>
        <p:spPr>
          <a:xfrm rot="19720681">
            <a:off x="5975662" y="3940195"/>
            <a:ext cx="2830557" cy="2093094"/>
          </a:xfrm>
          <a:prstGeom prst="rect">
            <a:avLst/>
          </a:prstGeom>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tile tx="0" ty="0" sx="100000" sy="100000" flip="none" algn="tl"/>
          </a:blipFill>
        </p:spPr>
        <p:txBody>
          <a:bodyPr/>
          <a:lstStyle/>
          <a:p>
            <a:r>
              <a:rPr lang="tr-TR" b="1" dirty="0" smtClean="0">
                <a:effectLst>
                  <a:outerShdw blurRad="38100" dist="38100" dir="2700000" algn="tl">
                    <a:srgbClr val="000000">
                      <a:alpha val="43137"/>
                    </a:srgbClr>
                  </a:outerShdw>
                </a:effectLst>
                <a:latin typeface="Comic Sans MS" pitchFamily="66" charset="0"/>
              </a:rPr>
              <a:t>BİYOLOJİK ÇÖZÜLME</a:t>
            </a:r>
            <a:endParaRPr lang="tr-TR" b="1" dirty="0">
              <a:effectLst>
                <a:outerShdw blurRad="38100" dist="38100" dir="2700000" algn="tl">
                  <a:srgbClr val="000000">
                    <a:alpha val="43137"/>
                  </a:srgbClr>
                </a:outerShdw>
              </a:effectLst>
              <a:latin typeface="Comic Sans MS" pitchFamily="66" charset="0"/>
            </a:endParaRPr>
          </a:p>
        </p:txBody>
      </p:sp>
      <p:sp>
        <p:nvSpPr>
          <p:cNvPr id="3" name="2 İçerik Yer Tutucusu"/>
          <p:cNvSpPr>
            <a:spLocks noGrp="1"/>
          </p:cNvSpPr>
          <p:nvPr>
            <p:ph idx="1"/>
          </p:nvPr>
        </p:nvSpPr>
        <p:spPr>
          <a:xfrm>
            <a:off x="467544" y="1628800"/>
            <a:ext cx="8229600" cy="5040560"/>
          </a:xfrm>
          <a:blipFill>
            <a:blip r:embed="rId3" cstate="print"/>
            <a:stretch>
              <a:fillRect/>
            </a:stretch>
          </a:blipFill>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tr-TR" sz="40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Narrow" pitchFamily="34" charset="0"/>
                <a:ea typeface="Dotum" pitchFamily="34" charset="-127"/>
                <a:cs typeface="David" pitchFamily="34" charset="-79"/>
              </a:rPr>
              <a:t>       Canlı organizmaların salgıladıkları salgılar, organik asitler ve bitki köklerinin taş aralarındaki çatlaklara girerek büyümeleri ve sonuçta taşı parçalamaları ile meydana gelir. </a:t>
            </a:r>
            <a:endParaRPr lang="tr-TR" sz="4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Narrow" pitchFamily="34" charset="0"/>
              <a:ea typeface="Dotum" pitchFamily="34" charset="-127"/>
              <a:cs typeface="David" pitchFamily="34" charset="-79"/>
            </a:endParaRPr>
          </a:p>
        </p:txBody>
      </p:sp>
    </p:spTree>
  </p:cSld>
  <p:clrMapOvr>
    <a:masterClrMapping/>
  </p:clrMapOvr>
  <p:transition>
    <p:wheel spokes="3"/>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TotalTime>
  <Words>1366</Words>
  <Application>Microsoft Office PowerPoint</Application>
  <PresentationFormat>Ekran Gösterisi (4:3)</PresentationFormat>
  <Paragraphs>93</Paragraphs>
  <Slides>54</Slides>
  <Notes>0</Notes>
  <HiddenSlides>0</HiddenSlides>
  <MMClips>0</MMClips>
  <ScaleCrop>false</ScaleCrop>
  <HeadingPairs>
    <vt:vector size="4" baseType="variant">
      <vt:variant>
        <vt:lpstr>Tema</vt:lpstr>
      </vt:variant>
      <vt:variant>
        <vt:i4>1</vt:i4>
      </vt:variant>
      <vt:variant>
        <vt:lpstr>Slayt Başlıkları</vt:lpstr>
      </vt:variant>
      <vt:variant>
        <vt:i4>54</vt:i4>
      </vt:variant>
    </vt:vector>
  </HeadingPairs>
  <TitlesOfParts>
    <vt:vector size="55" baseType="lpstr">
      <vt:lpstr>Ofis Teması</vt:lpstr>
      <vt:lpstr>ANA ZENGİNLİĞİMİZ: TOPRAKLAR</vt:lpstr>
      <vt:lpstr>TOPRAK NEDİR?</vt:lpstr>
      <vt:lpstr>          TOPRAK  OLUŞUM SÜRECİ</vt:lpstr>
      <vt:lpstr>Slayt 4</vt:lpstr>
      <vt:lpstr>FİZİKSEL(MEKANİK)ÇÖZÜLME</vt:lpstr>
      <vt:lpstr>Slayt 6</vt:lpstr>
      <vt:lpstr>KİMYASAL ÇÖZÜNME</vt:lpstr>
      <vt:lpstr>Slayt 8</vt:lpstr>
      <vt:lpstr>BİYOLOJİK ÇÖZÜLME</vt:lpstr>
      <vt:lpstr>Slayt 10</vt:lpstr>
      <vt:lpstr>TOPRAK OLUŞUMUNU  ETKİLEYEN FAKTÖRLER</vt:lpstr>
      <vt:lpstr>İKLİM</vt:lpstr>
      <vt:lpstr>Slayt 13</vt:lpstr>
      <vt:lpstr>Slayt 14</vt:lpstr>
      <vt:lpstr>ANA KAYA</vt:lpstr>
      <vt:lpstr>YER ŞEKİLLERİ</vt:lpstr>
      <vt:lpstr>Slayt 17</vt:lpstr>
      <vt:lpstr>Slayt 18</vt:lpstr>
      <vt:lpstr> ZAMAN </vt:lpstr>
      <vt:lpstr>Slayt 20</vt:lpstr>
      <vt:lpstr>CANLILAR</vt:lpstr>
      <vt:lpstr>Slayt 22</vt:lpstr>
      <vt:lpstr>Slayt 23</vt:lpstr>
      <vt:lpstr>TOPRAĞIN KATMANLARI</vt:lpstr>
      <vt:lpstr>Slayt 25</vt:lpstr>
      <vt:lpstr>Slayt 26</vt:lpstr>
      <vt:lpstr>TOPRAK  ÇEŞİTLERİ</vt:lpstr>
      <vt:lpstr>YERLİ(ZONAL)  TOPRAKLAR</vt:lpstr>
      <vt:lpstr>LATERİT TOPRAKLAR</vt:lpstr>
      <vt:lpstr>PODZOL TOPRAKLAR</vt:lpstr>
      <vt:lpstr>KAHVERENGİ ORMAN TOPRAKLARI</vt:lpstr>
      <vt:lpstr>KESTANE VE KAHVERENGİ  BOZKIR TOPRAKLARI</vt:lpstr>
      <vt:lpstr>TERRA ROSSA  (KIRMIZI TOPRAKLAR)</vt:lpstr>
      <vt:lpstr>ÇERNEZYOM(KARA TOPRAKLAR)</vt:lpstr>
      <vt:lpstr>ÇÖL TOPRAKLARI</vt:lpstr>
      <vt:lpstr>TUNDRA TOPRAKLAR</vt:lpstr>
      <vt:lpstr>İNTRAZONAL  TOPRAKLAR</vt:lpstr>
      <vt:lpstr>HALOMORFİK TOPRAKALAR</vt:lpstr>
      <vt:lpstr>HİDROMORFİK TOPRAKALAR</vt:lpstr>
      <vt:lpstr>KALSİMORFİK  TOPRAKLAR</vt:lpstr>
      <vt:lpstr>Slayt 41</vt:lpstr>
      <vt:lpstr>Slayt 42</vt:lpstr>
      <vt:lpstr>TAŞINMIŞ(AZONAL)  TOPRAKLAR</vt:lpstr>
      <vt:lpstr>ALÜVYAL TOPRAKLAR</vt:lpstr>
      <vt:lpstr>KOLÜVYAL TOPRAKLAR</vt:lpstr>
      <vt:lpstr>LÖSLER</vt:lpstr>
      <vt:lpstr>MORENLER</vt:lpstr>
      <vt:lpstr>REGOSOLLER</vt:lpstr>
      <vt:lpstr>ETKİNLİKLER</vt:lpstr>
      <vt:lpstr>Slayt 50</vt:lpstr>
      <vt:lpstr>Slayt 51</vt:lpstr>
      <vt:lpstr>Slayt 52</vt:lpstr>
      <vt:lpstr>Slayt 53</vt:lpstr>
      <vt:lpstr>HAZIRLAYAN: RAMAZAN ÜNSAL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Pc</dc:creator>
  <cp:keywords>www.sorubak.com</cp:keywords>
  <cp:lastModifiedBy>Pc</cp:lastModifiedBy>
  <cp:revision>43</cp:revision>
  <dcterms:created xsi:type="dcterms:W3CDTF">2013-10-19T15:07:56Z</dcterms:created>
  <dcterms:modified xsi:type="dcterms:W3CDTF">2013-10-21T17:04:00Z</dcterms:modified>
</cp:coreProperties>
</file>