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18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D30047-EA29-4E0F-A224-880AAEDEBF6B}"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tr-TR"/>
        </a:p>
      </dgm:t>
    </dgm:pt>
    <dgm:pt modelId="{CB4CAED2-CD4C-4E57-ACC4-4EAEC9283C37}">
      <dgm:prSet/>
      <dgm:spPr/>
      <dgm:t>
        <a:bodyPr/>
        <a:lstStyle/>
        <a:p>
          <a:pPr rtl="0"/>
          <a:r>
            <a:rPr lang="tr-TR" dirty="0" smtClean="0"/>
            <a:t>SİYASAL ÖRGÜTLER</a:t>
          </a:r>
          <a:endParaRPr lang="tr-TR" dirty="0"/>
        </a:p>
      </dgm:t>
    </dgm:pt>
    <dgm:pt modelId="{72D01DC6-F10F-49DA-94F3-7A299C6F3EA8}" type="parTrans" cxnId="{EDE5B9C6-D44C-499A-AB93-291C8F4B9860}">
      <dgm:prSet/>
      <dgm:spPr/>
      <dgm:t>
        <a:bodyPr/>
        <a:lstStyle/>
        <a:p>
          <a:endParaRPr lang="tr-TR"/>
        </a:p>
      </dgm:t>
    </dgm:pt>
    <dgm:pt modelId="{2BC6CFDA-4C80-4470-8181-EF5481F71D7F}" type="sibTrans" cxnId="{EDE5B9C6-D44C-499A-AB93-291C8F4B9860}">
      <dgm:prSet/>
      <dgm:spPr/>
      <dgm:t>
        <a:bodyPr/>
        <a:lstStyle/>
        <a:p>
          <a:endParaRPr lang="tr-TR"/>
        </a:p>
      </dgm:t>
    </dgm:pt>
    <dgm:pt modelId="{9A467C59-25DC-4075-BF18-E63A01AB7230}" type="pres">
      <dgm:prSet presAssocID="{00D30047-EA29-4E0F-A224-880AAEDEBF6B}" presName="compositeShape" presStyleCnt="0">
        <dgm:presLayoutVars>
          <dgm:chMax val="7"/>
          <dgm:dir/>
          <dgm:resizeHandles val="exact"/>
        </dgm:presLayoutVars>
      </dgm:prSet>
      <dgm:spPr/>
    </dgm:pt>
    <dgm:pt modelId="{24A3A010-0785-4FB2-82EA-C69C65FBE87A}" type="pres">
      <dgm:prSet presAssocID="{CB4CAED2-CD4C-4E57-ACC4-4EAEC9283C37}" presName="circ1TxSh" presStyleLbl="vennNode1" presStyleIdx="0" presStyleCnt="1" custAng="19837998" custLinFactNeighborX="4561" custLinFactNeighborY="-1908"/>
      <dgm:spPr/>
    </dgm:pt>
  </dgm:ptLst>
  <dgm:cxnLst>
    <dgm:cxn modelId="{EDE5B9C6-D44C-499A-AB93-291C8F4B9860}" srcId="{00D30047-EA29-4E0F-A224-880AAEDEBF6B}" destId="{CB4CAED2-CD4C-4E57-ACC4-4EAEC9283C37}" srcOrd="0" destOrd="0" parTransId="{72D01DC6-F10F-49DA-94F3-7A299C6F3EA8}" sibTransId="{2BC6CFDA-4C80-4470-8181-EF5481F71D7F}"/>
    <dgm:cxn modelId="{9AF36F99-94EA-4144-8293-F1D687BDDFCA}" type="presOf" srcId="{CB4CAED2-CD4C-4E57-ACC4-4EAEC9283C37}" destId="{24A3A010-0785-4FB2-82EA-C69C65FBE87A}" srcOrd="0" destOrd="0" presId="urn:microsoft.com/office/officeart/2005/8/layout/venn1"/>
    <dgm:cxn modelId="{15EE7212-ED1F-481A-B945-CD5CDF604B72}" type="presOf" srcId="{00D30047-EA29-4E0F-A224-880AAEDEBF6B}" destId="{9A467C59-25DC-4075-BF18-E63A01AB7230}" srcOrd="0" destOrd="0" presId="urn:microsoft.com/office/officeart/2005/8/layout/venn1"/>
    <dgm:cxn modelId="{33B500BE-58E8-441C-9207-23334D60A1F8}" type="presParOf" srcId="{9A467C59-25DC-4075-BF18-E63A01AB7230}" destId="{24A3A010-0785-4FB2-82EA-C69C65FBE87A}" srcOrd="0"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4A3A010-0785-4FB2-82EA-C69C65FBE87A}">
      <dsp:nvSpPr>
        <dsp:cNvPr id="0" name=""/>
        <dsp:cNvSpPr/>
      </dsp:nvSpPr>
      <dsp:spPr>
        <a:xfrm rot="19837998">
          <a:off x="1014899" y="-118292"/>
          <a:ext cx="6199800" cy="6199800"/>
        </a:xfrm>
        <a:prstGeom prst="ellipse">
          <a:avLst/>
        </a:prstGeom>
        <a:solidFill>
          <a:schemeClr val="accent1">
            <a:alpha val="50000"/>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rtl="0">
            <a:lnSpc>
              <a:spcPct val="90000"/>
            </a:lnSpc>
            <a:spcBef>
              <a:spcPct val="0"/>
            </a:spcBef>
            <a:spcAft>
              <a:spcPct val="35000"/>
            </a:spcAft>
          </a:pPr>
          <a:r>
            <a:rPr lang="tr-TR" sz="6500" kern="1200" dirty="0" smtClean="0"/>
            <a:t>SİYASAL ÖRGÜTLER</a:t>
          </a:r>
          <a:endParaRPr lang="tr-TR" sz="6500" kern="1200" dirty="0"/>
        </a:p>
      </dsp:txBody>
      <dsp:txXfrm rot="19837998">
        <a:off x="1014899" y="-118292"/>
        <a:ext cx="6199800" cy="6199800"/>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Yuvarlatılmış Çapraz Köşeli Dikdörtgen"/>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Başlık"/>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0" name="9 Veri Yer Tutucusu"/>
          <p:cNvSpPr>
            <a:spLocks noGrp="1"/>
          </p:cNvSpPr>
          <p:nvPr>
            <p:ph type="dt" sz="half" idx="10"/>
          </p:nvPr>
        </p:nvSpPr>
        <p:spPr>
          <a:xfrm>
            <a:off x="5562600" y="6509004"/>
            <a:ext cx="3002280" cy="274320"/>
          </a:xfrm>
        </p:spPr>
        <p:txBody>
          <a:bodyPr vert="horz" rtlCol="0"/>
          <a:lstStyle>
            <a:extLst/>
          </a:lstStyle>
          <a:p>
            <a:fld id="{D9F75050-0E15-4C5B-92B0-66D068882F1F}" type="datetimeFigureOut">
              <a:rPr lang="tr-TR" smtClean="0"/>
              <a:pPr/>
              <a:t>03.04.2012</a:t>
            </a:fld>
            <a:endParaRPr lang="tr-TR"/>
          </a:p>
        </p:txBody>
      </p:sp>
      <p:sp>
        <p:nvSpPr>
          <p:cNvPr id="11" name="10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2" name="11 Altbilgi Yer Tutucusu"/>
          <p:cNvSpPr>
            <a:spLocks noGrp="1"/>
          </p:cNvSpPr>
          <p:nvPr>
            <p:ph type="ftr" sz="quarter" idx="12"/>
          </p:nvPr>
        </p:nvSpPr>
        <p:spPr>
          <a:xfrm>
            <a:off x="1600200" y="6509004"/>
            <a:ext cx="3907464" cy="274320"/>
          </a:xfrm>
        </p:spPr>
        <p:txBody>
          <a:bodyPr vert="horz" rtlCol="0"/>
          <a:lstStyle>
            <a:extLst/>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03.04.2012</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lvl1pPr algn="l">
              <a:defRPr/>
            </a:lvl1pPr>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03.04.2012</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03.04.2012</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7" name="6 Dikdörtgen"/>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a:xfrm>
            <a:off x="5562600" y="6513670"/>
            <a:ext cx="3002280" cy="274320"/>
          </a:xfrm>
        </p:spPr>
        <p:txBody>
          <a:bodyPr vert="horz" rtlCol="0"/>
          <a:lstStyle>
            <a:extLst/>
          </a:lstStyle>
          <a:p>
            <a:fld id="{D9F75050-0E15-4C5B-92B0-66D068882F1F}" type="datetimeFigureOut">
              <a:rPr lang="tr-TR" smtClean="0"/>
              <a:pPr/>
              <a:t>03.04.2012</a:t>
            </a:fld>
            <a:endParaRPr lang="tr-TR"/>
          </a:p>
        </p:txBody>
      </p:sp>
      <p:sp>
        <p:nvSpPr>
          <p:cNvPr id="9" name="8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a:xfrm>
            <a:off x="1600200" y="6513670"/>
            <a:ext cx="3907464" cy="274320"/>
          </a:xfrm>
        </p:spPr>
        <p:txBody>
          <a:bodyPr vert="horz" rtlCol="0"/>
          <a:lstStyle>
            <a:extLst/>
          </a:lstStyle>
          <a:p>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03.04.2012</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a:xfrm>
            <a:off x="8641080" y="6514568"/>
            <a:ext cx="464288" cy="274320"/>
          </a:xfrm>
        </p:spPr>
        <p:txBody>
          <a:bodyPr/>
          <a:lstStyle>
            <a:extLst/>
          </a:lstStyle>
          <a:p>
            <a:fld id="{B1DEFA8C-F947-479F-BE07-76B6B3F80BF1}" type="slidenum">
              <a:rPr lang="tr-TR" smtClean="0"/>
              <a:pPr/>
              <a:t>‹#›</a:t>
            </a:fld>
            <a:endParaRPr lang="tr-TR"/>
          </a:p>
        </p:txBody>
      </p:sp>
      <p:sp>
        <p:nvSpPr>
          <p:cNvPr id="10" name="9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9 Dikdörtgen"/>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Dikdörtgen"/>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Başlık"/>
          <p:cNvSpPr>
            <a:spLocks noGrp="1"/>
          </p:cNvSpPr>
          <p:nvPr>
            <p:ph type="title"/>
          </p:nvPr>
        </p:nvSpPr>
        <p:spPr>
          <a:xfrm>
            <a:off x="457200" y="251948"/>
            <a:ext cx="8229600"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03.04.2012</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a:xfrm>
            <a:off x="8641080" y="6514568"/>
            <a:ext cx="464288" cy="274320"/>
          </a:xfrm>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53218"/>
            <a:ext cx="8229600"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03.04.2012</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D9F75050-0E15-4C5B-92B0-66D068882F1F}" type="datetimeFigureOut">
              <a:rPr lang="tr-TR" smtClean="0"/>
              <a:pPr/>
              <a:t>03.04.2012</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2"/>
      </p:bgRef>
    </p:bg>
    <p:spTree>
      <p:nvGrpSpPr>
        <p:cNvPr id="1" name=""/>
        <p:cNvGrpSpPr/>
        <p:nvPr/>
      </p:nvGrpSpPr>
      <p:grpSpPr>
        <a:xfrm>
          <a:off x="0" y="0"/>
          <a:ext cx="0" cy="0"/>
          <a:chOff x="0" y="0"/>
          <a:chExt cx="0" cy="0"/>
        </a:xfrm>
      </p:grpSpPr>
      <p:sp>
        <p:nvSpPr>
          <p:cNvPr id="8" name="7 Dikdörtgen"/>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963136" y="304800"/>
            <a:ext cx="3931920" cy="762000"/>
          </a:xfrm>
        </p:spPr>
        <p:txBody>
          <a:bodyPr anchor="b"/>
          <a:lstStyle>
            <a:lvl1pPr marL="0" algn="r">
              <a:buNone/>
              <a:defRPr sz="2000" b="1"/>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9" name="8 Veri Yer Tutucusu"/>
          <p:cNvSpPr>
            <a:spLocks noGrp="1"/>
          </p:cNvSpPr>
          <p:nvPr>
            <p:ph type="dt" sz="half" idx="10"/>
          </p:nvPr>
        </p:nvSpPr>
        <p:spPr>
          <a:xfrm>
            <a:off x="5562600" y="6513670"/>
            <a:ext cx="3002280" cy="274320"/>
          </a:xfrm>
        </p:spPr>
        <p:txBody>
          <a:bodyPr vert="horz" rtlCol="0"/>
          <a:lstStyle>
            <a:extLst/>
          </a:lstStyle>
          <a:p>
            <a:fld id="{D9F75050-0E15-4C5B-92B0-66D068882F1F}" type="datetimeFigureOut">
              <a:rPr lang="tr-TR" smtClean="0"/>
              <a:pPr/>
              <a:t>03.04.2012</a:t>
            </a:fld>
            <a:endParaRPr lang="tr-TR"/>
          </a:p>
        </p:txBody>
      </p:sp>
      <p:sp>
        <p:nvSpPr>
          <p:cNvPr id="10" name="9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1" name="10 Altbilgi Yer Tutucusu"/>
          <p:cNvSpPr>
            <a:spLocks noGrp="1"/>
          </p:cNvSpPr>
          <p:nvPr>
            <p:ph type="ftr" sz="quarter" idx="12"/>
          </p:nvPr>
        </p:nvSpPr>
        <p:spPr>
          <a:xfrm>
            <a:off x="1600200" y="6513670"/>
            <a:ext cx="3907464" cy="274320"/>
          </a:xfrm>
        </p:spPr>
        <p:txBody>
          <a:bodyPr vert="horz" rtlCol="0"/>
          <a:lstStyle>
            <a:extLst/>
          </a:lstStyle>
          <a:p>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3040443" y="4724400"/>
            <a:ext cx="5486400" cy="664536"/>
          </a:xfrm>
        </p:spPr>
        <p:txBody>
          <a:bodyPr anchor="b"/>
          <a:lstStyle>
            <a:lvl1pPr marL="0" algn="r">
              <a:buNone/>
              <a:defRPr sz="2000" b="1"/>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13" name="12 Resim Yer Tutucusu"/>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8" name="7 Veri Yer Tutucusu"/>
          <p:cNvSpPr>
            <a:spLocks noGrp="1"/>
          </p:cNvSpPr>
          <p:nvPr>
            <p:ph type="dt" sz="half" idx="10"/>
          </p:nvPr>
        </p:nvSpPr>
        <p:spPr>
          <a:xfrm>
            <a:off x="5562600" y="6509004"/>
            <a:ext cx="3002280" cy="274320"/>
          </a:xfrm>
        </p:spPr>
        <p:txBody>
          <a:bodyPr vert="horz" rtlCol="0"/>
          <a:lstStyle>
            <a:extLst/>
          </a:lstStyle>
          <a:p>
            <a:fld id="{D9F75050-0E15-4C5B-92B0-66D068882F1F}" type="datetimeFigureOut">
              <a:rPr lang="tr-TR" smtClean="0"/>
              <a:pPr/>
              <a:t>03.04.2012</a:t>
            </a:fld>
            <a:endParaRPr lang="tr-TR"/>
          </a:p>
        </p:txBody>
      </p:sp>
      <p:sp>
        <p:nvSpPr>
          <p:cNvPr id="9" name="8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a:xfrm>
            <a:off x="1600200" y="6509004"/>
            <a:ext cx="3907464" cy="274320"/>
          </a:xfrm>
        </p:spPr>
        <p:txBody>
          <a:bodyPr vert="horz" rtlCol="0"/>
          <a:lstStyle>
            <a:extLst/>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Yuvarlatılmış Çapraz Köşeli Dikdörtgen"/>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Altbilgi Yer Tutucusu"/>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tr-TR"/>
          </a:p>
        </p:txBody>
      </p:sp>
      <p:sp>
        <p:nvSpPr>
          <p:cNvPr id="14" name="13 Veri Yer Tutucusu"/>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D9F75050-0E15-4C5B-92B0-66D068882F1F}" type="datetimeFigureOut">
              <a:rPr lang="tr-TR" smtClean="0"/>
              <a:pPr/>
              <a:t>03.04.2012</a:t>
            </a:fld>
            <a:endParaRPr lang="tr-TR"/>
          </a:p>
        </p:txBody>
      </p:sp>
      <p:sp>
        <p:nvSpPr>
          <p:cNvPr id="23" name="22 Slayt Numarası Yer Tutucusu"/>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B1DEFA8C-F947-479F-BE07-76B6B3F80BF1}" type="slidenum">
              <a:rPr lang="tr-TR" smtClean="0"/>
              <a:pPr/>
              <a:t>‹#›</a:t>
            </a:fld>
            <a:endParaRPr lang="tr-TR"/>
          </a:p>
        </p:txBody>
      </p:sp>
      <p:sp>
        <p:nvSpPr>
          <p:cNvPr id="22" name="21 Başlık Yer Tutucusu"/>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dirty="0"/>
          </a:p>
        </p:txBody>
      </p:sp>
      <p:sp>
        <p:nvSpPr>
          <p:cNvPr id="4" name="3 Dikdörtgen"/>
          <p:cNvSpPr/>
          <p:nvPr/>
        </p:nvSpPr>
        <p:spPr>
          <a:xfrm>
            <a:off x="1122443" y="2967335"/>
            <a:ext cx="6899133"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KÜRESEL VE BÖLGESEL </a:t>
            </a:r>
          </a:p>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ÖRGÜTLER</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endParaRPr lang="tr-TR"/>
          </a:p>
        </p:txBody>
      </p:sp>
      <p:sp>
        <p:nvSpPr>
          <p:cNvPr id="4" name="3 Dolu Çerçeve"/>
          <p:cNvSpPr/>
          <p:nvPr/>
        </p:nvSpPr>
        <p:spPr>
          <a:xfrm>
            <a:off x="683568" y="476672"/>
            <a:ext cx="7848872" cy="5688632"/>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800" i="1" dirty="0" smtClean="0">
                <a:solidFill>
                  <a:schemeClr val="bg1">
                    <a:lumMod val="95000"/>
                    <a:lumOff val="5000"/>
                  </a:schemeClr>
                </a:solidFill>
                <a:latin typeface="Algerian" pitchFamily="82" charset="0"/>
              </a:rPr>
              <a:t>İSLAM KONFERANSI ÖRGÜTÜ</a:t>
            </a:r>
            <a:endParaRPr lang="tr-TR" sz="4800" i="1" dirty="0">
              <a:solidFill>
                <a:schemeClr val="bg1">
                  <a:lumMod val="95000"/>
                  <a:lumOff val="5000"/>
                </a:schemeClr>
              </a:solidFill>
              <a:latin typeface="Algerian" pitchFamily="82"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332656"/>
            <a:ext cx="8229600" cy="5839861"/>
          </a:xfrm>
        </p:spPr>
        <p:txBody>
          <a:bodyPr/>
          <a:lstStyle/>
          <a:p>
            <a:pPr algn="ctr"/>
            <a:r>
              <a:rPr lang="tr-TR" dirty="0" smtClean="0"/>
              <a:t>İslam Konferansı Örgütü ya da kısaca İKÖ ilk olarak Eylül 1969 tarihinde Fas’ın başkenti Rabat’ta toplanmıştır</a:t>
            </a:r>
          </a:p>
          <a:p>
            <a:pPr algn="ctr"/>
            <a:endParaRPr lang="tr-TR" dirty="0" smtClean="0"/>
          </a:p>
          <a:p>
            <a:pPr algn="ctr"/>
            <a:r>
              <a:rPr lang="tr-TR" dirty="0" smtClean="0">
                <a:solidFill>
                  <a:schemeClr val="bg1">
                    <a:lumMod val="95000"/>
                    <a:lumOff val="5000"/>
                  </a:schemeClr>
                </a:solidFill>
              </a:rPr>
              <a:t>İslam ülkelerini çatısı altında toplamak üzere kurulan örgüt, 57 üyeye sahiptir.</a:t>
            </a:r>
          </a:p>
          <a:p>
            <a:pPr algn="ctr"/>
            <a:endParaRPr lang="tr-TR" dirty="0" smtClean="0">
              <a:solidFill>
                <a:schemeClr val="accent6">
                  <a:lumMod val="10000"/>
                </a:schemeClr>
              </a:solidFill>
            </a:endParaRPr>
          </a:p>
          <a:p>
            <a:pPr algn="ctr"/>
            <a:r>
              <a:rPr lang="tr-TR" dirty="0" smtClean="0">
                <a:solidFill>
                  <a:schemeClr val="accent6">
                    <a:lumMod val="10000"/>
                  </a:schemeClr>
                </a:solidFill>
              </a:rPr>
              <a:t>Avrupa Konseyi veya Birleşmiş Milletler gibi uluslararası hukuk tüzel kişiliğine sahip bir uluslararası örgüttür.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1646236"/>
            <a:ext cx="8229600" cy="5023123"/>
          </a:xfrm>
        </p:spPr>
        <p:txBody>
          <a:bodyPr/>
          <a:lstStyle/>
          <a:p>
            <a:endParaRPr lang="tr-TR" dirty="0"/>
          </a:p>
        </p:txBody>
      </p:sp>
      <p:sp>
        <p:nvSpPr>
          <p:cNvPr id="4" name="3 Gülen Yüz"/>
          <p:cNvSpPr/>
          <p:nvPr/>
        </p:nvSpPr>
        <p:spPr>
          <a:xfrm>
            <a:off x="611560" y="620688"/>
            <a:ext cx="8208912" cy="590465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6000" b="1" dirty="0" smtClean="0">
                <a:solidFill>
                  <a:srgbClr val="002060"/>
                </a:solidFill>
              </a:rPr>
              <a:t>ASKERİ ÖRGÜTLER</a:t>
            </a:r>
            <a:endParaRPr lang="tr-TR" sz="6000" b="1" dirty="0">
              <a:solidFill>
                <a:srgbClr val="00206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endParaRPr lang="tr-TR"/>
          </a:p>
        </p:txBody>
      </p:sp>
      <p:sp>
        <p:nvSpPr>
          <p:cNvPr id="4" name="3 Güneş"/>
          <p:cNvSpPr/>
          <p:nvPr/>
        </p:nvSpPr>
        <p:spPr>
          <a:xfrm>
            <a:off x="755576" y="548680"/>
            <a:ext cx="8136904" cy="5616624"/>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KUZEY ATLANTİK ANTLAŞMASI ÖRGÜTÜ</a:t>
            </a:r>
          </a:p>
          <a:p>
            <a:pPr algn="ctr"/>
            <a:r>
              <a:rPr lang="tr-TR" sz="2400" dirty="0" smtClean="0">
                <a:solidFill>
                  <a:srgbClr val="FF0000"/>
                </a:solidFill>
              </a:rPr>
              <a:t>(NATO)</a:t>
            </a:r>
            <a:endParaRPr lang="tr-TR" sz="2400"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flipV="1">
            <a:off x="827584" y="188640"/>
            <a:ext cx="7859216" cy="64896"/>
          </a:xfrm>
        </p:spPr>
        <p:txBody>
          <a:bodyPr>
            <a:normAutofit fontScale="90000"/>
          </a:bodyPr>
          <a:lstStyle/>
          <a:p>
            <a:endParaRPr lang="tr-TR" dirty="0"/>
          </a:p>
        </p:txBody>
      </p:sp>
      <p:sp>
        <p:nvSpPr>
          <p:cNvPr id="3" name="2 İçerik Yer Tutucusu"/>
          <p:cNvSpPr>
            <a:spLocks noGrp="1"/>
          </p:cNvSpPr>
          <p:nvPr>
            <p:ph idx="1"/>
          </p:nvPr>
        </p:nvSpPr>
        <p:spPr>
          <a:xfrm>
            <a:off x="395536" y="332656"/>
            <a:ext cx="8291264" cy="5839861"/>
          </a:xfrm>
        </p:spPr>
        <p:txBody>
          <a:bodyPr/>
          <a:lstStyle/>
          <a:p>
            <a:r>
              <a:rPr lang="tr-TR" dirty="0" smtClean="0"/>
              <a:t>NATO, 1949’da Washington Antlaşması ile kurulan, bir </a:t>
            </a:r>
            <a:r>
              <a:rPr lang="tr-TR" dirty="0" err="1" smtClean="0"/>
              <a:t>kollektif</a:t>
            </a:r>
            <a:r>
              <a:rPr lang="tr-TR" dirty="0" smtClean="0"/>
              <a:t> savunma örgütü olarak bilinmektedir.</a:t>
            </a:r>
          </a:p>
          <a:p>
            <a:endParaRPr lang="tr-TR" dirty="0" smtClean="0"/>
          </a:p>
          <a:p>
            <a:r>
              <a:rPr lang="tr-TR" dirty="0" smtClean="0">
                <a:solidFill>
                  <a:schemeClr val="bg1"/>
                </a:solidFill>
              </a:rPr>
              <a:t>Resmen </a:t>
            </a:r>
            <a:r>
              <a:rPr lang="tr-TR" dirty="0" err="1" smtClean="0">
                <a:solidFill>
                  <a:schemeClr val="bg1"/>
                </a:solidFill>
              </a:rPr>
              <a:t>açıklanmasada</a:t>
            </a:r>
            <a:r>
              <a:rPr lang="tr-TR" dirty="0" smtClean="0">
                <a:solidFill>
                  <a:schemeClr val="bg1"/>
                </a:solidFill>
              </a:rPr>
              <a:t> II. Dünya Savaşı sonrası oluşan politik ayrımda, Avrupa’nın güvenliği için ABD’nin katkı koymasını sağlamak, Almanya’nın yeniden silahlandırılmasını bölgeye tehdit oluşturmadan gerçekleştirmektir.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r>
              <a:rPr lang="tr-TR" dirty="0" smtClean="0">
                <a:solidFill>
                  <a:schemeClr val="bg1"/>
                </a:solidFill>
              </a:rPr>
              <a:t>Soğuk Savaş döneminde </a:t>
            </a:r>
            <a:r>
              <a:rPr lang="tr-TR" b="1" dirty="0" smtClean="0">
                <a:solidFill>
                  <a:schemeClr val="bg1"/>
                </a:solidFill>
              </a:rPr>
              <a:t>Batı İttifakı </a:t>
            </a:r>
            <a:r>
              <a:rPr lang="tr-TR" dirty="0" err="1" smtClean="0">
                <a:solidFill>
                  <a:schemeClr val="bg1"/>
                </a:solidFill>
              </a:rPr>
              <a:t>olarakda</a:t>
            </a:r>
            <a:r>
              <a:rPr lang="tr-TR" dirty="0" smtClean="0">
                <a:solidFill>
                  <a:schemeClr val="bg1"/>
                </a:solidFill>
              </a:rPr>
              <a:t> bilinirdi.</a:t>
            </a:r>
          </a:p>
          <a:p>
            <a:r>
              <a:rPr lang="tr-TR" dirty="0" smtClean="0"/>
              <a:t>Ülkelerden herhangi birinin toprak bütünlüğü, siyasi bağımsızlığı ve güvenliği tehlikede olduğunda veya üye ülkelerden birine yapılan saldırıda tüm üye ülkelerin birlikte hareket etmesi kararlaştırılmıştır.</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457200" y="1340768"/>
            <a:ext cx="8229600" cy="4831749"/>
          </a:xfrm>
        </p:spPr>
        <p:txBody>
          <a:bodyPr/>
          <a:lstStyle/>
          <a:p>
            <a:pPr algn="ctr"/>
            <a:r>
              <a:rPr lang="tr-TR" b="1" dirty="0" smtClean="0">
                <a:solidFill>
                  <a:schemeClr val="bg1"/>
                </a:solidFill>
              </a:rPr>
              <a:t>TÜRKİYE </a:t>
            </a:r>
            <a:r>
              <a:rPr lang="tr-TR" dirty="0" smtClean="0">
                <a:solidFill>
                  <a:schemeClr val="bg1"/>
                </a:solidFill>
              </a:rPr>
              <a:t>ve Yunanistan 1952 yılında eş zamanlı olarak NATO’ya kabul edilmiştir.</a:t>
            </a:r>
          </a:p>
          <a:p>
            <a:pPr algn="ctr"/>
            <a:endParaRPr lang="tr-TR" dirty="0" smtClean="0">
              <a:solidFill>
                <a:schemeClr val="bg1"/>
              </a:solidFill>
            </a:endParaRPr>
          </a:p>
          <a:p>
            <a:pPr algn="ctr"/>
            <a:endParaRPr lang="tr-TR" dirty="0" smtClean="0">
              <a:solidFill>
                <a:schemeClr val="bg1"/>
              </a:solidFill>
            </a:endParaRPr>
          </a:p>
          <a:p>
            <a:pPr algn="ctr"/>
            <a:endParaRPr lang="tr-TR" b="1" dirty="0" smtClean="0">
              <a:solidFill>
                <a:schemeClr val="bg1"/>
              </a:solidFill>
            </a:endParaRPr>
          </a:p>
          <a:p>
            <a:pPr algn="ctr"/>
            <a:r>
              <a:rPr lang="tr-TR" b="1" dirty="0" err="1" smtClean="0">
                <a:solidFill>
                  <a:schemeClr val="bg1"/>
                </a:solidFill>
              </a:rPr>
              <a:t>Nato</a:t>
            </a:r>
            <a:r>
              <a:rPr lang="tr-TR" b="1" dirty="0" smtClean="0">
                <a:solidFill>
                  <a:schemeClr val="bg1"/>
                </a:solidFill>
              </a:rPr>
              <a:t>;</a:t>
            </a:r>
            <a:r>
              <a:rPr lang="tr-TR" dirty="0" smtClean="0">
                <a:solidFill>
                  <a:schemeClr val="bg1"/>
                </a:solidFill>
              </a:rPr>
              <a:t> Afganistan, Libya, Kosova, Bosna </a:t>
            </a:r>
            <a:r>
              <a:rPr lang="tr-TR" dirty="0" err="1" smtClean="0">
                <a:solidFill>
                  <a:schemeClr val="bg1"/>
                </a:solidFill>
              </a:rPr>
              <a:t>Hersek’te</a:t>
            </a:r>
            <a:r>
              <a:rPr lang="tr-TR" dirty="0" smtClean="0">
                <a:solidFill>
                  <a:schemeClr val="bg1"/>
                </a:solidFill>
              </a:rPr>
              <a:t>(!) güvenliği sağlamak amacıyla görev yapmaktadır.</a:t>
            </a:r>
            <a:endParaRPr lang="tr-TR"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sp>
        <p:nvSpPr>
          <p:cNvPr id="4" name="3 Halka"/>
          <p:cNvSpPr/>
          <p:nvPr/>
        </p:nvSpPr>
        <p:spPr>
          <a:xfrm>
            <a:off x="827584" y="332656"/>
            <a:ext cx="7848872" cy="6525344"/>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rgbClr val="C00000"/>
                </a:solidFill>
              </a:rPr>
              <a:t>EKONOMİK ÖRGÜTLER</a:t>
            </a:r>
            <a:endParaRPr lang="tr-TR" sz="2800" b="1" dirty="0">
              <a:solidFill>
                <a:srgbClr val="C0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188640"/>
            <a:ext cx="8892480" cy="1143000"/>
          </a:xfrm>
        </p:spPr>
        <p:txBody>
          <a:bodyPr>
            <a:normAutofit fontScale="90000"/>
          </a:bodyPr>
          <a:lstStyle/>
          <a:p>
            <a:r>
              <a:rPr lang="tr-TR" dirty="0" smtClean="0">
                <a:solidFill>
                  <a:srgbClr val="C00000"/>
                </a:solidFill>
              </a:rPr>
              <a:t>ULUSLARARASI PARA FONU (IMF ) </a:t>
            </a:r>
            <a:endParaRPr lang="tr-TR" dirty="0">
              <a:solidFill>
                <a:srgbClr val="C00000"/>
              </a:solidFill>
            </a:endParaRPr>
          </a:p>
        </p:txBody>
      </p:sp>
      <p:sp>
        <p:nvSpPr>
          <p:cNvPr id="3" name="2 İçerik Yer Tutucusu"/>
          <p:cNvSpPr>
            <a:spLocks noGrp="1"/>
          </p:cNvSpPr>
          <p:nvPr>
            <p:ph idx="1"/>
          </p:nvPr>
        </p:nvSpPr>
        <p:spPr/>
        <p:txBody>
          <a:bodyPr/>
          <a:lstStyle/>
          <a:p>
            <a:r>
              <a:rPr lang="tr-TR" dirty="0" smtClean="0"/>
              <a:t>IMF, global finansal düzeni takip etmek, borsa, döviz kurları, ödeme planları gibi konularda denetim ve organizasyon yapmak, aynı zamanda teknik ve finansal destek sağlamak gibi görevleri bulunun uluslararası bir örgüttür. </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00B050"/>
                </a:solidFill>
              </a:rPr>
              <a:t>IMF’nin amaçları;</a:t>
            </a:r>
            <a:endParaRPr lang="tr-TR" dirty="0">
              <a:solidFill>
                <a:srgbClr val="00B050"/>
              </a:solidFill>
            </a:endParaRPr>
          </a:p>
        </p:txBody>
      </p:sp>
      <p:sp>
        <p:nvSpPr>
          <p:cNvPr id="3" name="2 İçerik Yer Tutucusu"/>
          <p:cNvSpPr>
            <a:spLocks noGrp="1"/>
          </p:cNvSpPr>
          <p:nvPr>
            <p:ph idx="1"/>
          </p:nvPr>
        </p:nvSpPr>
        <p:spPr/>
        <p:txBody>
          <a:bodyPr/>
          <a:lstStyle/>
          <a:p>
            <a:r>
              <a:rPr lang="tr-TR" dirty="0" smtClean="0">
                <a:solidFill>
                  <a:schemeClr val="bg1"/>
                </a:solidFill>
              </a:rPr>
              <a:t>Dünya para meselesinin çözülmesi için ülkeler arasında iş birliği sağlamak</a:t>
            </a:r>
          </a:p>
          <a:p>
            <a:r>
              <a:rPr lang="tr-TR" dirty="0" smtClean="0"/>
              <a:t>Dünya ticaretinin dengeli şekilde gelişmesi sağlayarak üye devletlerin istihdamını  artırmak ve yüksek büyüme hızına ulaşmasına olanak sağlamak</a:t>
            </a:r>
          </a:p>
          <a:p>
            <a:r>
              <a:rPr lang="tr-TR" dirty="0" smtClean="0">
                <a:solidFill>
                  <a:schemeClr val="bg1"/>
                </a:solidFill>
              </a:rPr>
              <a:t>Ülkelerin ödeme güçlüğü çekmemesi için gerekli çözümleri üretmek </a:t>
            </a:r>
          </a:p>
          <a:p>
            <a:r>
              <a:rPr lang="tr-TR" dirty="0" err="1" smtClean="0"/>
              <a:t>Devaülasyonlara</a:t>
            </a:r>
            <a:r>
              <a:rPr lang="tr-TR" dirty="0" smtClean="0"/>
              <a:t> engel olmak</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a:xfrm>
            <a:off x="457200" y="260648"/>
            <a:ext cx="8229600" cy="5911869"/>
          </a:xfrm>
        </p:spPr>
        <p:txBody>
          <a:bodyPr>
            <a:normAutofit lnSpcReduction="10000"/>
          </a:bodyPr>
          <a:lstStyle/>
          <a:p>
            <a:r>
              <a:rPr lang="tr-TR" dirty="0" smtClean="0">
                <a:solidFill>
                  <a:srgbClr val="FF0000"/>
                </a:solidFill>
              </a:rPr>
              <a:t>KÜRESEL ÖRGÜTLER NEDEN GEREKLİDİR ?</a:t>
            </a:r>
          </a:p>
          <a:p>
            <a:endParaRPr lang="tr-TR" dirty="0" smtClean="0">
              <a:solidFill>
                <a:srgbClr val="FF0000"/>
              </a:solidFill>
            </a:endParaRPr>
          </a:p>
          <a:p>
            <a:r>
              <a:rPr lang="tr-TR" dirty="0" smtClean="0">
                <a:solidFill>
                  <a:schemeClr val="accent6">
                    <a:lumMod val="25000"/>
                  </a:schemeClr>
                </a:solidFill>
              </a:rPr>
              <a:t>20. yy. da meydana gelen I. </a:t>
            </a:r>
            <a:r>
              <a:rPr lang="tr-TR" dirty="0" smtClean="0">
                <a:solidFill>
                  <a:schemeClr val="accent6">
                    <a:lumMod val="25000"/>
                  </a:schemeClr>
                </a:solidFill>
              </a:rPr>
              <a:t>v</a:t>
            </a:r>
            <a:r>
              <a:rPr lang="tr-TR" dirty="0" smtClean="0">
                <a:solidFill>
                  <a:schemeClr val="accent6">
                    <a:lumMod val="25000"/>
                  </a:schemeClr>
                </a:solidFill>
              </a:rPr>
              <a:t>e II. Dünya Savaşlarında milyonlarca insan yaşamını yitirmiş, binlerce insan sakat kalmış ve telafisi imkansız büyük maddi zararlar meydana gelmiştir. Bu olumsuz durumun bir daha yaşanmaması için çeşitli siyasi örgütler kurulmuştur.</a:t>
            </a:r>
          </a:p>
          <a:p>
            <a:r>
              <a:rPr lang="tr-TR" dirty="0" smtClean="0">
                <a:solidFill>
                  <a:schemeClr val="accent6">
                    <a:lumMod val="25000"/>
                  </a:schemeClr>
                </a:solidFill>
              </a:rPr>
              <a:t>İlk kurulmuş olan cemiyet Cemiyet-i Akvam’dır. Ancak II. Dünya Savaşının çıkmasını engelleyememiştir.</a:t>
            </a:r>
            <a:endParaRPr lang="tr-TR" dirty="0">
              <a:solidFill>
                <a:schemeClr val="accent6">
                  <a:lumMod val="25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solidFill>
                  <a:srgbClr val="002060"/>
                </a:solidFill>
              </a:rPr>
              <a:t>PETROL İHRAÇ EDEN ÜLKELER TEŞKİLATI (OPEC)</a:t>
            </a:r>
            <a:endParaRPr lang="tr-TR" dirty="0">
              <a:solidFill>
                <a:srgbClr val="002060"/>
              </a:solidFill>
            </a:endParaRPr>
          </a:p>
        </p:txBody>
      </p:sp>
      <p:sp>
        <p:nvSpPr>
          <p:cNvPr id="3" name="2 İçerik Yer Tutucusu"/>
          <p:cNvSpPr>
            <a:spLocks noGrp="1"/>
          </p:cNvSpPr>
          <p:nvPr>
            <p:ph idx="1"/>
          </p:nvPr>
        </p:nvSpPr>
        <p:spPr>
          <a:xfrm>
            <a:off x="539552" y="2636912"/>
            <a:ext cx="8229600" cy="4526280"/>
          </a:xfrm>
        </p:spPr>
        <p:txBody>
          <a:bodyPr/>
          <a:lstStyle/>
          <a:p>
            <a:pPr lvl="1" algn="ctr"/>
            <a:r>
              <a:rPr lang="tr-TR" b="1" dirty="0" smtClean="0">
                <a:solidFill>
                  <a:schemeClr val="bg1"/>
                </a:solidFill>
              </a:rPr>
              <a:t>OPEC, </a:t>
            </a:r>
            <a:r>
              <a:rPr lang="tr-TR" dirty="0" smtClean="0">
                <a:solidFill>
                  <a:schemeClr val="bg1"/>
                </a:solidFill>
                <a:effectLst>
                  <a:outerShdw blurRad="38100" dist="38100" dir="2700000" algn="tl">
                    <a:srgbClr val="000000">
                      <a:alpha val="43137"/>
                    </a:srgbClr>
                  </a:outerShdw>
                </a:effectLst>
              </a:rPr>
              <a:t>petrol ihraç eden ve bilinen dünya petrol rezervlerinin üçte ikisini ellerinde bulunduran 13 ülkenin oluşturduğu konfederasyondur.</a:t>
            </a:r>
          </a:p>
          <a:p>
            <a:pPr lvl="1" algn="ctr"/>
            <a:endParaRPr lang="tr-TR" dirty="0" smtClean="0">
              <a:solidFill>
                <a:schemeClr val="bg1"/>
              </a:solidFill>
              <a:effectLst>
                <a:outerShdw blurRad="38100" dist="38100" dir="2700000" algn="tl">
                  <a:srgbClr val="000000">
                    <a:alpha val="43137"/>
                  </a:srgbClr>
                </a:outerShdw>
              </a:effectLst>
            </a:endParaRPr>
          </a:p>
          <a:p>
            <a:pPr lvl="1" algn="ctr"/>
            <a:endParaRPr lang="tr-TR"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dirty="0" smtClean="0">
                <a:solidFill>
                  <a:schemeClr val="bg1"/>
                </a:solidFill>
              </a:rPr>
              <a:t>9-14 Eylül 1960 tarihinde Bağdat’ta toplanan bir konferans sonucunda resmen kurulmuştur.</a:t>
            </a:r>
          </a:p>
          <a:p>
            <a:endParaRPr lang="tr-TR" dirty="0" smtClean="0">
              <a:solidFill>
                <a:schemeClr val="bg1"/>
              </a:solidFill>
            </a:endParaRPr>
          </a:p>
          <a:p>
            <a:r>
              <a:rPr lang="tr-TR" dirty="0" smtClean="0">
                <a:solidFill>
                  <a:schemeClr val="bg1"/>
                </a:solidFill>
              </a:rPr>
              <a:t>Kurucu üyeleri;Suudi Arabistan, İran, Kuveyt, Irak ve </a:t>
            </a:r>
            <a:r>
              <a:rPr lang="tr-TR" dirty="0" err="1" smtClean="0">
                <a:solidFill>
                  <a:schemeClr val="bg1"/>
                </a:solidFill>
              </a:rPr>
              <a:t>Venezuella’dır</a:t>
            </a:r>
            <a:r>
              <a:rPr lang="tr-TR" dirty="0" smtClean="0">
                <a:solidFill>
                  <a:schemeClr val="bg1"/>
                </a:solidFill>
              </a:rPr>
              <a:t>. Kuruluşa daha sonradan Katar,Libya,</a:t>
            </a:r>
            <a:r>
              <a:rPr lang="tr-TR" dirty="0" err="1" smtClean="0">
                <a:solidFill>
                  <a:schemeClr val="bg1"/>
                </a:solidFill>
              </a:rPr>
              <a:t>Endoneya</a:t>
            </a:r>
            <a:r>
              <a:rPr lang="tr-TR" dirty="0" smtClean="0">
                <a:solidFill>
                  <a:schemeClr val="bg1"/>
                </a:solidFill>
              </a:rPr>
              <a:t>, </a:t>
            </a:r>
            <a:r>
              <a:rPr lang="tr-TR" dirty="0" err="1" smtClean="0">
                <a:solidFill>
                  <a:schemeClr val="bg1"/>
                </a:solidFill>
              </a:rPr>
              <a:t>Ekvador</a:t>
            </a:r>
            <a:r>
              <a:rPr lang="tr-TR" dirty="0" smtClean="0">
                <a:solidFill>
                  <a:schemeClr val="bg1"/>
                </a:solidFill>
              </a:rPr>
              <a:t>,Birleşik Arap Emirlikleri, Cezayir, Nijerya, Gabon ve Angola katılmışlardır.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chemeClr val="accent6">
                    <a:lumMod val="25000"/>
                  </a:schemeClr>
                </a:solidFill>
              </a:rPr>
              <a:t>DÜNYA BANKASI </a:t>
            </a:r>
            <a:endParaRPr lang="tr-TR" dirty="0">
              <a:solidFill>
                <a:schemeClr val="accent6">
                  <a:lumMod val="25000"/>
                </a:schemeClr>
              </a:solidFill>
            </a:endParaRPr>
          </a:p>
        </p:txBody>
      </p:sp>
      <p:sp>
        <p:nvSpPr>
          <p:cNvPr id="3" name="2 İçerik Yer Tutucusu"/>
          <p:cNvSpPr>
            <a:spLocks noGrp="1"/>
          </p:cNvSpPr>
          <p:nvPr>
            <p:ph idx="1"/>
          </p:nvPr>
        </p:nvSpPr>
        <p:spPr/>
        <p:txBody>
          <a:bodyPr/>
          <a:lstStyle/>
          <a:p>
            <a:r>
              <a:rPr lang="tr-TR" dirty="0" smtClean="0"/>
              <a:t>II. Dünya Savaşı’nın ardından 1945 yılında </a:t>
            </a:r>
            <a:r>
              <a:rPr lang="tr-TR" dirty="0" err="1" smtClean="0"/>
              <a:t>Uluslarası</a:t>
            </a:r>
            <a:r>
              <a:rPr lang="tr-TR" dirty="0" smtClean="0"/>
              <a:t> Yeniden Yapılanma ve Kalkınma Bankası, 1947 yılında Birleşmiş </a:t>
            </a:r>
            <a:r>
              <a:rPr lang="tr-TR" dirty="0" err="1" smtClean="0"/>
              <a:t>Milletler’in</a:t>
            </a:r>
            <a:r>
              <a:rPr lang="tr-TR" dirty="0" smtClean="0"/>
              <a:t> özerk uzman kuruluşlarından biri </a:t>
            </a:r>
            <a:r>
              <a:rPr lang="tr-TR" dirty="0" err="1" smtClean="0"/>
              <a:t>ölma</a:t>
            </a:r>
            <a:r>
              <a:rPr lang="tr-TR" dirty="0" smtClean="0"/>
              <a:t> özelliği kazanmıştır.</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solidFill>
                  <a:schemeClr val="accent6">
                    <a:lumMod val="25000"/>
                  </a:schemeClr>
                </a:solidFill>
              </a:rPr>
              <a:t>Esas odağı en yoksul insanlara ve en yoksul ülkelere yardım etmektir. Mali kaynaklarını, personelini ve geniş deneyimini, gelişmekte olan ülkelerin yoksulluğunun azaltması,ekonomik büyümeyi artırması ve yaşam kalitelerini yükseltmesine yardım etmek için kullanır.</a:t>
            </a:r>
            <a:endParaRPr lang="tr-TR" dirty="0">
              <a:solidFill>
                <a:schemeClr val="accent6">
                  <a:lumMod val="25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Günümüzde dünya devletlerinin 185’i banka üyesidir.</a:t>
            </a:r>
          </a:p>
          <a:p>
            <a:endParaRPr lang="tr-TR" dirty="0" smtClean="0"/>
          </a:p>
          <a:p>
            <a:r>
              <a:rPr lang="tr-TR" dirty="0" smtClean="0"/>
              <a:t>Bunlardan 11’i, banka sermayesinin %55’ine sahiptir.</a:t>
            </a:r>
          </a:p>
          <a:p>
            <a:endParaRPr lang="tr-TR" dirty="0" smtClean="0"/>
          </a:p>
          <a:p>
            <a:r>
              <a:rPr lang="tr-TR" dirty="0" smtClean="0"/>
              <a:t>Türkiye’nin sermayedeki payı ve oy gücü %0.5 düzeyindedir.</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67544" y="2708920"/>
            <a:ext cx="8229600" cy="4526280"/>
          </a:xfrm>
        </p:spPr>
        <p:txBody>
          <a:bodyPr/>
          <a:lstStyle/>
          <a:p>
            <a:pPr algn="ctr"/>
            <a:r>
              <a:rPr lang="tr-TR" dirty="0" smtClean="0">
                <a:solidFill>
                  <a:schemeClr val="bg1"/>
                </a:solidFill>
              </a:rPr>
              <a:t>Zaman içinde bir grup haline gelerek Dünya Bankası Grubu adını alan kuruluşa Türkiye 1947 </a:t>
            </a:r>
            <a:r>
              <a:rPr lang="tr-TR" dirty="0" err="1" smtClean="0">
                <a:solidFill>
                  <a:schemeClr val="bg1"/>
                </a:solidFill>
              </a:rPr>
              <a:t>ılında</a:t>
            </a:r>
            <a:r>
              <a:rPr lang="tr-TR" dirty="0" smtClean="0">
                <a:solidFill>
                  <a:schemeClr val="bg1"/>
                </a:solidFill>
              </a:rPr>
              <a:t> üye olmuştur.</a:t>
            </a:r>
            <a:endParaRPr lang="tr-TR"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strike="sngStrike" dirty="0" smtClean="0">
                <a:solidFill>
                  <a:schemeClr val="bg1"/>
                </a:solidFill>
              </a:rPr>
              <a:t>EKONOMİK KALKINMA VE İŞBİRLİĞİ ÖRGÜTÜ (OECD)</a:t>
            </a:r>
            <a:endParaRPr lang="tr-TR" strike="sngStrike" dirty="0">
              <a:solidFill>
                <a:schemeClr val="bg1"/>
              </a:solidFill>
            </a:endParaRPr>
          </a:p>
        </p:txBody>
      </p:sp>
      <p:sp>
        <p:nvSpPr>
          <p:cNvPr id="3" name="2 İçerik Yer Tutucusu"/>
          <p:cNvSpPr>
            <a:spLocks noGrp="1"/>
          </p:cNvSpPr>
          <p:nvPr>
            <p:ph idx="1"/>
          </p:nvPr>
        </p:nvSpPr>
        <p:spPr>
          <a:xfrm>
            <a:off x="467544" y="2492896"/>
            <a:ext cx="8229600" cy="4526280"/>
          </a:xfrm>
        </p:spPr>
        <p:txBody>
          <a:bodyPr/>
          <a:lstStyle/>
          <a:p>
            <a:r>
              <a:rPr lang="tr-TR" dirty="0" smtClean="0"/>
              <a:t>1946 Yılında kurulan Avrupa Ekonomik İş Birliği’nin  temelleri üzerine 14 Aralık 1960 yılında imzalanan Paris Antlaşması ile kurulmuştur.</a:t>
            </a:r>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dirty="0" smtClean="0"/>
              <a:t>Örgütün başlıca amaçları ;</a:t>
            </a:r>
            <a:endParaRPr lang="tr-TR" dirty="0"/>
          </a:p>
        </p:txBody>
      </p:sp>
      <p:sp>
        <p:nvSpPr>
          <p:cNvPr id="3" name="2 İçerik Yer Tutucusu"/>
          <p:cNvSpPr>
            <a:spLocks noGrp="1"/>
          </p:cNvSpPr>
          <p:nvPr>
            <p:ph idx="1"/>
          </p:nvPr>
        </p:nvSpPr>
        <p:spPr/>
        <p:txBody>
          <a:bodyPr>
            <a:normAutofit lnSpcReduction="10000"/>
          </a:bodyPr>
          <a:lstStyle/>
          <a:p>
            <a:r>
              <a:rPr lang="tr-TR" dirty="0" smtClean="0">
                <a:solidFill>
                  <a:schemeClr val="bg1"/>
                </a:solidFill>
              </a:rPr>
              <a:t>1-) Gelişmekte olan ülkeler başta olmak üzere tüm üye ülkelerde halkın yaşam standardını iyileştirmek, gelişmeyi sağlayan ekonomik politikalara destek vermek</a:t>
            </a:r>
          </a:p>
          <a:p>
            <a:r>
              <a:rPr lang="tr-TR" dirty="0" smtClean="0">
                <a:solidFill>
                  <a:schemeClr val="bg1"/>
                </a:solidFill>
              </a:rPr>
              <a:t>2-) İşsizliğin ortadan kaldırılmasını sağlamak </a:t>
            </a:r>
          </a:p>
          <a:p>
            <a:r>
              <a:rPr lang="tr-TR" dirty="0" smtClean="0">
                <a:solidFill>
                  <a:schemeClr val="bg1"/>
                </a:solidFill>
              </a:rPr>
              <a:t>3-) Ülkeler arasında ayrım gözetmeden dünya ticaretinin geliştirilmesine destek vermek</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FF0000"/>
                </a:solidFill>
              </a:rPr>
              <a:t>G-8 (Gelişmiş 8 ülke)</a:t>
            </a:r>
            <a:endParaRPr lang="tr-TR" dirty="0">
              <a:solidFill>
                <a:srgbClr val="FF0000"/>
              </a:solidFill>
            </a:endParaRPr>
          </a:p>
        </p:txBody>
      </p:sp>
      <p:sp>
        <p:nvSpPr>
          <p:cNvPr id="3" name="2 İçerik Yer Tutucusu"/>
          <p:cNvSpPr>
            <a:spLocks noGrp="1"/>
          </p:cNvSpPr>
          <p:nvPr>
            <p:ph idx="1"/>
          </p:nvPr>
        </p:nvSpPr>
        <p:spPr/>
        <p:txBody>
          <a:bodyPr/>
          <a:lstStyle/>
          <a:p>
            <a:r>
              <a:rPr lang="tr-TR" b="1" dirty="0" smtClean="0">
                <a:solidFill>
                  <a:schemeClr val="bg1"/>
                </a:solidFill>
              </a:rPr>
              <a:t>Dünya’nın en zengin ülkelerini kapsar. Bunlar;</a:t>
            </a:r>
          </a:p>
          <a:p>
            <a:r>
              <a:rPr lang="tr-TR" b="1" dirty="0" smtClean="0">
                <a:solidFill>
                  <a:schemeClr val="bg1"/>
                </a:solidFill>
              </a:rPr>
              <a:t>ABD, Japonya, Almanya, Birleşik Krallık, Fransa, İtalya, Kanada, Rusya’dır.</a:t>
            </a:r>
            <a:endParaRPr lang="tr-TR" b="1" dirty="0">
              <a:solidFill>
                <a:schemeClr val="bg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C000"/>
                </a:solidFill>
              </a:rPr>
              <a:t>D-8(Gelişmekte olan ülkeler)</a:t>
            </a:r>
            <a:endParaRPr lang="tr-TR" dirty="0">
              <a:solidFill>
                <a:srgbClr val="FFC000"/>
              </a:solidFill>
            </a:endParaRPr>
          </a:p>
        </p:txBody>
      </p:sp>
      <p:sp>
        <p:nvSpPr>
          <p:cNvPr id="3" name="2 İçerik Yer Tutucusu"/>
          <p:cNvSpPr>
            <a:spLocks noGrp="1"/>
          </p:cNvSpPr>
          <p:nvPr>
            <p:ph idx="1"/>
          </p:nvPr>
        </p:nvSpPr>
        <p:spPr>
          <a:xfrm>
            <a:off x="467544" y="2852936"/>
            <a:ext cx="8229600" cy="4526280"/>
          </a:xfrm>
        </p:spPr>
        <p:txBody>
          <a:bodyPr/>
          <a:lstStyle/>
          <a:p>
            <a:pPr algn="ctr"/>
            <a:r>
              <a:rPr lang="tr-TR" dirty="0" smtClean="0">
                <a:solidFill>
                  <a:schemeClr val="bg1"/>
                </a:solidFill>
              </a:rPr>
              <a:t>D-8’in kurulmasına yönelik ilk adım Türkiye’nin daveti üzerine gerçekleşmiştir.</a:t>
            </a:r>
            <a:endParaRPr lang="tr-TR"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yagram"/>
          <p:cNvGraphicFramePr/>
          <p:nvPr/>
        </p:nvGraphicFramePr>
        <p:xfrm>
          <a:off x="457200" y="253536"/>
          <a:ext cx="8229600" cy="6199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2 İçerik Yer Tutucusu"/>
          <p:cNvSpPr>
            <a:spLocks noGrp="1"/>
          </p:cNvSpPr>
          <p:nvPr>
            <p:ph idx="1"/>
          </p:nvPr>
        </p:nvSpPr>
        <p:spPr/>
        <p:txBody>
          <a:bodyPr/>
          <a:lstStyle/>
          <a:p>
            <a:endParaRPr lang="tr-T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1996’da İstanbul’da düzenlenen kalkınmada işbirliği konferansı ile Türkiye,İran, Pakistan, Bangladeş, Malezya, Endonezya, Mısır ve Nijerya gibi ülkeler tarafından kurulmuştur.</a:t>
            </a:r>
          </a:p>
          <a:p>
            <a:r>
              <a:rPr lang="tr-TR" dirty="0" smtClean="0"/>
              <a:t>D-8’in hepsi aynı zamanda İslam Konferansı Örgütü(İKÖ) üyesidir.</a:t>
            </a: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t>G-20(gelişmiş ve gelişmekte olan 20 ülke)</a:t>
            </a:r>
            <a:endParaRPr lang="tr-TR" dirty="0"/>
          </a:p>
        </p:txBody>
      </p:sp>
      <p:sp>
        <p:nvSpPr>
          <p:cNvPr id="3" name="2 İçerik Yer Tutucusu"/>
          <p:cNvSpPr>
            <a:spLocks noGrp="1"/>
          </p:cNvSpPr>
          <p:nvPr>
            <p:ph idx="1"/>
          </p:nvPr>
        </p:nvSpPr>
        <p:spPr/>
        <p:txBody>
          <a:bodyPr/>
          <a:lstStyle/>
          <a:p>
            <a:r>
              <a:rPr lang="tr-TR" dirty="0" smtClean="0"/>
              <a:t>Küresel ekonomideki önemli konuları değerlendirmek, küresel ekonomi ve mali sistemin daha fazla geliştirilmesi için ortak görüş geliştirilmesini ve küresel krizlere karşı ortak önlemler almayı amaçlayan önemli sanayileşmiş ve sanayileşmekte olan ülkeleri bir araya getiren 1999 yılında kurulmuş ekonomik bir örgüttür.</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r>
              <a:rPr lang="tr-TR" dirty="0" smtClean="0">
                <a:solidFill>
                  <a:schemeClr val="bg1"/>
                </a:solidFill>
              </a:rPr>
              <a:t>ABD,Türkiye,Güney Kore, Endonezya, Japonya, Meksika, Rusya,Çin,Hindistan, Kanada, Brezilya, Arjantin, Almanya, Fransa ,İngiltere,İtalya,AB Dönem Başkanı ve Avrupa Merkez Bankası Başkanı G-20’yi oluşturur.</a:t>
            </a:r>
            <a:endParaRPr lang="tr-TR" dirty="0" smtClean="0">
              <a:solidFill>
                <a:schemeClr val="bg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sp>
        <p:nvSpPr>
          <p:cNvPr id="4" name="3 Bulut"/>
          <p:cNvSpPr/>
          <p:nvPr/>
        </p:nvSpPr>
        <p:spPr>
          <a:xfrm>
            <a:off x="683568" y="332656"/>
            <a:ext cx="8064896" cy="590465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7200" dirty="0" smtClean="0">
                <a:solidFill>
                  <a:schemeClr val="bg1"/>
                </a:solidFill>
              </a:rPr>
              <a:t>ÇEVRE ÖRGÜTLERİ</a:t>
            </a:r>
            <a:endParaRPr lang="tr-TR" sz="7200" dirty="0">
              <a:solidFill>
                <a:schemeClr val="bg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00FF00"/>
                </a:solidFill>
              </a:rPr>
              <a:t>GREENPEACE</a:t>
            </a:r>
            <a:endParaRPr lang="tr-TR" dirty="0">
              <a:solidFill>
                <a:srgbClr val="00FF00"/>
              </a:solidFill>
            </a:endParaRPr>
          </a:p>
        </p:txBody>
      </p:sp>
      <p:sp>
        <p:nvSpPr>
          <p:cNvPr id="3" name="2 İçerik Yer Tutucusu"/>
          <p:cNvSpPr>
            <a:spLocks noGrp="1"/>
          </p:cNvSpPr>
          <p:nvPr>
            <p:ph idx="1"/>
          </p:nvPr>
        </p:nvSpPr>
        <p:spPr/>
        <p:txBody>
          <a:bodyPr/>
          <a:lstStyle/>
          <a:p>
            <a:r>
              <a:rPr lang="tr-TR" dirty="0" smtClean="0">
                <a:solidFill>
                  <a:schemeClr val="bg1"/>
                </a:solidFill>
              </a:rPr>
              <a:t>Birçok ülkede etkin,kar amacı gütmeyen, çevreci bir örgüttür. 1971’den bu yana dünyanın dört bir yanında çevre katliamlarına  karşı mücadele vermektedir. </a:t>
            </a:r>
            <a:endParaRPr lang="tr-TR" dirty="0" smtClean="0">
              <a:solidFill>
                <a:schemeClr val="bg1"/>
              </a:solidFill>
            </a:endParaRPr>
          </a:p>
          <a:p>
            <a:r>
              <a:rPr lang="tr-TR" dirty="0" smtClean="0">
                <a:solidFill>
                  <a:schemeClr val="bg1"/>
                </a:solidFill>
              </a:rPr>
              <a:t>Çalışmalarını bağımsız olarak sürdürmek için devletlerden, şirketlerden ya da siyasi partilerden bağış veya sponsorluk kabul etmez.</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Merkezi Amsterdam’da bulunan örgütün, 45 ülkede 28 bölge ofisi bulunmaktadır.</a:t>
            </a:r>
          </a:p>
          <a:p>
            <a:r>
              <a:rPr lang="tr-TR" dirty="0" smtClean="0"/>
              <a:t>Çevre suçlarına karşı  bilimsel verilere dayanan kampanyalar yürütür ve şiddet içermeyen doğrudan eylemlerle bu suçları basın aracılığıyla gündeme getirir. </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chemeClr val="bg1"/>
                </a:solidFill>
              </a:rPr>
              <a:t>Başlıca çalışma alanları</a:t>
            </a:r>
            <a:r>
              <a:rPr lang="tr-TR" dirty="0" smtClean="0"/>
              <a:t>;</a:t>
            </a:r>
            <a:endParaRPr lang="tr-TR" dirty="0"/>
          </a:p>
        </p:txBody>
      </p:sp>
      <p:sp>
        <p:nvSpPr>
          <p:cNvPr id="3" name="2 İçerik Yer Tutucusu"/>
          <p:cNvSpPr>
            <a:spLocks noGrp="1"/>
          </p:cNvSpPr>
          <p:nvPr>
            <p:ph idx="1"/>
          </p:nvPr>
        </p:nvSpPr>
        <p:spPr/>
        <p:txBody>
          <a:bodyPr/>
          <a:lstStyle/>
          <a:p>
            <a:r>
              <a:rPr lang="tr-TR" dirty="0" smtClean="0"/>
              <a:t>İklim değişikliğini durdurabilmek için fosil yakıtların kademeli olarak sonlandırılması ve yenilenebilir enerjilerin teşvik edilmesi,</a:t>
            </a:r>
          </a:p>
          <a:p>
            <a:r>
              <a:rPr lang="tr-TR" dirty="0" smtClean="0"/>
              <a:t>Ticari amaçlı balina avının kontrol altına alınması,</a:t>
            </a:r>
          </a:p>
          <a:p>
            <a:r>
              <a:rPr lang="tr-TR" dirty="0" smtClean="0"/>
              <a:t>Nükleer silahlanma ve nükleer kirliliğe son verilmesi,</a:t>
            </a:r>
          </a:p>
          <a:p>
            <a:r>
              <a:rPr lang="tr-TR" dirty="0" smtClean="0"/>
              <a:t>Küresel ısınmanın durdurulması,</a:t>
            </a:r>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Zehirli kimyasalların ortadan kaldırılması,</a:t>
            </a:r>
          </a:p>
          <a:p>
            <a:r>
              <a:rPr lang="tr-TR" dirty="0" smtClean="0"/>
              <a:t>Okyanus ve ormanların korunması</a:t>
            </a:r>
          </a:p>
          <a:p>
            <a:r>
              <a:rPr lang="tr-TR" dirty="0" smtClean="0"/>
              <a:t>Savaşların önlenmesi şeklinde belirlenmiştir.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sp>
        <p:nvSpPr>
          <p:cNvPr id="4" name="3 Çift Dalga"/>
          <p:cNvSpPr/>
          <p:nvPr/>
        </p:nvSpPr>
        <p:spPr>
          <a:xfrm>
            <a:off x="611560" y="404664"/>
            <a:ext cx="8136904" cy="6048672"/>
          </a:xfrm>
          <a:prstGeom prst="double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7200" dirty="0" smtClean="0">
                <a:solidFill>
                  <a:schemeClr val="accent6">
                    <a:lumMod val="50000"/>
                  </a:schemeClr>
                </a:solidFill>
              </a:rPr>
              <a:t>BÖLGESEL ÖRGÜTLER</a:t>
            </a:r>
            <a:endParaRPr lang="tr-TR" sz="7200" dirty="0">
              <a:solidFill>
                <a:schemeClr val="accent6">
                  <a:lumMod val="50000"/>
                </a:schemeClr>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0070C0"/>
                </a:solidFill>
              </a:rPr>
              <a:t>AVRUPA BİRLİĞİ(AB)</a:t>
            </a:r>
            <a:endParaRPr lang="tr-TR" dirty="0">
              <a:solidFill>
                <a:srgbClr val="0070C0"/>
              </a:solidFill>
            </a:endParaRPr>
          </a:p>
        </p:txBody>
      </p:sp>
      <p:sp>
        <p:nvSpPr>
          <p:cNvPr id="3" name="2 İçerik Yer Tutucusu"/>
          <p:cNvSpPr>
            <a:spLocks noGrp="1"/>
          </p:cNvSpPr>
          <p:nvPr>
            <p:ph idx="1"/>
          </p:nvPr>
        </p:nvSpPr>
        <p:spPr/>
        <p:txBody>
          <a:bodyPr/>
          <a:lstStyle/>
          <a:p>
            <a:r>
              <a:rPr lang="tr-TR" dirty="0" smtClean="0"/>
              <a:t>27 üye ülkeden oluşan ve toprakları büyük ölçüde Avrupa Kıtası’nda bulunan siyasi ve ekonomik bir örgütlenmedir.</a:t>
            </a:r>
          </a:p>
          <a:p>
            <a:endParaRPr lang="tr-TR" dirty="0" smtClean="0"/>
          </a:p>
          <a:p>
            <a:r>
              <a:rPr lang="tr-TR" dirty="0" smtClean="0"/>
              <a:t>1992 yılında,Avrupa Birliği Antlaşması’nın yürürlüğe girmesi sonucu,var olan Avrupa Ekonomik Topluluğu’na yeni görev ve sorumluluk alanları yüklenmesiyle kurulmuştur.</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rgbClr val="00B050"/>
                </a:solidFill>
              </a:rPr>
              <a:t>BİRLEŞMİŞ MİLLETLER</a:t>
            </a:r>
            <a:endParaRPr lang="tr-TR" dirty="0">
              <a:solidFill>
                <a:srgbClr val="00B050"/>
              </a:solidFill>
            </a:endParaRPr>
          </a:p>
        </p:txBody>
      </p:sp>
      <p:sp>
        <p:nvSpPr>
          <p:cNvPr id="3" name="2 İçerik Yer Tutucusu"/>
          <p:cNvSpPr>
            <a:spLocks noGrp="1"/>
          </p:cNvSpPr>
          <p:nvPr>
            <p:ph idx="1"/>
          </p:nvPr>
        </p:nvSpPr>
        <p:spPr>
          <a:xfrm>
            <a:off x="395536" y="2331720"/>
            <a:ext cx="8229600" cy="4526280"/>
          </a:xfrm>
        </p:spPr>
        <p:txBody>
          <a:bodyPr/>
          <a:lstStyle/>
          <a:p>
            <a:pPr algn="ctr"/>
            <a:r>
              <a:rPr lang="tr-TR" dirty="0" smtClean="0">
                <a:solidFill>
                  <a:schemeClr val="bg1"/>
                </a:solidFill>
              </a:rPr>
              <a:t>24 Ekim 1945’te dünya barışını güvenliğini korumak ve uluslar arası ekonomik, toplumsal ve kültürel bir iş birliği oluşturmak için kurulan uluslararası bir örgüttür.</a:t>
            </a:r>
            <a:endParaRPr lang="tr-TR" dirty="0">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solidFill>
                  <a:schemeClr val="bg1"/>
                </a:solidFill>
              </a:rPr>
              <a:t>Yaklaşık 500 milyonluk nüfusuyla AB, dünyanın gayrisafi yurtiçi hasılasının %30’luk bölümünü oluşturur.(16.8 trilyon $)</a:t>
            </a:r>
          </a:p>
          <a:p>
            <a:r>
              <a:rPr lang="tr-TR" dirty="0" smtClean="0">
                <a:solidFill>
                  <a:schemeClr val="bg1"/>
                </a:solidFill>
              </a:rPr>
              <a:t>AB, tüm üye ülkelerini bağlayan standart yasalar aracılığıyla insan,eşya , hizmet ve sermaye dolaşımı özgürlüklerini kapsayan bir ortak Pazar geliştirmiştir.</a:t>
            </a:r>
            <a:endParaRPr lang="tr-TR" dirty="0">
              <a:solidFill>
                <a:schemeClr val="bg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Dünya Ticaret Örgütü’nde, G-8 zirvelerinde ve BM’lerde temsil ederek dış politikalarda önemli rol oynamaktadır.</a:t>
            </a:r>
          </a:p>
          <a:p>
            <a:r>
              <a:rPr lang="tr-TR" dirty="0" smtClean="0"/>
              <a:t>Birliğin 27 üyesinden 21’i NATO’ya üyedir.</a:t>
            </a:r>
          </a:p>
          <a:p>
            <a:r>
              <a:rPr lang="tr-TR" dirty="0" smtClean="0"/>
              <a:t>İsviçre, İzlanda,Rusya ve Norveç AB’ye üye değildir.</a:t>
            </a:r>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solidFill>
                  <a:schemeClr val="bg1"/>
                </a:solidFill>
              </a:rPr>
              <a:t>AB’nin temel organları;</a:t>
            </a:r>
            <a:endParaRPr lang="tr-TR" dirty="0">
              <a:solidFill>
                <a:schemeClr val="bg1"/>
              </a:solidFill>
            </a:endParaRPr>
          </a:p>
        </p:txBody>
      </p:sp>
      <p:sp>
        <p:nvSpPr>
          <p:cNvPr id="3" name="2 İçerik Yer Tutucusu"/>
          <p:cNvSpPr>
            <a:spLocks noGrp="1"/>
          </p:cNvSpPr>
          <p:nvPr>
            <p:ph idx="1"/>
          </p:nvPr>
        </p:nvSpPr>
        <p:spPr/>
        <p:txBody>
          <a:bodyPr/>
          <a:lstStyle/>
          <a:p>
            <a:r>
              <a:rPr lang="tr-TR" dirty="0" smtClean="0"/>
              <a:t>AB Konseyi ( Yasama ve Yürütme Organı)</a:t>
            </a:r>
          </a:p>
          <a:p>
            <a:r>
              <a:rPr lang="tr-TR" dirty="0" smtClean="0"/>
              <a:t>Avrupa Komisyonu (Yürütme Organı)</a:t>
            </a:r>
          </a:p>
          <a:p>
            <a:r>
              <a:rPr lang="tr-TR" dirty="0" smtClean="0"/>
              <a:t>Avrupa Adalet Divanı (yayın organı-Lüksemburg)</a:t>
            </a:r>
          </a:p>
          <a:p>
            <a:r>
              <a:rPr lang="tr-TR" dirty="0" smtClean="0"/>
              <a:t>Avrupa </a:t>
            </a:r>
            <a:r>
              <a:rPr lang="tr-TR" dirty="0" err="1" smtClean="0"/>
              <a:t>Parlementosu</a:t>
            </a:r>
            <a:r>
              <a:rPr lang="tr-TR" dirty="0" smtClean="0"/>
              <a:t>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620688"/>
            <a:ext cx="8229600" cy="1375264"/>
          </a:xfrm>
        </p:spPr>
        <p:txBody>
          <a:bodyPr>
            <a:normAutofit fontScale="90000"/>
          </a:bodyPr>
          <a:lstStyle/>
          <a:p>
            <a:pPr algn="ctr"/>
            <a:r>
              <a:rPr lang="tr-TR" dirty="0" smtClean="0">
                <a:solidFill>
                  <a:srgbClr val="FF0000"/>
                </a:solidFill>
              </a:rPr>
              <a:t>KUZEY AMERİKA ÜLKELERİ SERBEST TİCARET ANLAYIŞI (NAFTA)</a:t>
            </a:r>
            <a:endParaRPr lang="tr-TR" dirty="0">
              <a:solidFill>
                <a:srgbClr val="FF0000"/>
              </a:solidFill>
            </a:endParaRPr>
          </a:p>
        </p:txBody>
      </p:sp>
      <p:sp>
        <p:nvSpPr>
          <p:cNvPr id="3" name="2 İçerik Yer Tutucusu"/>
          <p:cNvSpPr>
            <a:spLocks noGrp="1"/>
          </p:cNvSpPr>
          <p:nvPr>
            <p:ph idx="1"/>
          </p:nvPr>
        </p:nvSpPr>
        <p:spPr>
          <a:xfrm>
            <a:off x="467544" y="1844824"/>
            <a:ext cx="8229600" cy="4526280"/>
          </a:xfrm>
        </p:spPr>
        <p:txBody>
          <a:bodyPr/>
          <a:lstStyle/>
          <a:p>
            <a:r>
              <a:rPr lang="tr-TR" dirty="0" smtClean="0"/>
              <a:t>Bu anlaşmanın tarafları Kanada, ABD ve Meksika’dır.</a:t>
            </a:r>
          </a:p>
          <a:p>
            <a:r>
              <a:rPr lang="tr-TR" dirty="0" smtClean="0"/>
              <a:t>1 Ocak 1994’te yürürlüğe giren NAFTA kapsamında söz konusu üç ülke arasındaki ticaretin geliştirilmesi, ticarette vergi kolaylıkları sağlanması, Kuzey Amerika ülkelerinin başka ülkelere karşı ekonomik yönden daha güçlenmeleri hedeflenmiştir.</a:t>
            </a:r>
            <a:endParaRPr lang="tr-T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2492896"/>
            <a:ext cx="8229600" cy="1143000"/>
          </a:xfrm>
        </p:spPr>
        <p:txBody>
          <a:bodyPr>
            <a:normAutofit fontScale="90000"/>
          </a:bodyPr>
          <a:lstStyle/>
          <a:p>
            <a:pPr algn="ctr"/>
            <a:r>
              <a:rPr lang="tr-TR" dirty="0" smtClean="0">
                <a:solidFill>
                  <a:srgbClr val="FF0000"/>
                </a:solidFill>
              </a:rPr>
              <a:t>KARADENİZ EKONOMİK İŞBİRLİĞİ </a:t>
            </a:r>
            <a:br>
              <a:rPr lang="tr-TR" dirty="0" smtClean="0">
                <a:solidFill>
                  <a:srgbClr val="FF0000"/>
                </a:solidFill>
              </a:rPr>
            </a:br>
            <a:r>
              <a:rPr lang="tr-TR" dirty="0" smtClean="0">
                <a:solidFill>
                  <a:srgbClr val="FF0000"/>
                </a:solidFill>
              </a:rPr>
              <a:t>(KEİ)</a:t>
            </a:r>
            <a:endParaRPr lang="tr-TR" dirty="0">
              <a:solidFill>
                <a:srgbClr val="FF0000"/>
              </a:solidFill>
            </a:endParaRPr>
          </a:p>
        </p:txBody>
      </p:sp>
      <p:sp>
        <p:nvSpPr>
          <p:cNvPr id="3" name="2 İçerik Yer Tutucusu"/>
          <p:cNvSpPr>
            <a:spLocks noGrp="1"/>
          </p:cNvSpPr>
          <p:nvPr>
            <p:ph idx="1"/>
          </p:nvPr>
        </p:nvSpPr>
        <p:spPr>
          <a:xfrm>
            <a:off x="539552" y="3501008"/>
            <a:ext cx="8229600" cy="4526280"/>
          </a:xfrm>
        </p:spPr>
        <p:txBody>
          <a:bodyPr/>
          <a:lstStyle/>
          <a:p>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25 Haziran 1992 günü İstanbul’da düzenlenen zirve ile imzalanan </a:t>
            </a:r>
            <a:r>
              <a:rPr lang="tr-TR" dirty="0" err="1" smtClean="0"/>
              <a:t>karadeniz</a:t>
            </a:r>
            <a:r>
              <a:rPr lang="tr-TR" dirty="0" smtClean="0"/>
              <a:t> çevresindeki ülkelerin ekonomik işbirliği projesidir.</a:t>
            </a:r>
          </a:p>
          <a:p>
            <a:r>
              <a:rPr lang="tr-TR" dirty="0" err="1" smtClean="0"/>
              <a:t>KEİ’nin</a:t>
            </a:r>
            <a:r>
              <a:rPr lang="tr-TR" dirty="0" smtClean="0"/>
              <a:t> ilk kurucu üyeleri </a:t>
            </a:r>
            <a:r>
              <a:rPr lang="tr-TR" dirty="0" err="1" smtClean="0"/>
              <a:t>karadenize</a:t>
            </a:r>
            <a:r>
              <a:rPr lang="tr-TR" dirty="0" smtClean="0"/>
              <a:t> kıyısı olan Türkiye,eski Sovyetler Birliği, Romanya ve </a:t>
            </a:r>
            <a:r>
              <a:rPr lang="tr-TR" dirty="0" err="1" smtClean="0"/>
              <a:t>Bulgaistandır</a:t>
            </a:r>
            <a:r>
              <a:rPr lang="tr-TR" dirty="0" smtClean="0"/>
              <a:t>.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Sovyetler Birliği’nin dağılması üzerine bağımsız devletler topluluğu olarak Rusya Federasyonu,Ukrayna, Azerbaycan, Moldova, Gürcistan ve Ermenistan kurucu üye sıfatıyla katılmışlardır.Daha sonra Karadeniz’e kıyısı olmayan Yunanistan ve Arnavutluk kurucu üye olarak katılmıştır.</a:t>
            </a: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err="1" smtClean="0">
                <a:solidFill>
                  <a:schemeClr val="bg1"/>
                </a:solidFill>
              </a:rPr>
              <a:t>KEİ’nin</a:t>
            </a:r>
            <a:r>
              <a:rPr lang="tr-TR" dirty="0" smtClean="0">
                <a:solidFill>
                  <a:schemeClr val="bg1"/>
                </a:solidFill>
              </a:rPr>
              <a:t> temel amaç olarak katılan devletlerin coğrafi yakınlıklarından ve ekonomilerinin birbirlerini tamamlayıcı özelliklerinden yararlanarak ticari,ekonomik, bilimsel ve teknolojik işbirliğini geliştirmeleri ve Karadeniz Bölgesi’nin bir barış, işbirliği ve refah bölgesi haline gelmesi öngörülmektedir.</a:t>
            </a:r>
            <a:endParaRPr lang="tr-TR" dirty="0">
              <a:solidFill>
                <a:schemeClr val="bg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alp"/>
          <p:cNvSpPr/>
          <p:nvPr/>
        </p:nvSpPr>
        <p:spPr>
          <a:xfrm>
            <a:off x="971600" y="476672"/>
            <a:ext cx="7056784" cy="6381328"/>
          </a:xfrm>
          <a:prstGeom prst="heart">
            <a:avLst/>
          </a:prstGeom>
          <a:gradFill>
            <a:gsLst>
              <a:gs pos="3000">
                <a:srgbClr val="FF0066">
                  <a:alpha val="97000"/>
                </a:srgbClr>
              </a:gs>
              <a:gs pos="45000">
                <a:srgbClr val="FF7A00"/>
              </a:gs>
              <a:gs pos="70000">
                <a:srgbClr val="FF0300"/>
              </a:gs>
              <a:gs pos="100000">
                <a:srgbClr val="4D0808"/>
              </a:gs>
            </a:gsLst>
            <a:lin ang="7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rgbClr val="002060"/>
                </a:solidFill>
              </a:rPr>
              <a:t>CENGİZHAN YAYLALI </a:t>
            </a:r>
          </a:p>
          <a:p>
            <a:pPr algn="ctr"/>
            <a:r>
              <a:rPr lang="tr-TR" sz="2400" dirty="0" smtClean="0">
                <a:solidFill>
                  <a:srgbClr val="002060"/>
                </a:solidFill>
              </a:rPr>
              <a:t>&amp;</a:t>
            </a:r>
          </a:p>
          <a:p>
            <a:pPr algn="ctr"/>
            <a:r>
              <a:rPr lang="tr-TR" sz="2400" dirty="0" smtClean="0">
                <a:solidFill>
                  <a:srgbClr val="002060"/>
                </a:solidFill>
              </a:rPr>
              <a:t>HACI BAYRAM ÖNAL</a:t>
            </a:r>
          </a:p>
          <a:p>
            <a:pPr algn="ctr"/>
            <a:endParaRPr lang="tr-TR" sz="2400" dirty="0" smtClean="0">
              <a:solidFill>
                <a:srgbClr val="002060"/>
              </a:solidFill>
            </a:endParaRPr>
          </a:p>
          <a:p>
            <a:pPr algn="ctr"/>
            <a:r>
              <a:rPr lang="tr-TR" sz="2400" dirty="0" smtClean="0">
                <a:solidFill>
                  <a:srgbClr val="002060"/>
                </a:solidFill>
              </a:rPr>
              <a:t>Ve katkılarından dolayı Ömer Alkış’a teşekkür ederiz…</a:t>
            </a:r>
            <a:endParaRPr lang="tr-TR" sz="2400" dirty="0" smtClean="0">
              <a:solidFill>
                <a:srgbClr val="00206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2276872"/>
            <a:ext cx="8229600" cy="3895645"/>
          </a:xfrm>
        </p:spPr>
        <p:txBody>
          <a:bodyPr/>
          <a:lstStyle/>
          <a:p>
            <a:pPr algn="ctr"/>
            <a:r>
              <a:rPr lang="tr-TR" dirty="0" smtClean="0">
                <a:solidFill>
                  <a:srgbClr val="002060"/>
                </a:solidFill>
              </a:rPr>
              <a:t>Örgütün, kurulduğu yıllarda 51 olan üye sayısı şu an itibariyle son katılan üye Karadağ dahil 192’ye ulaşmıştır.</a:t>
            </a:r>
            <a:endParaRPr lang="tr-TR" dirty="0">
              <a:solidFill>
                <a:srgbClr val="00206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457200" y="260648"/>
            <a:ext cx="8229600" cy="5911869"/>
          </a:xfrm>
        </p:spPr>
        <p:txBody>
          <a:bodyPr/>
          <a:lstStyle/>
          <a:p>
            <a:r>
              <a:rPr lang="tr-TR" dirty="0" smtClean="0"/>
              <a:t>Üye ülkelerden ABD, Çin, Rusya, Fransa ve İngiltere alınan kararlarda veto hakkına sahiptirler. Bu ülkelerin onaylamadığı kararlar yürürlüğe girmez.</a:t>
            </a:r>
          </a:p>
          <a:p>
            <a:endParaRPr lang="tr-TR" dirty="0" smtClean="0"/>
          </a:p>
          <a:p>
            <a:endParaRPr lang="tr-TR" dirty="0" smtClean="0"/>
          </a:p>
          <a:p>
            <a:r>
              <a:rPr lang="tr-TR" dirty="0" smtClean="0"/>
              <a:t>Örgütün yönetimi New York’ta bulunan genel merkezinden yürütülür ve üye ülkelerle her yıl düzenli olarak yapılan toplantılar yine bu genel merkezde gerçekleşir.</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i="1" u="sng" dirty="0" smtClean="0">
                <a:solidFill>
                  <a:schemeClr val="accent6">
                    <a:lumMod val="10000"/>
                  </a:schemeClr>
                </a:solidFill>
              </a:rPr>
              <a:t>Örgüt yapısal olarak idari bölümlere ayrılmıştır;</a:t>
            </a:r>
            <a:endParaRPr lang="tr-TR" i="1" u="sng" dirty="0">
              <a:solidFill>
                <a:schemeClr val="accent6">
                  <a:lumMod val="10000"/>
                </a:schemeClr>
              </a:solidFill>
            </a:endParaRPr>
          </a:p>
        </p:txBody>
      </p:sp>
      <p:sp>
        <p:nvSpPr>
          <p:cNvPr id="3" name="2 İçerik Yer Tutucusu"/>
          <p:cNvSpPr>
            <a:spLocks noGrp="1"/>
          </p:cNvSpPr>
          <p:nvPr>
            <p:ph idx="1"/>
          </p:nvPr>
        </p:nvSpPr>
        <p:spPr/>
        <p:txBody>
          <a:bodyPr numCol="1"/>
          <a:lstStyle/>
          <a:p>
            <a:r>
              <a:rPr lang="tr-TR" dirty="0" smtClean="0"/>
              <a:t>Genel kurul, (en üst organdır)</a:t>
            </a:r>
          </a:p>
          <a:p>
            <a:r>
              <a:rPr lang="tr-TR" dirty="0" smtClean="0"/>
              <a:t>Güvenlik Konseyi</a:t>
            </a:r>
          </a:p>
          <a:p>
            <a:r>
              <a:rPr lang="tr-TR" dirty="0" smtClean="0"/>
              <a:t>Ekonomik ve Sosyal Konsey</a:t>
            </a:r>
          </a:p>
          <a:p>
            <a:r>
              <a:rPr lang="tr-TR" dirty="0" smtClean="0"/>
              <a:t>Genel Sekreterlik (Temsil makamıdır)</a:t>
            </a:r>
          </a:p>
          <a:p>
            <a:r>
              <a:rPr lang="tr-TR" dirty="0" smtClean="0"/>
              <a:t>Uluslararası Adalet Divanı (Lahey, Hollanda )</a:t>
            </a:r>
          </a:p>
          <a:p>
            <a:r>
              <a:rPr lang="tr-TR" dirty="0" smtClean="0"/>
              <a:t>Vesayet Konseyi</a:t>
            </a:r>
          </a:p>
        </p:txBody>
      </p:sp>
      <p:sp>
        <p:nvSpPr>
          <p:cNvPr id="4" name="3 5-Nokta Yıldız"/>
          <p:cNvSpPr/>
          <p:nvPr/>
        </p:nvSpPr>
        <p:spPr>
          <a:xfrm>
            <a:off x="4932040" y="4581128"/>
            <a:ext cx="4032448" cy="201622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Sağ Ok"/>
          <p:cNvSpPr/>
          <p:nvPr/>
        </p:nvSpPr>
        <p:spPr>
          <a:xfrm>
            <a:off x="539552" y="980728"/>
            <a:ext cx="1296144"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solidFill>
                  <a:srgbClr val="FF0000"/>
                </a:solidFill>
              </a:rPr>
              <a:t>KONSEYE BAĞLI BAŞLICA BAZI KURULUŞLAR</a:t>
            </a:r>
            <a:endParaRPr lang="tr-TR" dirty="0">
              <a:solidFill>
                <a:srgbClr val="FF0000"/>
              </a:solidFill>
            </a:endParaRPr>
          </a:p>
        </p:txBody>
      </p:sp>
      <p:sp>
        <p:nvSpPr>
          <p:cNvPr id="3" name="2 İçerik Yer Tutucusu"/>
          <p:cNvSpPr>
            <a:spLocks noGrp="1"/>
          </p:cNvSpPr>
          <p:nvPr>
            <p:ph idx="1"/>
          </p:nvPr>
        </p:nvSpPr>
        <p:spPr/>
        <p:txBody>
          <a:bodyPr/>
          <a:lstStyle/>
          <a:p>
            <a:r>
              <a:rPr lang="tr-TR" b="1" i="1" dirty="0" smtClean="0">
                <a:solidFill>
                  <a:schemeClr val="bg1"/>
                </a:solidFill>
                <a:effectLst>
                  <a:outerShdw blurRad="38100" dist="38100" dir="2700000" algn="tl">
                    <a:srgbClr val="000000">
                      <a:alpha val="43137"/>
                    </a:srgbClr>
                  </a:outerShdw>
                </a:effectLst>
              </a:rPr>
              <a:t>UNICEF:</a:t>
            </a:r>
            <a:r>
              <a:rPr lang="tr-TR" dirty="0" smtClean="0">
                <a:solidFill>
                  <a:schemeClr val="bg1"/>
                </a:solidFill>
              </a:rPr>
              <a:t> </a:t>
            </a:r>
            <a:r>
              <a:rPr lang="tr-TR" dirty="0" smtClean="0">
                <a:solidFill>
                  <a:schemeClr val="bg1"/>
                </a:solidFill>
              </a:rPr>
              <a:t>Birleşmiş Milletler Çocuklara Yardım Fonu</a:t>
            </a:r>
          </a:p>
          <a:p>
            <a:r>
              <a:rPr lang="tr-TR" b="1" i="1" dirty="0" smtClean="0">
                <a:solidFill>
                  <a:schemeClr val="bg1"/>
                </a:solidFill>
                <a:effectLst>
                  <a:outerShdw blurRad="38100" dist="38100" dir="2700000" algn="tl">
                    <a:srgbClr val="000000">
                      <a:alpha val="43137"/>
                    </a:srgbClr>
                  </a:outerShdw>
                </a:effectLst>
              </a:rPr>
              <a:t>UNESCO: </a:t>
            </a:r>
            <a:r>
              <a:rPr lang="tr-TR" dirty="0" smtClean="0">
                <a:solidFill>
                  <a:schemeClr val="bg1"/>
                </a:solidFill>
              </a:rPr>
              <a:t>Birleşmiş Milletler </a:t>
            </a:r>
            <a:r>
              <a:rPr lang="tr-TR" dirty="0" smtClean="0">
                <a:solidFill>
                  <a:schemeClr val="bg1"/>
                </a:solidFill>
              </a:rPr>
              <a:t>Eğitim Bilim ve Kültür Örgütü</a:t>
            </a:r>
          </a:p>
          <a:p>
            <a:r>
              <a:rPr lang="tr-TR" b="1" i="1" dirty="0" smtClean="0">
                <a:solidFill>
                  <a:schemeClr val="bg1"/>
                </a:solidFill>
                <a:effectLst>
                  <a:outerShdw blurRad="38100" dist="38100" dir="2700000" algn="tl">
                    <a:srgbClr val="000000">
                      <a:alpha val="43137"/>
                    </a:srgbClr>
                  </a:outerShdw>
                </a:effectLst>
              </a:rPr>
              <a:t>WHO: </a:t>
            </a:r>
            <a:r>
              <a:rPr lang="tr-TR" dirty="0" smtClean="0">
                <a:solidFill>
                  <a:schemeClr val="bg1"/>
                </a:solidFill>
              </a:rPr>
              <a:t>Dünya Sağlık Örgütü</a:t>
            </a:r>
          </a:p>
          <a:p>
            <a:r>
              <a:rPr lang="tr-TR" b="1" i="1" dirty="0" smtClean="0">
                <a:solidFill>
                  <a:schemeClr val="bg1"/>
                </a:solidFill>
                <a:effectLst>
                  <a:outerShdw blurRad="38100" dist="38100" dir="2700000" algn="tl">
                    <a:srgbClr val="000000">
                      <a:alpha val="43137"/>
                    </a:srgbClr>
                  </a:outerShdw>
                </a:effectLst>
              </a:rPr>
              <a:t>FAO:</a:t>
            </a:r>
            <a:r>
              <a:rPr lang="tr-TR" dirty="0" smtClean="0">
                <a:solidFill>
                  <a:schemeClr val="bg1"/>
                </a:solidFill>
              </a:rPr>
              <a:t> Gıda ve Tarım Örgütü</a:t>
            </a:r>
          </a:p>
          <a:p>
            <a:r>
              <a:rPr lang="tr-TR" b="1" i="1" dirty="0" smtClean="0">
                <a:solidFill>
                  <a:schemeClr val="bg1"/>
                </a:solidFill>
                <a:effectLst>
                  <a:outerShdw blurRad="38100" dist="38100" dir="2700000" algn="tl">
                    <a:srgbClr val="000000">
                      <a:alpha val="43137"/>
                    </a:srgbClr>
                  </a:outerShdw>
                </a:effectLst>
              </a:rPr>
              <a:t>WFP:  </a:t>
            </a:r>
            <a:r>
              <a:rPr lang="tr-TR" dirty="0" smtClean="0">
                <a:solidFill>
                  <a:schemeClr val="bg1"/>
                </a:solidFill>
              </a:rPr>
              <a:t>Dünya Gıda Programı </a:t>
            </a:r>
          </a:p>
          <a:p>
            <a:r>
              <a:rPr lang="tr-TR" b="1" i="1" dirty="0" smtClean="0">
                <a:solidFill>
                  <a:schemeClr val="bg1"/>
                </a:solidFill>
                <a:effectLst>
                  <a:outerShdw blurRad="38100" dist="38100" dir="2700000" algn="tl">
                    <a:srgbClr val="000000">
                      <a:alpha val="43137"/>
                    </a:srgbClr>
                  </a:outerShdw>
                </a:effectLst>
              </a:rPr>
              <a:t>ILO: </a:t>
            </a:r>
            <a:r>
              <a:rPr lang="tr-TR" dirty="0" smtClean="0">
                <a:solidFill>
                  <a:schemeClr val="bg1"/>
                </a:solidFill>
              </a:rPr>
              <a:t> Uluslararası Çalışma Örgütü</a:t>
            </a:r>
            <a:endParaRPr lang="tr-TR" b="1" i="1" dirty="0">
              <a:solidFill>
                <a:schemeClr val="bg1"/>
              </a:solidFill>
              <a:effectLst>
                <a:outerShdw blurRad="38100" dist="38100" dir="2700000" algn="tl">
                  <a:srgbClr val="000000">
                    <a:alpha val="43137"/>
                  </a:srgbClr>
                </a:outerShdw>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sp>
        <p:nvSpPr>
          <p:cNvPr id="4" name="3 Yatay Kaydırma"/>
          <p:cNvSpPr/>
          <p:nvPr/>
        </p:nvSpPr>
        <p:spPr>
          <a:xfrm>
            <a:off x="971600" y="620688"/>
            <a:ext cx="7200800" cy="4536504"/>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t>ALMANYA ve JAPONYA  2. DÜNYA SAVAŞ’INDAKİ ROLLERİNDEN DOLAYI  B.M’DE  VETO  YETKİSİNE SAHİP DEĞİLDİR.</a:t>
            </a:r>
            <a:endParaRPr lang="tr-TR" sz="3200" dirty="0"/>
          </a:p>
        </p:txBody>
      </p:sp>
      <p:sp>
        <p:nvSpPr>
          <p:cNvPr id="5" name="4 16-Nokta Yıldız"/>
          <p:cNvSpPr/>
          <p:nvPr/>
        </p:nvSpPr>
        <p:spPr>
          <a:xfrm>
            <a:off x="7308304" y="4941168"/>
            <a:ext cx="1152128" cy="1008112"/>
          </a:xfrm>
          <a:prstGeom prst="star1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 dirty="0" smtClean="0"/>
              <a:t>hacı bayram</a:t>
            </a:r>
            <a:endParaRPr lang="tr-TR" sz="800" dirty="0"/>
          </a:p>
        </p:txBody>
      </p:sp>
      <p:sp>
        <p:nvSpPr>
          <p:cNvPr id="6" name="5 Yukarı Şerit"/>
          <p:cNvSpPr/>
          <p:nvPr/>
        </p:nvSpPr>
        <p:spPr>
          <a:xfrm>
            <a:off x="755576" y="5229200"/>
            <a:ext cx="1728192" cy="720080"/>
          </a:xfrm>
          <a:prstGeom prst="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 dirty="0" err="1" smtClean="0"/>
              <a:t>cengiz</a:t>
            </a:r>
            <a:endParaRPr lang="tr-TR" sz="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öküm">
  <a:themeElements>
    <a:clrScheme name="Döküm">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Döküm">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öküm">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86</TotalTime>
  <Words>1350</Words>
  <Application>Microsoft Office PowerPoint</Application>
  <PresentationFormat>Ekran Gösterisi (4:3)</PresentationFormat>
  <Paragraphs>130</Paragraphs>
  <Slides>48</Slides>
  <Notes>0</Notes>
  <HiddenSlides>0</HiddenSlides>
  <MMClips>0</MMClips>
  <ScaleCrop>false</ScaleCrop>
  <HeadingPairs>
    <vt:vector size="4" baseType="variant">
      <vt:variant>
        <vt:lpstr>Tema</vt:lpstr>
      </vt:variant>
      <vt:variant>
        <vt:i4>1</vt:i4>
      </vt:variant>
      <vt:variant>
        <vt:lpstr>Slayt Başlıkları</vt:lpstr>
      </vt:variant>
      <vt:variant>
        <vt:i4>48</vt:i4>
      </vt:variant>
    </vt:vector>
  </HeadingPairs>
  <TitlesOfParts>
    <vt:vector size="49" baseType="lpstr">
      <vt:lpstr>Döküm</vt:lpstr>
      <vt:lpstr>Slayt 1</vt:lpstr>
      <vt:lpstr>Slayt 2</vt:lpstr>
      <vt:lpstr>Slayt 3</vt:lpstr>
      <vt:lpstr>BİRLEŞMİŞ MİLLETLER</vt:lpstr>
      <vt:lpstr>Slayt 5</vt:lpstr>
      <vt:lpstr>Slayt 6</vt:lpstr>
      <vt:lpstr>Örgüt yapısal olarak idari bölümlere ayrılmıştır;</vt:lpstr>
      <vt:lpstr>KONSEYE BAĞLI BAŞLICA BAZI KURULUŞLAR</vt:lpstr>
      <vt:lpstr>Slayt 9</vt:lpstr>
      <vt:lpstr>Slayt 10</vt:lpstr>
      <vt:lpstr>Slayt 11</vt:lpstr>
      <vt:lpstr>Slayt 12</vt:lpstr>
      <vt:lpstr>Slayt 13</vt:lpstr>
      <vt:lpstr>Slayt 14</vt:lpstr>
      <vt:lpstr>Slayt 15</vt:lpstr>
      <vt:lpstr>Slayt 16</vt:lpstr>
      <vt:lpstr>Slayt 17</vt:lpstr>
      <vt:lpstr>ULUSLARARASI PARA FONU (IMF ) </vt:lpstr>
      <vt:lpstr>IMF’nin amaçları;</vt:lpstr>
      <vt:lpstr>PETROL İHRAÇ EDEN ÜLKELER TEŞKİLATI (OPEC)</vt:lpstr>
      <vt:lpstr>Slayt 21</vt:lpstr>
      <vt:lpstr>DÜNYA BANKASI </vt:lpstr>
      <vt:lpstr>Slayt 23</vt:lpstr>
      <vt:lpstr>Slayt 24</vt:lpstr>
      <vt:lpstr>Slayt 25</vt:lpstr>
      <vt:lpstr>EKONOMİK KALKINMA VE İŞBİRLİĞİ ÖRGÜTÜ (OECD)</vt:lpstr>
      <vt:lpstr>Örgütün başlıca amaçları ;</vt:lpstr>
      <vt:lpstr>G-8 (Gelişmiş 8 ülke)</vt:lpstr>
      <vt:lpstr>D-8(Gelişmekte olan ülkeler)</vt:lpstr>
      <vt:lpstr>Slayt 30</vt:lpstr>
      <vt:lpstr>G-20(gelişmiş ve gelişmekte olan 20 ülke)</vt:lpstr>
      <vt:lpstr>Slayt 32</vt:lpstr>
      <vt:lpstr>Slayt 33</vt:lpstr>
      <vt:lpstr>GREENPEACE</vt:lpstr>
      <vt:lpstr>Slayt 35</vt:lpstr>
      <vt:lpstr>Başlıca çalışma alanları;</vt:lpstr>
      <vt:lpstr>Slayt 37</vt:lpstr>
      <vt:lpstr>Slayt 38</vt:lpstr>
      <vt:lpstr>AVRUPA BİRLİĞİ(AB)</vt:lpstr>
      <vt:lpstr>Slayt 40</vt:lpstr>
      <vt:lpstr>Slayt 41</vt:lpstr>
      <vt:lpstr>AB’nin temel organları;</vt:lpstr>
      <vt:lpstr>KUZEY AMERİKA ÜLKELERİ SERBEST TİCARET ANLAYIŞI (NAFTA)</vt:lpstr>
      <vt:lpstr>KARADENİZ EKONOMİK İŞBİRLİĞİ  (KEİ)</vt:lpstr>
      <vt:lpstr>Slayt 45</vt:lpstr>
      <vt:lpstr>Slayt 46</vt:lpstr>
      <vt:lpstr>Slayt 47</vt:lpstr>
      <vt:lpstr>Slayt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11A</dc:creator>
  <cp:keywords>www.sorubak.com</cp:keywords>
  <cp:lastModifiedBy>Lenovo-1</cp:lastModifiedBy>
  <cp:revision>5</cp:revision>
  <dcterms:created xsi:type="dcterms:W3CDTF">2012-04-03T16:43:09Z</dcterms:created>
  <dcterms:modified xsi:type="dcterms:W3CDTF">2012-04-03T19:19:28Z</dcterms:modified>
</cp:coreProperties>
</file>