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4"/>
  </p:notesMasterIdLst>
  <p:sldIdLst>
    <p:sldId id="256" r:id="rId2"/>
    <p:sldId id="257" r:id="rId3"/>
    <p:sldId id="295" r:id="rId4"/>
    <p:sldId id="258" r:id="rId5"/>
    <p:sldId id="259" r:id="rId6"/>
    <p:sldId id="260" r:id="rId7"/>
    <p:sldId id="261" r:id="rId8"/>
    <p:sldId id="265" r:id="rId9"/>
    <p:sldId id="263" r:id="rId10"/>
    <p:sldId id="264" r:id="rId11"/>
    <p:sldId id="266" r:id="rId12"/>
    <p:sldId id="267" r:id="rId13"/>
    <p:sldId id="296" r:id="rId14"/>
    <p:sldId id="268" r:id="rId15"/>
    <p:sldId id="269" r:id="rId16"/>
    <p:sldId id="270" r:id="rId17"/>
    <p:sldId id="271" r:id="rId18"/>
    <p:sldId id="272" r:id="rId19"/>
    <p:sldId id="297" r:id="rId20"/>
    <p:sldId id="282" r:id="rId21"/>
    <p:sldId id="274" r:id="rId22"/>
    <p:sldId id="275" r:id="rId23"/>
    <p:sldId id="276" r:id="rId24"/>
    <p:sldId id="277" r:id="rId25"/>
    <p:sldId id="278" r:id="rId26"/>
    <p:sldId id="299" r:id="rId27"/>
    <p:sldId id="298" r:id="rId28"/>
    <p:sldId id="279" r:id="rId29"/>
    <p:sldId id="280" r:id="rId30"/>
    <p:sldId id="283" r:id="rId31"/>
    <p:sldId id="300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294" r:id="rId4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87" autoAdjust="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95031C-51CD-4C90-85DE-2524C6EAE676}" type="datetimeFigureOut">
              <a:rPr lang="tr-TR" smtClean="0"/>
              <a:t>10.05.2012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F0E075-4EDC-40A5-ACA5-603DC48838D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980540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F0E075-4EDC-40A5-ACA5-603DC48838D0}" type="slidenum">
              <a:rPr lang="tr-TR" smtClean="0"/>
              <a:t>18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472406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F0E075-4EDC-40A5-ACA5-603DC48838D0}" type="slidenum">
              <a:rPr lang="tr-TR" smtClean="0"/>
              <a:t>35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986021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F6AED-6BEA-4387-A2FF-25EC1E0846D0}" type="datetimeFigureOut">
              <a:rPr lang="tr-TR" smtClean="0"/>
              <a:t>10.05.2012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87AE6-BFC8-470A-9715-E8C86B475E7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322547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F6AED-6BEA-4387-A2FF-25EC1E0846D0}" type="datetimeFigureOut">
              <a:rPr lang="tr-TR" smtClean="0"/>
              <a:t>10.05.2012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87AE6-BFC8-470A-9715-E8C86B475E7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645894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F6AED-6BEA-4387-A2FF-25EC1E0846D0}" type="datetimeFigureOut">
              <a:rPr lang="tr-TR" smtClean="0"/>
              <a:t>10.05.2012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87AE6-BFC8-470A-9715-E8C86B475E7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497418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F6AED-6BEA-4387-A2FF-25EC1E0846D0}" type="datetimeFigureOut">
              <a:rPr lang="tr-TR" smtClean="0"/>
              <a:t>10.05.2012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87AE6-BFC8-470A-9715-E8C86B475E7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583744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F6AED-6BEA-4387-A2FF-25EC1E0846D0}" type="datetimeFigureOut">
              <a:rPr lang="tr-TR" smtClean="0"/>
              <a:t>10.05.2012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87AE6-BFC8-470A-9715-E8C86B475E7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171316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F6AED-6BEA-4387-A2FF-25EC1E0846D0}" type="datetimeFigureOut">
              <a:rPr lang="tr-TR" smtClean="0"/>
              <a:t>10.05.2012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87AE6-BFC8-470A-9715-E8C86B475E7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823845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F6AED-6BEA-4387-A2FF-25EC1E0846D0}" type="datetimeFigureOut">
              <a:rPr lang="tr-TR" smtClean="0"/>
              <a:t>10.05.2012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87AE6-BFC8-470A-9715-E8C86B475E7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98835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F6AED-6BEA-4387-A2FF-25EC1E0846D0}" type="datetimeFigureOut">
              <a:rPr lang="tr-TR" smtClean="0"/>
              <a:t>10.05.2012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87AE6-BFC8-470A-9715-E8C86B475E7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129047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F6AED-6BEA-4387-A2FF-25EC1E0846D0}" type="datetimeFigureOut">
              <a:rPr lang="tr-TR" smtClean="0"/>
              <a:t>10.05.2012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87AE6-BFC8-470A-9715-E8C86B475E7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462561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F6AED-6BEA-4387-A2FF-25EC1E0846D0}" type="datetimeFigureOut">
              <a:rPr lang="tr-TR" smtClean="0"/>
              <a:t>10.05.2012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87AE6-BFC8-470A-9715-E8C86B475E7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800702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F6AED-6BEA-4387-A2FF-25EC1E0846D0}" type="datetimeFigureOut">
              <a:rPr lang="tr-TR" smtClean="0"/>
              <a:t>10.05.2012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87AE6-BFC8-470A-9715-E8C86B475E7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767902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EF6AED-6BEA-4387-A2FF-25EC1E0846D0}" type="datetimeFigureOut">
              <a:rPr lang="tr-TR" smtClean="0"/>
              <a:t>10.05.2012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287AE6-BFC8-470A-9715-E8C86B475E7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13608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sv-SE" b="1" dirty="0" smtClean="0"/>
              <a:t>DO</a:t>
            </a:r>
            <a:r>
              <a:rPr lang="tr-TR" b="1" dirty="0" smtClean="0"/>
              <a:t>Ğ</a:t>
            </a:r>
            <a:r>
              <a:rPr lang="sv-SE" b="1" dirty="0" smtClean="0"/>
              <a:t>AL </a:t>
            </a:r>
            <a:r>
              <a:rPr lang="sv-SE" b="1" dirty="0"/>
              <a:t>KAYNAKLARIN </a:t>
            </a:r>
            <a:r>
              <a:rPr lang="sv-SE" b="1" dirty="0" smtClean="0"/>
              <a:t>ETK</a:t>
            </a:r>
            <a:r>
              <a:rPr lang="tr-TR" b="1" dirty="0" smtClean="0"/>
              <a:t>İ</a:t>
            </a:r>
            <a:r>
              <a:rPr lang="sv-SE" b="1" dirty="0" smtClean="0"/>
              <a:t>N </a:t>
            </a:r>
            <a:r>
              <a:rPr lang="sv-SE" b="1" dirty="0"/>
              <a:t>KULLANIMINDA</a:t>
            </a:r>
            <a:br>
              <a:rPr lang="sv-SE" b="1" dirty="0"/>
            </a:br>
            <a:r>
              <a:rPr lang="tr-TR" b="1" dirty="0"/>
              <a:t>Ç</a:t>
            </a:r>
            <a:r>
              <a:rPr lang="tr-TR" b="1" dirty="0" smtClean="0"/>
              <a:t>EVRE </a:t>
            </a:r>
            <a:r>
              <a:rPr lang="tr-TR" b="1" dirty="0"/>
              <a:t>PLANLAMASININ </a:t>
            </a:r>
            <a:r>
              <a:rPr lang="tr-TR" b="1" dirty="0"/>
              <a:t>Ö</a:t>
            </a:r>
            <a:r>
              <a:rPr lang="tr-TR" b="1" dirty="0" smtClean="0"/>
              <a:t>NEMİ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496969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7606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dirty="0"/>
              <a:t>	</a:t>
            </a:r>
            <a:r>
              <a:rPr lang="tr-TR" b="1" i="1" dirty="0" smtClean="0"/>
              <a:t>Yeryüzünün önemli </a:t>
            </a:r>
            <a:r>
              <a:rPr lang="tr-TR" b="1" i="1" dirty="0"/>
              <a:t>bir </a:t>
            </a:r>
            <a:r>
              <a:rPr lang="tr-TR" b="1" i="1" dirty="0" smtClean="0"/>
              <a:t>kısmı kullanıma elverişli değildir</a:t>
            </a:r>
            <a:r>
              <a:rPr lang="tr-TR" b="1" i="1" dirty="0"/>
              <a:t>. </a:t>
            </a:r>
            <a:endParaRPr lang="tr-TR" b="1" i="1" dirty="0" smtClean="0"/>
          </a:p>
          <a:p>
            <a:pPr marL="0" indent="0">
              <a:buNone/>
            </a:pPr>
            <a:r>
              <a:rPr lang="tr-TR" dirty="0" smtClean="0"/>
              <a:t>Dağlar</a:t>
            </a:r>
            <a:r>
              <a:rPr lang="tr-TR" dirty="0"/>
              <a:t>, </a:t>
            </a:r>
            <a:r>
              <a:rPr lang="tr-TR" dirty="0" smtClean="0"/>
              <a:t>çok </a:t>
            </a:r>
            <a:r>
              <a:rPr lang="tr-TR" dirty="0"/>
              <a:t>engebeli </a:t>
            </a:r>
            <a:r>
              <a:rPr lang="tr-TR" dirty="0" smtClean="0"/>
              <a:t>yüzeyler </a:t>
            </a:r>
            <a:r>
              <a:rPr lang="tr-TR" dirty="0"/>
              <a:t>ve </a:t>
            </a:r>
            <a:r>
              <a:rPr lang="tr-TR" dirty="0" smtClean="0"/>
              <a:t>bataklıklar, yararlanmaya </a:t>
            </a:r>
            <a:r>
              <a:rPr lang="tr-TR" dirty="0"/>
              <a:t>en az </a:t>
            </a:r>
            <a:r>
              <a:rPr lang="tr-TR" dirty="0" smtClean="0"/>
              <a:t>elverişli alanlardır</a:t>
            </a:r>
            <a:r>
              <a:rPr lang="tr-TR" dirty="0"/>
              <a:t>. </a:t>
            </a:r>
            <a:endParaRPr lang="tr-TR" dirty="0" smtClean="0"/>
          </a:p>
          <a:p>
            <a:pPr marL="0" indent="0">
              <a:buNone/>
            </a:pPr>
            <a:r>
              <a:rPr lang="tr-TR" dirty="0" smtClean="0"/>
              <a:t>Buna </a:t>
            </a:r>
            <a:r>
              <a:rPr lang="tr-TR" dirty="0" smtClean="0"/>
              <a:t>karşılık ovalar</a:t>
            </a:r>
            <a:r>
              <a:rPr lang="tr-TR" dirty="0"/>
              <a:t>, platolar ve vadi </a:t>
            </a:r>
            <a:r>
              <a:rPr lang="tr-TR" dirty="0" smtClean="0"/>
              <a:t>tabanları kullanılmaya </a:t>
            </a:r>
            <a:r>
              <a:rPr lang="tr-TR" dirty="0"/>
              <a:t>en </a:t>
            </a:r>
            <a:r>
              <a:rPr lang="tr-TR" dirty="0" smtClean="0"/>
              <a:t>elverişli yerlerdir</a:t>
            </a:r>
            <a:r>
              <a:rPr lang="tr-TR" dirty="0"/>
              <a:t>. </a:t>
            </a:r>
            <a:endParaRPr lang="tr-TR" dirty="0" smtClean="0"/>
          </a:p>
          <a:p>
            <a:pPr marL="0" indent="0">
              <a:buNone/>
            </a:pPr>
            <a:r>
              <a:rPr lang="tr-TR" dirty="0" smtClean="0"/>
              <a:t>Ancak </a:t>
            </a:r>
            <a:r>
              <a:rPr lang="tr-TR" dirty="0"/>
              <a:t>bu arazilerin </a:t>
            </a:r>
            <a:r>
              <a:rPr lang="tr-TR" dirty="0" smtClean="0"/>
              <a:t>önemli </a:t>
            </a:r>
            <a:r>
              <a:rPr lang="tr-TR" dirty="0"/>
              <a:t>bir </a:t>
            </a:r>
            <a:r>
              <a:rPr lang="tr-TR" dirty="0" smtClean="0"/>
              <a:t>kısmı</a:t>
            </a:r>
            <a:r>
              <a:rPr lang="tr-TR" dirty="0"/>
              <a:t> </a:t>
            </a:r>
            <a:r>
              <a:rPr lang="tr-TR" dirty="0" smtClean="0"/>
              <a:t>yanlış </a:t>
            </a:r>
            <a:r>
              <a:rPr lang="tr-TR" dirty="0"/>
              <a:t>ve verimsiz bir ş</a:t>
            </a:r>
            <a:r>
              <a:rPr lang="tr-TR" dirty="0" smtClean="0"/>
              <a:t>ekilde kullanılmaktadır</a:t>
            </a:r>
            <a:r>
              <a:rPr lang="tr-TR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24918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32667" y="188640"/>
            <a:ext cx="8229600" cy="154076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r-TR" i="1" dirty="0" smtClean="0"/>
              <a:t>Yerleşim alanlarının tarım amacıyla kullanılabilecek </a:t>
            </a:r>
            <a:r>
              <a:rPr lang="tr-TR" i="1" dirty="0"/>
              <a:t>düz arazilere </a:t>
            </a:r>
            <a:r>
              <a:rPr lang="tr-TR" i="1" dirty="0" smtClean="0"/>
              <a:t>kurulması, arazinin yanlış kullanımına </a:t>
            </a:r>
            <a:r>
              <a:rPr lang="tr-TR" i="1" dirty="0"/>
              <a:t>örnektir.</a:t>
            </a:r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572638"/>
            <a:ext cx="7920880" cy="49451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7429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Arazi </a:t>
            </a:r>
            <a:r>
              <a:rPr lang="tr-TR" b="1" dirty="0" smtClean="0"/>
              <a:t>Planlaması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20506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r-TR" dirty="0" smtClean="0"/>
              <a:t>	Arazi planlamasında </a:t>
            </a:r>
            <a:r>
              <a:rPr lang="tr-TR" dirty="0"/>
              <a:t>arazinin </a:t>
            </a:r>
            <a:r>
              <a:rPr lang="tr-TR" dirty="0" smtClean="0"/>
              <a:t>doğal </a:t>
            </a:r>
            <a:r>
              <a:rPr lang="tr-TR" dirty="0"/>
              <a:t>ve </a:t>
            </a:r>
            <a:r>
              <a:rPr lang="tr-TR" dirty="0" smtClean="0"/>
              <a:t>beşeri özellikleri belirlenmelidir. </a:t>
            </a:r>
            <a:endParaRPr lang="tr-TR" dirty="0" smtClean="0"/>
          </a:p>
          <a:p>
            <a:pPr marL="0" indent="0">
              <a:buNone/>
            </a:pPr>
            <a:r>
              <a:rPr lang="tr-TR" dirty="0" smtClean="0"/>
              <a:t>Bu </a:t>
            </a:r>
            <a:r>
              <a:rPr lang="tr-TR" dirty="0" smtClean="0"/>
              <a:t>özellikler içinde</a:t>
            </a:r>
            <a:r>
              <a:rPr lang="tr-TR" dirty="0" smtClean="0"/>
              <a:t>;</a:t>
            </a:r>
          </a:p>
          <a:p>
            <a:pPr>
              <a:buFontTx/>
              <a:buChar char="-"/>
            </a:pPr>
            <a:r>
              <a:rPr lang="tr-TR" dirty="0" smtClean="0"/>
              <a:t>su </a:t>
            </a:r>
            <a:r>
              <a:rPr lang="tr-TR" dirty="0" smtClean="0"/>
              <a:t>kaynakları, </a:t>
            </a:r>
            <a:endParaRPr lang="tr-TR" dirty="0" smtClean="0"/>
          </a:p>
          <a:p>
            <a:pPr>
              <a:buFontTx/>
              <a:buChar char="-"/>
            </a:pPr>
            <a:r>
              <a:rPr lang="tr-TR" dirty="0" smtClean="0"/>
              <a:t>toprak </a:t>
            </a:r>
            <a:r>
              <a:rPr lang="tr-TR" dirty="0" smtClean="0"/>
              <a:t>yapısı, </a:t>
            </a:r>
            <a:endParaRPr lang="tr-TR" dirty="0" smtClean="0"/>
          </a:p>
          <a:p>
            <a:pPr>
              <a:buFontTx/>
              <a:buChar char="-"/>
            </a:pPr>
            <a:r>
              <a:rPr lang="tr-TR" dirty="0" smtClean="0"/>
              <a:t>yer </a:t>
            </a:r>
            <a:r>
              <a:rPr lang="tr-TR" dirty="0" smtClean="0"/>
              <a:t>altı kaynakları </a:t>
            </a:r>
            <a:r>
              <a:rPr lang="tr-TR" dirty="0"/>
              <a:t>ile </a:t>
            </a:r>
            <a:r>
              <a:rPr lang="tr-TR" dirty="0" smtClean="0"/>
              <a:t>tarım</a:t>
            </a:r>
            <a:r>
              <a:rPr lang="tr-TR" dirty="0" smtClean="0"/>
              <a:t>,</a:t>
            </a:r>
          </a:p>
          <a:p>
            <a:pPr>
              <a:buFontTx/>
              <a:buChar char="-"/>
            </a:pPr>
            <a:r>
              <a:rPr lang="tr-TR" dirty="0" smtClean="0"/>
              <a:t> </a:t>
            </a:r>
            <a:r>
              <a:rPr lang="tr-TR" dirty="0" smtClean="0"/>
              <a:t>hayvancılık </a:t>
            </a:r>
            <a:r>
              <a:rPr lang="tr-TR" dirty="0"/>
              <a:t>ve </a:t>
            </a:r>
            <a:r>
              <a:rPr lang="tr-TR" dirty="0" smtClean="0"/>
              <a:t>madenciliğe elverişlilik </a:t>
            </a:r>
            <a:r>
              <a:rPr lang="tr-TR" dirty="0"/>
              <a:t>durumu yer </a:t>
            </a:r>
            <a:r>
              <a:rPr lang="tr-TR" dirty="0" smtClean="0"/>
              <a:t>almalıdır</a:t>
            </a:r>
            <a:r>
              <a:rPr lang="tr-TR" dirty="0"/>
              <a:t>. </a:t>
            </a:r>
            <a:endParaRPr lang="tr-TR" dirty="0" smtClean="0"/>
          </a:p>
        </p:txBody>
      </p:sp>
    </p:spTree>
    <p:extLst>
      <p:ext uri="{BB962C8B-B14F-4D97-AF65-F5344CB8AC3E}">
        <p14:creationId xmlns:p14="http://schemas.microsoft.com/office/powerpoint/2010/main" val="1475835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Arazinin hangi amaçla kullanılması gerektiğiyle ilgili birçok proje ortaya konulmalıdır. </a:t>
            </a:r>
            <a:endParaRPr lang="tr-TR" dirty="0" smtClean="0"/>
          </a:p>
          <a:p>
            <a:r>
              <a:rPr lang="tr-TR" dirty="0" smtClean="0"/>
              <a:t>Projelerin </a:t>
            </a:r>
            <a:r>
              <a:rPr lang="tr-TR" dirty="0"/>
              <a:t>doğal ve beşeri riskleri ile olumlu ve olumsuz tarafları karşılaştırılmalı, </a:t>
            </a:r>
            <a:endParaRPr lang="tr-TR" dirty="0" smtClean="0"/>
          </a:p>
          <a:p>
            <a:r>
              <a:rPr lang="tr-TR" dirty="0" smtClean="0"/>
              <a:t>projeler </a:t>
            </a:r>
            <a:r>
              <a:rPr lang="tr-TR" dirty="0"/>
              <a:t>içinde en verimli olanı seçilmelidir. </a:t>
            </a:r>
            <a:endParaRPr lang="tr-TR" dirty="0" smtClean="0"/>
          </a:p>
          <a:p>
            <a:r>
              <a:rPr lang="tr-TR" dirty="0" smtClean="0"/>
              <a:t>Arazinin </a:t>
            </a:r>
            <a:r>
              <a:rPr lang="tr-TR" dirty="0"/>
              <a:t>planlı kullanımı hem doğal afetleri engelleyecek hem de </a:t>
            </a:r>
            <a:r>
              <a:rPr lang="tr-TR" dirty="0" smtClean="0"/>
              <a:t>çevre </a:t>
            </a:r>
            <a:r>
              <a:rPr lang="tr-TR" dirty="0"/>
              <a:t>sorunlarını azaltacaktır.</a:t>
            </a:r>
          </a:p>
        </p:txBody>
      </p:sp>
    </p:spTree>
    <p:extLst>
      <p:ext uri="{BB962C8B-B14F-4D97-AF65-F5344CB8AC3E}">
        <p14:creationId xmlns:p14="http://schemas.microsoft.com/office/powerpoint/2010/main" val="7628486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4664"/>
            <a:ext cx="9120273" cy="5867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25169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b="1" dirty="0"/>
              <a:t>Arazi </a:t>
            </a:r>
            <a:r>
              <a:rPr lang="tr-TR" b="1" dirty="0" smtClean="0"/>
              <a:t>Kullanımında Çevresel </a:t>
            </a:r>
            <a:r>
              <a:rPr lang="tr-TR" b="1" dirty="0"/>
              <a:t>Etkiler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tr-TR" dirty="0" smtClean="0"/>
              <a:t>	</a:t>
            </a:r>
            <a:r>
              <a:rPr lang="tr-TR" b="1" i="1" dirty="0" smtClean="0"/>
              <a:t>Arazi kullanımı sırasında doğal </a:t>
            </a:r>
            <a:r>
              <a:rPr lang="tr-TR" b="1" i="1" dirty="0"/>
              <a:t>denge bozulmakta ve </a:t>
            </a:r>
            <a:r>
              <a:rPr lang="tr-TR" b="1" i="1" dirty="0" smtClean="0"/>
              <a:t>çevre sorunları yaşanmaktadır</a:t>
            </a:r>
            <a:r>
              <a:rPr lang="tr-TR" b="1" i="1" dirty="0"/>
              <a:t>. </a:t>
            </a:r>
            <a:r>
              <a:rPr lang="tr-TR" dirty="0" smtClean="0"/>
              <a:t>Arazinin plansız </a:t>
            </a:r>
            <a:r>
              <a:rPr lang="tr-TR" dirty="0"/>
              <a:t>ve </a:t>
            </a:r>
            <a:r>
              <a:rPr lang="tr-TR" dirty="0" smtClean="0"/>
              <a:t>bilinçsiz </a:t>
            </a:r>
            <a:r>
              <a:rPr lang="tr-TR" dirty="0"/>
              <a:t>ş</a:t>
            </a:r>
            <a:r>
              <a:rPr lang="tr-TR" dirty="0" smtClean="0"/>
              <a:t>ekilde kullanılması </a:t>
            </a:r>
            <a:r>
              <a:rPr lang="tr-TR" dirty="0"/>
              <a:t>ise </a:t>
            </a:r>
            <a:r>
              <a:rPr lang="tr-TR" dirty="0" smtClean="0"/>
              <a:t>çevrenin yanı sıra insanları </a:t>
            </a:r>
            <a:r>
              <a:rPr lang="tr-TR" dirty="0"/>
              <a:t>da olumsuz etkilemektedir</a:t>
            </a:r>
            <a:r>
              <a:rPr lang="tr-TR" dirty="0" smtClean="0"/>
              <a:t>.</a:t>
            </a:r>
          </a:p>
          <a:p>
            <a:pPr marL="0" indent="0">
              <a:buNone/>
            </a:pPr>
            <a:r>
              <a:rPr lang="tr-TR" dirty="0" smtClean="0"/>
              <a:t> </a:t>
            </a:r>
            <a:r>
              <a:rPr lang="tr-TR" dirty="0" smtClean="0"/>
              <a:t>Örneğin tarımsal üretim bakımından </a:t>
            </a:r>
            <a:r>
              <a:rPr lang="tr-TR" dirty="0"/>
              <a:t>verimli bir arazinin </a:t>
            </a:r>
            <a:r>
              <a:rPr lang="tr-TR" dirty="0" smtClean="0"/>
              <a:t>yerleşme </a:t>
            </a:r>
            <a:r>
              <a:rPr lang="tr-TR" dirty="0"/>
              <a:t>ya da sanayi </a:t>
            </a:r>
            <a:r>
              <a:rPr lang="tr-TR" dirty="0" smtClean="0"/>
              <a:t>alanı </a:t>
            </a:r>
            <a:r>
              <a:rPr lang="tr-TR" dirty="0"/>
              <a:t>olarak </a:t>
            </a:r>
            <a:r>
              <a:rPr lang="tr-TR" dirty="0" smtClean="0"/>
              <a:t>kullanılması, sınırlı </a:t>
            </a:r>
            <a:r>
              <a:rPr lang="tr-TR" dirty="0"/>
              <a:t>olan </a:t>
            </a:r>
            <a:r>
              <a:rPr lang="tr-TR" dirty="0" smtClean="0"/>
              <a:t>tarım alanlarının azalmasına </a:t>
            </a:r>
            <a:r>
              <a:rPr lang="tr-TR" dirty="0"/>
              <a:t>bu da gelecek </a:t>
            </a:r>
            <a:r>
              <a:rPr lang="tr-TR" dirty="0" smtClean="0"/>
              <a:t>acısından önemli </a:t>
            </a:r>
            <a:r>
              <a:rPr lang="tr-TR" dirty="0"/>
              <a:t>sorunlara neden </a:t>
            </a:r>
            <a:r>
              <a:rPr lang="tr-TR" dirty="0" smtClean="0"/>
              <a:t>olmaktadır</a:t>
            </a:r>
            <a:r>
              <a:rPr lang="tr-TR" dirty="0"/>
              <a:t>. </a:t>
            </a:r>
            <a:endParaRPr lang="tr-TR" dirty="0" smtClean="0"/>
          </a:p>
          <a:p>
            <a:pPr marL="0" indent="0">
              <a:buNone/>
            </a:pPr>
            <a:r>
              <a:rPr lang="tr-TR" dirty="0" smtClean="0"/>
              <a:t>Çünkü </a:t>
            </a:r>
            <a:r>
              <a:rPr lang="tr-TR" dirty="0"/>
              <a:t>sanayi </a:t>
            </a:r>
            <a:r>
              <a:rPr lang="tr-TR" dirty="0" smtClean="0"/>
              <a:t>alanı </a:t>
            </a:r>
            <a:r>
              <a:rPr lang="tr-TR" dirty="0"/>
              <a:t>olarak </a:t>
            </a:r>
            <a:r>
              <a:rPr lang="tr-TR" dirty="0" smtClean="0"/>
              <a:t>kullanılan </a:t>
            </a:r>
            <a:r>
              <a:rPr lang="tr-TR" dirty="0"/>
              <a:t>yerler, zamanla </a:t>
            </a:r>
            <a:r>
              <a:rPr lang="tr-TR" dirty="0" smtClean="0"/>
              <a:t>çevre kirliliği bakımından tarıma elverişlilik özelliğini </a:t>
            </a:r>
            <a:r>
              <a:rPr lang="tr-TR" dirty="0"/>
              <a:t>yitirmektedir.</a:t>
            </a:r>
          </a:p>
        </p:txBody>
      </p:sp>
    </p:spTree>
    <p:extLst>
      <p:ext uri="{BB962C8B-B14F-4D97-AF65-F5344CB8AC3E}">
        <p14:creationId xmlns:p14="http://schemas.microsoft.com/office/powerpoint/2010/main" val="575396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/>
              <a:t>Arazinin </a:t>
            </a:r>
            <a:r>
              <a:rPr lang="tr-TR" b="1" dirty="0" smtClean="0"/>
              <a:t>Yanlış Kullanımının Sonuçları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tr-TR" dirty="0" smtClean="0"/>
              <a:t>	Arazinin plansız kullanımı, </a:t>
            </a:r>
            <a:r>
              <a:rPr lang="tr-TR" dirty="0"/>
              <a:t>sonradan </a:t>
            </a:r>
            <a:r>
              <a:rPr lang="tr-TR" dirty="0" smtClean="0"/>
              <a:t>bir çok </a:t>
            </a:r>
            <a:r>
              <a:rPr lang="tr-TR" dirty="0"/>
              <a:t>soruna neden </a:t>
            </a:r>
            <a:r>
              <a:rPr lang="tr-TR" dirty="0" smtClean="0"/>
              <a:t>olmaktadır</a:t>
            </a:r>
            <a:r>
              <a:rPr lang="tr-TR" dirty="0" smtClean="0"/>
              <a:t>.</a:t>
            </a:r>
          </a:p>
          <a:p>
            <a:pPr marL="0" indent="0">
              <a:buNone/>
            </a:pPr>
            <a:r>
              <a:rPr lang="tr-TR" dirty="0" smtClean="0"/>
              <a:t> </a:t>
            </a:r>
            <a:r>
              <a:rPr lang="tr-TR" b="1" dirty="0"/>
              <a:t>Bu nedenle </a:t>
            </a:r>
            <a:r>
              <a:rPr lang="tr-TR" b="1" dirty="0" smtClean="0"/>
              <a:t>yerleşim birimlerinin kurulacağ</a:t>
            </a:r>
            <a:r>
              <a:rPr lang="tr-TR" b="1" dirty="0"/>
              <a:t>ı</a:t>
            </a:r>
            <a:r>
              <a:rPr lang="tr-TR" b="1" dirty="0" smtClean="0"/>
              <a:t> </a:t>
            </a:r>
            <a:r>
              <a:rPr lang="tr-TR" b="1" dirty="0"/>
              <a:t>yer </a:t>
            </a:r>
            <a:r>
              <a:rPr lang="tr-TR" b="1" dirty="0" smtClean="0"/>
              <a:t>seçiminde başta </a:t>
            </a:r>
            <a:r>
              <a:rPr lang="tr-TR" b="1" dirty="0"/>
              <a:t>alt </a:t>
            </a:r>
            <a:r>
              <a:rPr lang="tr-TR" b="1" dirty="0" smtClean="0"/>
              <a:t>yapı </a:t>
            </a:r>
            <a:r>
              <a:rPr lang="tr-TR" b="1" dirty="0"/>
              <a:t>sorunu olmak </a:t>
            </a:r>
            <a:r>
              <a:rPr lang="tr-TR" b="1" dirty="0" smtClean="0"/>
              <a:t>üzere </a:t>
            </a:r>
            <a:r>
              <a:rPr lang="tr-TR" b="1" dirty="0"/>
              <a:t>iklim </a:t>
            </a:r>
            <a:r>
              <a:rPr lang="tr-TR" b="1" dirty="0" smtClean="0"/>
              <a:t>koşulları, </a:t>
            </a:r>
            <a:r>
              <a:rPr lang="tr-TR" b="1" dirty="0"/>
              <a:t>yer </a:t>
            </a:r>
            <a:r>
              <a:rPr lang="tr-TR" b="1" dirty="0" smtClean="0"/>
              <a:t>yapısı </a:t>
            </a:r>
            <a:r>
              <a:rPr lang="tr-TR" b="1" dirty="0"/>
              <a:t>vb. </a:t>
            </a:r>
            <a:r>
              <a:rPr lang="tr-TR" b="1" dirty="0" smtClean="0"/>
              <a:t>özellikler göz önünde bulundurulmalıdır</a:t>
            </a:r>
            <a:r>
              <a:rPr lang="tr-TR" b="1" dirty="0"/>
              <a:t>. </a:t>
            </a:r>
            <a:endParaRPr lang="tr-TR" b="1" dirty="0" smtClean="0"/>
          </a:p>
          <a:p>
            <a:pPr marL="0" indent="0">
              <a:buNone/>
            </a:pPr>
            <a:r>
              <a:rPr lang="tr-TR" dirty="0" smtClean="0"/>
              <a:t>Örneğin </a:t>
            </a:r>
            <a:r>
              <a:rPr lang="tr-TR" dirty="0"/>
              <a:t>bir deprem </a:t>
            </a:r>
            <a:r>
              <a:rPr lang="tr-TR" dirty="0" smtClean="0"/>
              <a:t>alanı </a:t>
            </a:r>
            <a:r>
              <a:rPr lang="tr-TR" dirty="0"/>
              <a:t>olan </a:t>
            </a:r>
            <a:r>
              <a:rPr lang="tr-TR" dirty="0" smtClean="0"/>
              <a:t>Türkiye’de </a:t>
            </a:r>
            <a:r>
              <a:rPr lang="tr-TR" dirty="0"/>
              <a:t>fay </a:t>
            </a:r>
            <a:r>
              <a:rPr lang="tr-TR" dirty="0" smtClean="0"/>
              <a:t>alanlarına </a:t>
            </a:r>
            <a:r>
              <a:rPr lang="tr-TR" dirty="0" smtClean="0"/>
              <a:t>yapılan</a:t>
            </a:r>
            <a:r>
              <a:rPr lang="tr-TR" dirty="0"/>
              <a:t> </a:t>
            </a:r>
            <a:r>
              <a:rPr lang="tr-TR" dirty="0" smtClean="0"/>
              <a:t>yerleşmeler </a:t>
            </a:r>
            <a:r>
              <a:rPr lang="tr-TR" dirty="0" smtClean="0"/>
              <a:t>olası </a:t>
            </a:r>
            <a:r>
              <a:rPr lang="tr-TR" dirty="0"/>
              <a:t>bir depremde </a:t>
            </a:r>
            <a:r>
              <a:rPr lang="tr-TR" dirty="0" smtClean="0"/>
              <a:t>büyük </a:t>
            </a:r>
            <a:r>
              <a:rPr lang="tr-TR" dirty="0"/>
              <a:t>zararlar </a:t>
            </a:r>
            <a:r>
              <a:rPr lang="tr-TR" dirty="0" smtClean="0"/>
              <a:t>görür. </a:t>
            </a:r>
            <a:endParaRPr lang="tr-TR" dirty="0" smtClean="0"/>
          </a:p>
          <a:p>
            <a:pPr marL="0" indent="0">
              <a:buNone/>
            </a:pPr>
            <a:r>
              <a:rPr lang="tr-TR" dirty="0" smtClean="0"/>
              <a:t>Hava </a:t>
            </a:r>
            <a:r>
              <a:rPr lang="tr-TR" dirty="0" smtClean="0"/>
              <a:t>sirkülasyonunun </a:t>
            </a:r>
            <a:r>
              <a:rPr lang="tr-TR" dirty="0"/>
              <a:t>yeterli </a:t>
            </a:r>
            <a:r>
              <a:rPr lang="tr-TR" dirty="0" smtClean="0"/>
              <a:t>olmadığı yerlerde ise </a:t>
            </a:r>
            <a:r>
              <a:rPr lang="tr-TR" dirty="0"/>
              <a:t>hava </a:t>
            </a:r>
            <a:r>
              <a:rPr lang="tr-TR" dirty="0" smtClean="0"/>
              <a:t>kirliliği </a:t>
            </a:r>
            <a:r>
              <a:rPr lang="tr-TR" dirty="0"/>
              <a:t>sorunu </a:t>
            </a:r>
            <a:r>
              <a:rPr lang="tr-TR" dirty="0" smtClean="0"/>
              <a:t>yaşanır</a:t>
            </a:r>
            <a:r>
              <a:rPr lang="tr-TR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58777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116632"/>
            <a:ext cx="8229600" cy="1584176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tr-TR" dirty="0" smtClean="0"/>
              <a:t>	</a:t>
            </a:r>
            <a:r>
              <a:rPr lang="sv-SE" b="1" dirty="0" smtClean="0"/>
              <a:t>Arazinin yan</a:t>
            </a:r>
            <a:r>
              <a:rPr lang="tr-TR" b="1" dirty="0" err="1" smtClean="0"/>
              <a:t>lış</a:t>
            </a:r>
            <a:r>
              <a:rPr lang="sv-SE" b="1" dirty="0" smtClean="0"/>
              <a:t> kullan</a:t>
            </a:r>
            <a:r>
              <a:rPr lang="tr-TR" b="1" dirty="0" smtClean="0"/>
              <a:t>ı</a:t>
            </a:r>
            <a:r>
              <a:rPr lang="sv-SE" b="1" dirty="0" smtClean="0"/>
              <a:t>m</a:t>
            </a:r>
            <a:r>
              <a:rPr lang="tr-TR" b="1" dirty="0" smtClean="0"/>
              <a:t>ı</a:t>
            </a:r>
            <a:r>
              <a:rPr lang="sv-SE" b="1" dirty="0" smtClean="0"/>
              <a:t> </a:t>
            </a:r>
            <a:r>
              <a:rPr lang="sv-SE" b="1" dirty="0"/>
              <a:t>sonucu ortaya </a:t>
            </a:r>
            <a:r>
              <a:rPr lang="tr-TR" b="1" dirty="0"/>
              <a:t>ç</a:t>
            </a:r>
            <a:r>
              <a:rPr lang="tr-TR" b="1" dirty="0" smtClean="0"/>
              <a:t>ıkan </a:t>
            </a:r>
            <a:r>
              <a:rPr lang="tr-TR" b="1" dirty="0"/>
              <a:t>sorunlardan biri de sanayi </a:t>
            </a:r>
            <a:r>
              <a:rPr lang="tr-TR" b="1" dirty="0" smtClean="0"/>
              <a:t>merkezlerinin kurulacağı </a:t>
            </a:r>
            <a:r>
              <a:rPr lang="tr-TR" b="1" dirty="0"/>
              <a:t>yer </a:t>
            </a:r>
            <a:r>
              <a:rPr lang="tr-TR" b="1" dirty="0" smtClean="0"/>
              <a:t>seçiminde yanlış </a:t>
            </a:r>
            <a:r>
              <a:rPr lang="tr-TR" b="1" dirty="0"/>
              <a:t>kararlar </a:t>
            </a:r>
            <a:r>
              <a:rPr lang="tr-TR" b="1" dirty="0" smtClean="0"/>
              <a:t>verilmesi ile </a:t>
            </a:r>
            <a:r>
              <a:rPr lang="tr-TR" b="1" dirty="0"/>
              <a:t>baraj ve yol </a:t>
            </a:r>
            <a:r>
              <a:rPr lang="tr-TR" b="1" dirty="0" smtClean="0"/>
              <a:t>yapımıdır.</a:t>
            </a:r>
            <a:endParaRPr lang="tr-TR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00808"/>
            <a:ext cx="8352928" cy="48667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84902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836712"/>
            <a:ext cx="8229600" cy="499715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dirty="0" smtClean="0"/>
              <a:t>	Arazinin yanlış kullanım örneklerinden biri de </a:t>
            </a:r>
            <a:r>
              <a:rPr lang="tr-TR" dirty="0"/>
              <a:t>denizin doldurularak yol ve </a:t>
            </a:r>
            <a:r>
              <a:rPr lang="tr-TR" dirty="0" smtClean="0"/>
              <a:t>yerleşim alanına dönüştürülmesidir. Yerleşim alanı olarak </a:t>
            </a:r>
            <a:r>
              <a:rPr lang="sv-SE" dirty="0" smtClean="0"/>
              <a:t>kullan</a:t>
            </a:r>
            <a:r>
              <a:rPr lang="tr-TR" dirty="0" smtClean="0"/>
              <a:t>ı</a:t>
            </a:r>
            <a:r>
              <a:rPr lang="sv-SE" dirty="0" smtClean="0"/>
              <a:t>lan </a:t>
            </a:r>
            <a:r>
              <a:rPr lang="sv-SE" dirty="0"/>
              <a:t>bu </a:t>
            </a:r>
            <a:r>
              <a:rPr lang="sv-SE" dirty="0" smtClean="0"/>
              <a:t>t</a:t>
            </a:r>
            <a:r>
              <a:rPr lang="tr-TR" dirty="0" smtClean="0"/>
              <a:t>ü</a:t>
            </a:r>
            <a:r>
              <a:rPr lang="sv-SE" dirty="0" smtClean="0"/>
              <a:t>r </a:t>
            </a:r>
            <a:r>
              <a:rPr lang="sv-SE" dirty="0"/>
              <a:t>yerler, </a:t>
            </a:r>
            <a:r>
              <a:rPr lang="sv-SE" dirty="0" smtClean="0"/>
              <a:t>olas</a:t>
            </a:r>
            <a:r>
              <a:rPr lang="tr-TR" dirty="0" smtClean="0"/>
              <a:t>ı</a:t>
            </a:r>
            <a:r>
              <a:rPr lang="sv-SE" dirty="0" smtClean="0"/>
              <a:t> </a:t>
            </a:r>
            <a:r>
              <a:rPr lang="sv-SE" dirty="0"/>
              <a:t>bir depremde </a:t>
            </a:r>
            <a:r>
              <a:rPr lang="sv-SE" dirty="0" smtClean="0"/>
              <a:t>b</a:t>
            </a:r>
            <a:r>
              <a:rPr lang="tr-TR" dirty="0" err="1" smtClean="0"/>
              <a:t>üyü</a:t>
            </a:r>
            <a:r>
              <a:rPr lang="sv-SE" dirty="0" smtClean="0"/>
              <a:t>k</a:t>
            </a:r>
            <a:r>
              <a:rPr lang="tr-TR" dirty="0" smtClean="0"/>
              <a:t> tehlike oluşturacaktır</a:t>
            </a:r>
            <a:r>
              <a:rPr lang="tr-TR" dirty="0" smtClean="0"/>
              <a:t>.</a:t>
            </a:r>
          </a:p>
          <a:p>
            <a:pPr marL="0" indent="0">
              <a:buNone/>
            </a:pPr>
            <a:r>
              <a:rPr lang="tr-TR" dirty="0" smtClean="0"/>
              <a:t> </a:t>
            </a:r>
            <a:r>
              <a:rPr lang="tr-TR" b="1" dirty="0" smtClean="0"/>
              <a:t>Örneğin Karadeniz kıyılarında </a:t>
            </a:r>
            <a:r>
              <a:rPr lang="tr-TR" b="1" dirty="0"/>
              <a:t>denizin </a:t>
            </a:r>
            <a:r>
              <a:rPr lang="tr-TR" b="1" dirty="0" smtClean="0"/>
              <a:t>doldurulmasıyla </a:t>
            </a:r>
            <a:r>
              <a:rPr lang="tr-TR" b="1" dirty="0"/>
              <a:t>elde edilen yol, </a:t>
            </a:r>
            <a:r>
              <a:rPr lang="tr-TR" b="1" dirty="0" smtClean="0"/>
              <a:t>büyük </a:t>
            </a:r>
            <a:r>
              <a:rPr lang="tr-TR" b="1" dirty="0"/>
              <a:t>dalgalardan zarar </a:t>
            </a:r>
            <a:r>
              <a:rPr lang="tr-TR" b="1" dirty="0" smtClean="0"/>
              <a:t>görmekte, yol tahrip </a:t>
            </a:r>
            <a:r>
              <a:rPr lang="tr-TR" b="1" dirty="0"/>
              <a:t>olmakta, zaman zaman </a:t>
            </a:r>
            <a:r>
              <a:rPr lang="tr-TR" b="1" dirty="0" smtClean="0"/>
              <a:t>ulaşım sorunları yaşanmaktadır</a:t>
            </a:r>
            <a:r>
              <a:rPr lang="tr-TR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99129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3967484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290" y="2996952"/>
            <a:ext cx="4452691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4149" y="260648"/>
            <a:ext cx="4697990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9" y="2996952"/>
            <a:ext cx="4416491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949141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4525963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tr-TR" dirty="0" smtClean="0"/>
              <a:t>	Çevre, insanın diğer canlı </a:t>
            </a:r>
            <a:r>
              <a:rPr lang="tr-TR" dirty="0"/>
              <a:t>ve </a:t>
            </a:r>
            <a:r>
              <a:rPr lang="tr-TR" dirty="0" smtClean="0"/>
              <a:t>cansızlarla paylaştığı ortamdır</a:t>
            </a:r>
            <a:r>
              <a:rPr lang="tr-TR" dirty="0"/>
              <a:t>. </a:t>
            </a:r>
            <a:endParaRPr lang="tr-TR" dirty="0" smtClean="0"/>
          </a:p>
          <a:p>
            <a:pPr marL="0" indent="0">
              <a:buNone/>
            </a:pPr>
            <a:r>
              <a:rPr lang="tr-TR" dirty="0" smtClean="0"/>
              <a:t> -Yaşadığı </a:t>
            </a:r>
            <a:r>
              <a:rPr lang="tr-TR" dirty="0"/>
              <a:t>yer ve </a:t>
            </a:r>
            <a:r>
              <a:rPr lang="tr-TR" dirty="0" smtClean="0"/>
              <a:t>ülkesi yakın çevresini, </a:t>
            </a:r>
            <a:r>
              <a:rPr lang="nn-NO" dirty="0" smtClean="0"/>
              <a:t>kom</a:t>
            </a:r>
            <a:r>
              <a:rPr lang="tr-TR" dirty="0" smtClean="0"/>
              <a:t>ş</a:t>
            </a:r>
            <a:r>
              <a:rPr lang="nn-NO" dirty="0" smtClean="0"/>
              <a:t>u </a:t>
            </a:r>
            <a:r>
              <a:rPr lang="nn-NO" dirty="0"/>
              <a:t>ulkeler ve tum dunya ise uzak cevresini </a:t>
            </a:r>
            <a:r>
              <a:rPr lang="nn-NO" dirty="0" smtClean="0"/>
              <a:t>olu</a:t>
            </a:r>
            <a:r>
              <a:rPr lang="tr-TR" dirty="0" smtClean="0"/>
              <a:t>ş</a:t>
            </a:r>
            <a:r>
              <a:rPr lang="nn-NO" dirty="0" smtClean="0"/>
              <a:t>turur</a:t>
            </a:r>
            <a:r>
              <a:rPr lang="nn-NO" dirty="0" smtClean="0"/>
              <a:t>.</a:t>
            </a:r>
            <a:endParaRPr lang="tr-TR" dirty="0" smtClean="0"/>
          </a:p>
          <a:p>
            <a:pPr>
              <a:buFontTx/>
              <a:buChar char="-"/>
            </a:pPr>
            <a:r>
              <a:rPr lang="tr-TR" dirty="0" smtClean="0"/>
              <a:t>İ</a:t>
            </a:r>
            <a:r>
              <a:rPr lang="nn-NO" dirty="0" smtClean="0"/>
              <a:t>nsan</a:t>
            </a:r>
            <a:r>
              <a:rPr lang="nn-NO" dirty="0"/>
              <a:t>, </a:t>
            </a:r>
            <a:r>
              <a:rPr lang="nn-NO" dirty="0" smtClean="0"/>
              <a:t>g</a:t>
            </a:r>
            <a:r>
              <a:rPr lang="tr-TR" dirty="0" smtClean="0"/>
              <a:t>ı</a:t>
            </a:r>
            <a:r>
              <a:rPr lang="nn-NO" dirty="0" smtClean="0"/>
              <a:t>da </a:t>
            </a:r>
            <a:r>
              <a:rPr lang="tr-TR" dirty="0"/>
              <a:t>ü</a:t>
            </a:r>
            <a:r>
              <a:rPr lang="nn-NO" dirty="0" smtClean="0"/>
              <a:t>retimini</a:t>
            </a:r>
            <a:r>
              <a:rPr lang="nn-NO" dirty="0"/>
              <a:t>, </a:t>
            </a:r>
            <a:r>
              <a:rPr lang="nn-NO" dirty="0" smtClean="0"/>
              <a:t>kulland</a:t>
            </a:r>
            <a:r>
              <a:rPr lang="tr-TR" dirty="0" err="1" smtClean="0"/>
              <a:t>ığı</a:t>
            </a:r>
            <a:r>
              <a:rPr lang="nn-NO" dirty="0" smtClean="0"/>
              <a:t> e</a:t>
            </a:r>
            <a:r>
              <a:rPr lang="tr-TR" dirty="0" smtClean="0"/>
              <a:t>ş</a:t>
            </a:r>
            <a:r>
              <a:rPr lang="nn-NO" dirty="0" smtClean="0"/>
              <a:t>yalar</a:t>
            </a:r>
            <a:r>
              <a:rPr lang="tr-TR" dirty="0" err="1" smtClean="0"/>
              <a:t>ın</a:t>
            </a:r>
            <a:r>
              <a:rPr lang="tr-TR" dirty="0" smtClean="0"/>
              <a:t> </a:t>
            </a:r>
            <a:r>
              <a:rPr lang="tr-TR" dirty="0"/>
              <a:t>ham maddelerini </a:t>
            </a:r>
            <a:r>
              <a:rPr lang="tr-TR" dirty="0" smtClean="0"/>
              <a:t>çevresinden sağlar </a:t>
            </a:r>
            <a:r>
              <a:rPr lang="tr-TR" dirty="0"/>
              <a:t>ve </a:t>
            </a:r>
            <a:r>
              <a:rPr lang="tr-TR" dirty="0" smtClean="0"/>
              <a:t>çevrenin doğal </a:t>
            </a:r>
            <a:r>
              <a:rPr lang="tr-TR" dirty="0"/>
              <a:t>bir </a:t>
            </a:r>
            <a:r>
              <a:rPr lang="tr-TR" dirty="0" smtClean="0"/>
              <a:t>elemanı </a:t>
            </a:r>
            <a:r>
              <a:rPr lang="tr-TR" dirty="0"/>
              <a:t>olarak onun bir </a:t>
            </a:r>
            <a:r>
              <a:rPr lang="tr-TR" dirty="0" smtClean="0"/>
              <a:t>köşesinde yerleşik olarak yaşar</a:t>
            </a:r>
            <a:r>
              <a:rPr lang="tr-TR" dirty="0"/>
              <a:t>. </a:t>
            </a:r>
            <a:endParaRPr lang="tr-TR" dirty="0" smtClean="0"/>
          </a:p>
          <a:p>
            <a:pPr>
              <a:buFontTx/>
              <a:buChar char="-"/>
            </a:pPr>
            <a:r>
              <a:rPr lang="tr-TR" dirty="0" smtClean="0"/>
              <a:t>Yaşamın </a:t>
            </a:r>
            <a:r>
              <a:rPr lang="tr-TR" dirty="0"/>
              <a:t>devam etmesi, yer </a:t>
            </a:r>
            <a:r>
              <a:rPr lang="tr-TR" dirty="0" smtClean="0"/>
              <a:t>altı </a:t>
            </a:r>
            <a:r>
              <a:rPr lang="tr-TR" dirty="0"/>
              <a:t>ve yer </a:t>
            </a:r>
            <a:r>
              <a:rPr lang="tr-TR" dirty="0" smtClean="0"/>
              <a:t>üstü </a:t>
            </a:r>
            <a:r>
              <a:rPr lang="tr-TR" dirty="0" smtClean="0"/>
              <a:t>kaynaklarının </a:t>
            </a:r>
            <a:r>
              <a:rPr lang="tr-TR" dirty="0"/>
              <a:t>elde edilmesi </a:t>
            </a:r>
            <a:r>
              <a:rPr lang="tr-TR" dirty="0" smtClean="0"/>
              <a:t>çevrenin korunmasına bağlıdır</a:t>
            </a:r>
            <a:r>
              <a:rPr lang="tr-TR" dirty="0"/>
              <a:t>. </a:t>
            </a:r>
            <a:endParaRPr lang="tr-TR" dirty="0" smtClean="0"/>
          </a:p>
          <a:p>
            <a:pPr>
              <a:buFontTx/>
              <a:buChar char="-"/>
            </a:pPr>
            <a:r>
              <a:rPr lang="tr-TR" dirty="0" smtClean="0"/>
              <a:t>Bu </a:t>
            </a:r>
            <a:r>
              <a:rPr lang="tr-TR" dirty="0"/>
              <a:t>ise etkin bir planlama ile </a:t>
            </a:r>
            <a:r>
              <a:rPr lang="tr-TR" dirty="0" smtClean="0"/>
              <a:t>olanaklıdır</a:t>
            </a:r>
            <a:r>
              <a:rPr lang="tr-TR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94213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/>
              <a:t>KAYNAKLARIN KULLANIMININ ORTAYA </a:t>
            </a:r>
            <a:r>
              <a:rPr lang="tr-TR" b="1" dirty="0" smtClean="0"/>
              <a:t>CIKARDIĞI</a:t>
            </a:r>
            <a:r>
              <a:rPr lang="tr-TR" b="1" dirty="0"/>
              <a:t/>
            </a:r>
            <a:br>
              <a:rPr lang="tr-TR" b="1" dirty="0"/>
            </a:br>
            <a:r>
              <a:rPr lang="tr-TR" b="1" dirty="0"/>
              <a:t>SORUNLAR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570863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/>
              <a:t>Termik Santraller ve </a:t>
            </a:r>
            <a:r>
              <a:rPr lang="tr-TR" b="1" dirty="0" smtClean="0"/>
              <a:t>Çevre Sorunları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tr-TR" dirty="0" smtClean="0"/>
              <a:t>	</a:t>
            </a:r>
            <a:r>
              <a:rPr lang="tr-TR" b="1" dirty="0" smtClean="0"/>
              <a:t>Termik </a:t>
            </a:r>
            <a:r>
              <a:rPr lang="tr-TR" b="1" dirty="0"/>
              <a:t>santrallerde elektrik enerjisi </a:t>
            </a:r>
            <a:r>
              <a:rPr lang="tr-TR" b="1" dirty="0" smtClean="0"/>
              <a:t>üretimi için taş kömürü, linyit, doğal gaz ve petrol ürünleri kullanılmaktadır</a:t>
            </a:r>
            <a:r>
              <a:rPr lang="tr-TR" b="1" dirty="0"/>
              <a:t>.</a:t>
            </a:r>
            <a:r>
              <a:rPr lang="tr-TR" dirty="0"/>
              <a:t> </a:t>
            </a:r>
            <a:endParaRPr lang="tr-TR" dirty="0" smtClean="0"/>
          </a:p>
          <a:p>
            <a:pPr marL="0" indent="0">
              <a:buNone/>
            </a:pPr>
            <a:r>
              <a:rPr lang="tr-TR" dirty="0" smtClean="0"/>
              <a:t>Elektrik </a:t>
            </a:r>
            <a:r>
              <a:rPr lang="tr-TR" dirty="0" smtClean="0"/>
              <a:t>üretimi için kullanılan </a:t>
            </a:r>
            <a:r>
              <a:rPr lang="tr-TR" dirty="0"/>
              <a:t>fosil </a:t>
            </a:r>
            <a:r>
              <a:rPr lang="tr-TR" dirty="0" smtClean="0"/>
              <a:t>yakıtlardan çevreye yayılan </a:t>
            </a:r>
            <a:r>
              <a:rPr lang="sv-SE" dirty="0" smtClean="0"/>
              <a:t>maddeler</a:t>
            </a:r>
            <a:r>
              <a:rPr lang="sv-SE" dirty="0"/>
              <a:t>, bircok </a:t>
            </a:r>
            <a:r>
              <a:rPr lang="tr-TR" dirty="0" smtClean="0"/>
              <a:t>ç</a:t>
            </a:r>
            <a:r>
              <a:rPr lang="sv-SE" dirty="0" smtClean="0"/>
              <a:t>evre </a:t>
            </a:r>
            <a:r>
              <a:rPr lang="sv-SE" dirty="0"/>
              <a:t>sorununa </a:t>
            </a:r>
            <a:r>
              <a:rPr lang="sv-SE" dirty="0" smtClean="0"/>
              <a:t>neden</a:t>
            </a:r>
            <a:r>
              <a:rPr lang="tr-TR" dirty="0" smtClean="0"/>
              <a:t> </a:t>
            </a:r>
            <a:r>
              <a:rPr lang="sv-SE" dirty="0" smtClean="0"/>
              <a:t>olmaktad</a:t>
            </a:r>
            <a:r>
              <a:rPr lang="tr-TR" dirty="0" err="1" smtClean="0"/>
              <a:t>ır</a:t>
            </a:r>
            <a:r>
              <a:rPr lang="tr-TR" dirty="0" smtClean="0"/>
              <a:t>.</a:t>
            </a:r>
          </a:p>
          <a:p>
            <a:pPr marL="0" indent="0">
              <a:buNone/>
            </a:pPr>
            <a:r>
              <a:rPr lang="tr-TR" dirty="0" smtClean="0"/>
              <a:t> </a:t>
            </a:r>
            <a:r>
              <a:rPr lang="tr-TR" dirty="0"/>
              <a:t>Bu </a:t>
            </a:r>
            <a:r>
              <a:rPr lang="tr-TR" dirty="0" smtClean="0"/>
              <a:t>sorunların en önemlisi </a:t>
            </a:r>
            <a:r>
              <a:rPr lang="tr-TR" dirty="0"/>
              <a:t>havaya </a:t>
            </a:r>
            <a:r>
              <a:rPr lang="tr-TR" dirty="0" smtClean="0"/>
              <a:t>katılan gazların başta kükürt dioksitin atmosferin yapısını değiştirmesidir. </a:t>
            </a:r>
            <a:endParaRPr lang="tr-TR" dirty="0" smtClean="0"/>
          </a:p>
          <a:p>
            <a:pPr marL="0" indent="0">
              <a:buNone/>
            </a:pPr>
            <a:r>
              <a:rPr lang="tr-TR" b="1" i="1" dirty="0" smtClean="0"/>
              <a:t>Hava </a:t>
            </a:r>
            <a:r>
              <a:rPr lang="tr-TR" b="1" i="1" dirty="0" smtClean="0"/>
              <a:t>kirliliğinin </a:t>
            </a:r>
            <a:r>
              <a:rPr lang="tr-TR" b="1" i="1" dirty="0"/>
              <a:t>neden </a:t>
            </a:r>
            <a:r>
              <a:rPr lang="tr-TR" b="1" i="1" dirty="0" smtClean="0"/>
              <a:t>olduğu sorunların başı </a:t>
            </a:r>
            <a:r>
              <a:rPr lang="pt-BR" b="1" i="1" dirty="0" smtClean="0"/>
              <a:t>nda </a:t>
            </a:r>
            <a:r>
              <a:rPr lang="pt-BR" b="1" i="1" dirty="0"/>
              <a:t>solunum </a:t>
            </a:r>
            <a:r>
              <a:rPr lang="pt-BR" b="1" i="1" dirty="0" smtClean="0"/>
              <a:t>yollar</a:t>
            </a:r>
            <a:r>
              <a:rPr lang="tr-TR" b="1" i="1" dirty="0" smtClean="0"/>
              <a:t>ı</a:t>
            </a:r>
            <a:r>
              <a:rPr lang="pt-BR" b="1" i="1" dirty="0" smtClean="0"/>
              <a:t>na dayal</a:t>
            </a:r>
            <a:r>
              <a:rPr lang="tr-TR" b="1" i="1" dirty="0" smtClean="0"/>
              <a:t>ı</a:t>
            </a:r>
            <a:r>
              <a:rPr lang="pt-BR" b="1" i="1" dirty="0" smtClean="0"/>
              <a:t> hastal</a:t>
            </a:r>
            <a:r>
              <a:rPr lang="tr-TR" b="1" i="1" dirty="0"/>
              <a:t>ı</a:t>
            </a:r>
            <a:r>
              <a:rPr lang="pt-BR" b="1" i="1" dirty="0" smtClean="0"/>
              <a:t>klar</a:t>
            </a:r>
            <a:r>
              <a:rPr lang="tr-TR" b="1" i="1" dirty="0" smtClean="0"/>
              <a:t>ı</a:t>
            </a:r>
            <a:r>
              <a:rPr lang="pt-BR" b="1" i="1" dirty="0" smtClean="0"/>
              <a:t>n</a:t>
            </a:r>
            <a:r>
              <a:rPr lang="tr-TR" b="1" i="1" dirty="0" smtClean="0"/>
              <a:t> yaşanması </a:t>
            </a:r>
            <a:r>
              <a:rPr lang="tr-TR" b="1" i="1" dirty="0"/>
              <a:t>gelmektedir.</a:t>
            </a:r>
          </a:p>
        </p:txBody>
      </p:sp>
    </p:spTree>
    <p:extLst>
      <p:ext uri="{BB962C8B-B14F-4D97-AF65-F5344CB8AC3E}">
        <p14:creationId xmlns:p14="http://schemas.microsoft.com/office/powerpoint/2010/main" val="2146977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8680"/>
            <a:ext cx="8747639" cy="5904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73008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620688"/>
            <a:ext cx="8229600" cy="568863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tr-TR" dirty="0" smtClean="0"/>
              <a:t>	</a:t>
            </a:r>
            <a:r>
              <a:rPr lang="tr-TR" b="1" i="1" dirty="0" smtClean="0"/>
              <a:t>Termik </a:t>
            </a:r>
            <a:r>
              <a:rPr lang="tr-TR" b="1" i="1" dirty="0"/>
              <a:t>santrallerin </a:t>
            </a:r>
            <a:r>
              <a:rPr lang="tr-TR" b="1" i="1" dirty="0" smtClean="0"/>
              <a:t>çevresine diğer </a:t>
            </a:r>
            <a:r>
              <a:rPr lang="tr-TR" b="1" i="1" dirty="0"/>
              <a:t>bir etkisi ise su </a:t>
            </a:r>
            <a:r>
              <a:rPr lang="tr-TR" b="1" i="1" dirty="0" smtClean="0"/>
              <a:t>kaynaklarını </a:t>
            </a:r>
            <a:r>
              <a:rPr lang="tr-TR" b="1" i="1" dirty="0"/>
              <a:t>kirletmesidir. </a:t>
            </a:r>
            <a:r>
              <a:rPr lang="tr-TR" dirty="0"/>
              <a:t>Bu kirlenme iki </a:t>
            </a:r>
            <a:r>
              <a:rPr lang="tr-TR" dirty="0" smtClean="0"/>
              <a:t>şekilde gerçekleşmektedir. </a:t>
            </a:r>
            <a:endParaRPr lang="tr-TR" dirty="0" smtClean="0"/>
          </a:p>
          <a:p>
            <a:pPr marL="0" indent="0">
              <a:buNone/>
            </a:pPr>
            <a:r>
              <a:rPr lang="tr-TR" dirty="0" smtClean="0"/>
              <a:t>Birincisi </a:t>
            </a:r>
            <a:r>
              <a:rPr lang="tr-TR" dirty="0"/>
              <a:t>termik santrallerin </a:t>
            </a:r>
            <a:r>
              <a:rPr lang="tr-TR" dirty="0" smtClean="0"/>
              <a:t>bacalarından çıkan </a:t>
            </a:r>
            <a:r>
              <a:rPr lang="tr-TR" dirty="0"/>
              <a:t>kirleticilerin havaya </a:t>
            </a:r>
            <a:r>
              <a:rPr lang="tr-TR" dirty="0" smtClean="0"/>
              <a:t>karıştıktan sonra yağış </a:t>
            </a:r>
            <a:r>
              <a:rPr lang="tr-TR" dirty="0"/>
              <a:t>ve </a:t>
            </a:r>
            <a:r>
              <a:rPr lang="tr-TR" dirty="0" smtClean="0"/>
              <a:t>rüzgârın </a:t>
            </a:r>
            <a:r>
              <a:rPr lang="tr-TR" dirty="0"/>
              <a:t>etkisiyle </a:t>
            </a:r>
            <a:r>
              <a:rPr lang="tr-TR" dirty="0" smtClean="0"/>
              <a:t>partiküllerin </a:t>
            </a:r>
            <a:r>
              <a:rPr lang="tr-TR" dirty="0"/>
              <a:t>sulara </a:t>
            </a:r>
            <a:r>
              <a:rPr lang="tr-TR" dirty="0" smtClean="0"/>
              <a:t>karışması </a:t>
            </a:r>
            <a:r>
              <a:rPr lang="tr-TR" dirty="0"/>
              <a:t>ş</a:t>
            </a:r>
            <a:r>
              <a:rPr lang="tr-TR" dirty="0" smtClean="0"/>
              <a:t>eklinde </a:t>
            </a:r>
            <a:r>
              <a:rPr lang="tr-TR" dirty="0"/>
              <a:t>olur</a:t>
            </a:r>
            <a:r>
              <a:rPr lang="tr-TR" dirty="0" smtClean="0"/>
              <a:t>.</a:t>
            </a:r>
          </a:p>
          <a:p>
            <a:pPr marL="0" indent="0">
              <a:buNone/>
            </a:pPr>
            <a:r>
              <a:rPr lang="tr-TR" dirty="0" smtClean="0"/>
              <a:t> </a:t>
            </a:r>
            <a:r>
              <a:rPr lang="tr-TR" dirty="0" smtClean="0"/>
              <a:t>Diğer </a:t>
            </a:r>
            <a:r>
              <a:rPr lang="tr-TR" dirty="0"/>
              <a:t>bir kirlenme </a:t>
            </a:r>
            <a:r>
              <a:rPr lang="tr-TR" dirty="0" smtClean="0"/>
              <a:t>şekli ise </a:t>
            </a:r>
            <a:r>
              <a:rPr lang="tr-TR" dirty="0"/>
              <a:t>termik santrallerde buhar elde etme </a:t>
            </a:r>
            <a:r>
              <a:rPr lang="tr-TR" dirty="0" smtClean="0"/>
              <a:t>soğutma </a:t>
            </a:r>
            <a:r>
              <a:rPr lang="tr-TR" dirty="0"/>
              <a:t>ve </a:t>
            </a:r>
            <a:r>
              <a:rPr lang="tr-TR" dirty="0" smtClean="0"/>
              <a:t>temizleme amacıyla kullanılan suların </a:t>
            </a:r>
            <a:r>
              <a:rPr lang="tr-TR" dirty="0"/>
              <a:t>akarsu, </a:t>
            </a:r>
            <a:r>
              <a:rPr lang="tr-TR" dirty="0" smtClean="0"/>
              <a:t>gol ve </a:t>
            </a:r>
            <a:r>
              <a:rPr lang="tr-TR" dirty="0"/>
              <a:t>yer </a:t>
            </a:r>
            <a:r>
              <a:rPr lang="tr-TR" dirty="0" smtClean="0"/>
              <a:t>altı </a:t>
            </a:r>
            <a:r>
              <a:rPr lang="tr-TR" dirty="0"/>
              <a:t>suyu gibi kaynaklara </a:t>
            </a:r>
            <a:r>
              <a:rPr lang="tr-TR" dirty="0" smtClean="0"/>
              <a:t>karışmasıdır</a:t>
            </a:r>
            <a:r>
              <a:rPr lang="tr-TR" dirty="0"/>
              <a:t>. </a:t>
            </a:r>
            <a:endParaRPr lang="tr-TR" dirty="0" smtClean="0"/>
          </a:p>
          <a:p>
            <a:pPr marL="0" indent="0">
              <a:buNone/>
            </a:pPr>
            <a:r>
              <a:rPr lang="tr-TR" dirty="0" smtClean="0"/>
              <a:t>Kirlenme </a:t>
            </a:r>
            <a:r>
              <a:rPr lang="tr-TR" dirty="0"/>
              <a:t>sebebiyle </a:t>
            </a:r>
            <a:r>
              <a:rPr lang="tr-TR" dirty="0" smtClean="0"/>
              <a:t>su kaynaklarının sıcaklığ</a:t>
            </a:r>
            <a:r>
              <a:rPr lang="tr-TR" dirty="0"/>
              <a:t>ı</a:t>
            </a:r>
            <a:r>
              <a:rPr lang="tr-TR" dirty="0" smtClean="0"/>
              <a:t> </a:t>
            </a:r>
            <a:r>
              <a:rPr lang="tr-TR" dirty="0"/>
              <a:t>ve </a:t>
            </a:r>
            <a:r>
              <a:rPr lang="tr-TR" dirty="0" smtClean="0"/>
              <a:t>kimyasal yapısı değişmekte</a:t>
            </a:r>
            <a:r>
              <a:rPr lang="tr-TR" dirty="0"/>
              <a:t>, </a:t>
            </a:r>
            <a:r>
              <a:rPr lang="tr-TR" dirty="0" smtClean="0"/>
              <a:t>çevre açısından </a:t>
            </a:r>
            <a:r>
              <a:rPr lang="tr-TR" dirty="0"/>
              <a:t>olumsuz </a:t>
            </a:r>
            <a:r>
              <a:rPr lang="tr-TR" dirty="0" smtClean="0"/>
              <a:t>sonuçlar </a:t>
            </a:r>
            <a:r>
              <a:rPr lang="tr-TR" dirty="0"/>
              <a:t>ortaya </a:t>
            </a:r>
            <a:r>
              <a:rPr lang="tr-TR" dirty="0" smtClean="0"/>
              <a:t>çıkarmaktadır.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287890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4525963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tr-TR" dirty="0" smtClean="0"/>
              <a:t>	</a:t>
            </a:r>
            <a:r>
              <a:rPr lang="tr-TR" b="1" i="1" dirty="0" smtClean="0"/>
              <a:t>Termik </a:t>
            </a:r>
            <a:r>
              <a:rPr lang="tr-TR" b="1" i="1" dirty="0"/>
              <a:t>santrallerin neden </a:t>
            </a:r>
            <a:r>
              <a:rPr lang="tr-TR" b="1" i="1" dirty="0" smtClean="0"/>
              <a:t>olduğu diğer </a:t>
            </a:r>
            <a:r>
              <a:rPr lang="tr-TR" b="1" i="1" dirty="0"/>
              <a:t>bir </a:t>
            </a:r>
            <a:r>
              <a:rPr lang="tr-TR" b="1" i="1" dirty="0" smtClean="0"/>
              <a:t>çevre </a:t>
            </a:r>
            <a:r>
              <a:rPr lang="tr-TR" b="1" i="1" dirty="0"/>
              <a:t>sorunu toprak kirlenmesidir</a:t>
            </a:r>
            <a:r>
              <a:rPr lang="tr-TR" dirty="0"/>
              <a:t>. Santrallerin </a:t>
            </a:r>
            <a:r>
              <a:rPr lang="tr-TR" dirty="0" smtClean="0"/>
              <a:t>bacalarından </a:t>
            </a:r>
            <a:r>
              <a:rPr lang="tr-TR" dirty="0"/>
              <a:t>havaya </a:t>
            </a:r>
            <a:r>
              <a:rPr lang="tr-TR" dirty="0" smtClean="0"/>
              <a:t>karışan </a:t>
            </a:r>
            <a:r>
              <a:rPr lang="tr-TR" dirty="0"/>
              <a:t>materyaller toprak </a:t>
            </a:r>
            <a:r>
              <a:rPr lang="tr-TR" dirty="0" smtClean="0"/>
              <a:t>yüzeyine düşerek toprağın yapısını değiştirmektedir. </a:t>
            </a:r>
            <a:endParaRPr lang="tr-TR" dirty="0" smtClean="0"/>
          </a:p>
          <a:p>
            <a:pPr marL="0" indent="0">
              <a:buNone/>
            </a:pPr>
            <a:r>
              <a:rPr lang="tr-TR" dirty="0" smtClean="0"/>
              <a:t>Termik </a:t>
            </a:r>
            <a:r>
              <a:rPr lang="tr-TR" dirty="0"/>
              <a:t>santraller, havaya </a:t>
            </a:r>
            <a:r>
              <a:rPr lang="tr-TR" dirty="0" smtClean="0"/>
              <a:t>karıştırdıkları zararlı gazların yanı sıra </a:t>
            </a:r>
            <a:r>
              <a:rPr lang="tr-TR" dirty="0"/>
              <a:t>bitkilerin </a:t>
            </a:r>
            <a:r>
              <a:rPr lang="tr-TR" dirty="0" smtClean="0"/>
              <a:t>üzerine yağdırdıkları tozlar nedeniyle </a:t>
            </a:r>
            <a:r>
              <a:rPr lang="tr-TR" dirty="0"/>
              <a:t>bitki </a:t>
            </a:r>
            <a:r>
              <a:rPr lang="tr-TR" dirty="0" smtClean="0"/>
              <a:t>örtüsüne </a:t>
            </a:r>
            <a:r>
              <a:rPr lang="tr-TR" dirty="0"/>
              <a:t>de zarar vermektedirler</a:t>
            </a:r>
            <a:r>
              <a:rPr lang="tr-TR" dirty="0" smtClean="0"/>
              <a:t>.</a:t>
            </a:r>
          </a:p>
          <a:p>
            <a:pPr marL="0" indent="0">
              <a:buNone/>
            </a:pPr>
            <a:r>
              <a:rPr lang="tr-TR" dirty="0" smtClean="0"/>
              <a:t> </a:t>
            </a:r>
            <a:r>
              <a:rPr lang="tr-TR" dirty="0"/>
              <a:t>Bitki </a:t>
            </a:r>
            <a:r>
              <a:rPr lang="tr-TR" dirty="0" smtClean="0"/>
              <a:t>örtüsünün yanı sıra </a:t>
            </a:r>
            <a:r>
              <a:rPr lang="tr-TR" dirty="0"/>
              <a:t>bu bitkilerle </a:t>
            </a:r>
            <a:r>
              <a:rPr lang="tr-TR" dirty="0" smtClean="0"/>
              <a:t>beslenen </a:t>
            </a:r>
            <a:r>
              <a:rPr lang="es-ES" dirty="0" smtClean="0"/>
              <a:t>canl</a:t>
            </a:r>
            <a:r>
              <a:rPr lang="tr-TR" dirty="0" smtClean="0"/>
              <a:t>ı</a:t>
            </a:r>
            <a:r>
              <a:rPr lang="es-ES" dirty="0" smtClean="0"/>
              <a:t>lar </a:t>
            </a:r>
            <a:r>
              <a:rPr lang="es-ES" dirty="0"/>
              <a:t>da </a:t>
            </a:r>
            <a:r>
              <a:rPr lang="es-ES" dirty="0" smtClean="0"/>
              <a:t>dolayl</a:t>
            </a:r>
            <a:r>
              <a:rPr lang="tr-TR" dirty="0" smtClean="0"/>
              <a:t>ı</a:t>
            </a:r>
            <a:r>
              <a:rPr lang="es-ES" dirty="0" smtClean="0"/>
              <a:t> </a:t>
            </a:r>
            <a:r>
              <a:rPr lang="es-ES" dirty="0"/>
              <a:t>ve </a:t>
            </a:r>
            <a:r>
              <a:rPr lang="es-ES" dirty="0" smtClean="0"/>
              <a:t>do</a:t>
            </a:r>
            <a:r>
              <a:rPr lang="tr-TR" dirty="0" smtClean="0"/>
              <a:t>ğ</a:t>
            </a:r>
            <a:r>
              <a:rPr lang="es-ES" dirty="0" smtClean="0"/>
              <a:t>rudan </a:t>
            </a:r>
            <a:r>
              <a:rPr lang="es-ES" dirty="0"/>
              <a:t>zarar </a:t>
            </a:r>
            <a:r>
              <a:rPr lang="es-ES" dirty="0" smtClean="0"/>
              <a:t>g</a:t>
            </a:r>
            <a:r>
              <a:rPr lang="tr-TR" dirty="0" smtClean="0"/>
              <a:t>ö</a:t>
            </a:r>
            <a:r>
              <a:rPr lang="es-ES" dirty="0" smtClean="0"/>
              <a:t>rmektedirler</a:t>
            </a:r>
            <a:r>
              <a:rPr lang="es-ES" dirty="0"/>
              <a:t>.</a:t>
            </a:r>
          </a:p>
          <a:p>
            <a:pPr marL="0" indent="0">
              <a:buNone/>
            </a:pPr>
            <a:r>
              <a:rPr lang="tr-TR" dirty="0" smtClean="0"/>
              <a:t>	</a:t>
            </a:r>
            <a:r>
              <a:rPr lang="tr-TR" b="1" i="1" dirty="0" smtClean="0"/>
              <a:t>Termik </a:t>
            </a:r>
            <a:r>
              <a:rPr lang="tr-TR" b="1" i="1" dirty="0"/>
              <a:t>santrallerin </a:t>
            </a:r>
            <a:r>
              <a:rPr lang="tr-TR" b="1" i="1" dirty="0" smtClean="0"/>
              <a:t>çevreye verdiği diğer </a:t>
            </a:r>
            <a:r>
              <a:rPr lang="tr-TR" b="1" i="1" dirty="0"/>
              <a:t>bir </a:t>
            </a:r>
            <a:r>
              <a:rPr lang="tr-TR" b="1" i="1" dirty="0" smtClean="0"/>
              <a:t>önemli </a:t>
            </a:r>
            <a:r>
              <a:rPr lang="tr-TR" b="1" i="1" dirty="0"/>
              <a:t>zarar da asit </a:t>
            </a:r>
            <a:r>
              <a:rPr lang="tr-TR" b="1" i="1" dirty="0" smtClean="0"/>
              <a:t>yağmurlarına </a:t>
            </a:r>
            <a:r>
              <a:rPr lang="tr-TR" b="1" i="1" dirty="0"/>
              <a:t>neden </a:t>
            </a:r>
            <a:r>
              <a:rPr lang="tr-TR" b="1" i="1" dirty="0" smtClean="0"/>
              <a:t>olmasıdır</a:t>
            </a:r>
            <a:r>
              <a:rPr lang="tr-TR" b="1" i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89728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Petrol ve </a:t>
            </a:r>
            <a:r>
              <a:rPr lang="tr-TR" b="1" dirty="0" smtClean="0"/>
              <a:t>Çevre Sorunları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tr-TR" dirty="0" smtClean="0"/>
              <a:t>	</a:t>
            </a:r>
            <a:r>
              <a:rPr lang="tr-TR" b="1" i="1" dirty="0" smtClean="0"/>
              <a:t>Petrolün taşınması, </a:t>
            </a:r>
            <a:endParaRPr lang="tr-TR" b="1" i="1" dirty="0" smtClean="0"/>
          </a:p>
          <a:p>
            <a:pPr marL="0" indent="0">
              <a:buNone/>
            </a:pPr>
            <a:r>
              <a:rPr lang="tr-TR" b="1" i="1" dirty="0" smtClean="0"/>
              <a:t>işlenmesi </a:t>
            </a:r>
            <a:r>
              <a:rPr lang="tr-TR" b="1" i="1" dirty="0"/>
              <a:t>ve </a:t>
            </a:r>
            <a:r>
              <a:rPr lang="tr-TR" b="1" i="1" dirty="0" smtClean="0"/>
              <a:t>kullanılması </a:t>
            </a:r>
            <a:r>
              <a:rPr lang="tr-TR" b="1" i="1" dirty="0" smtClean="0"/>
              <a:t>sırasında;</a:t>
            </a:r>
          </a:p>
          <a:p>
            <a:pPr marL="0" indent="0">
              <a:buNone/>
            </a:pPr>
            <a:r>
              <a:rPr lang="tr-TR" b="1" i="1" dirty="0" smtClean="0"/>
              <a:t> </a:t>
            </a:r>
            <a:r>
              <a:rPr lang="tr-TR" b="1" i="1" dirty="0" smtClean="0"/>
              <a:t>toprağa</a:t>
            </a:r>
            <a:r>
              <a:rPr lang="tr-TR" b="1" i="1" dirty="0"/>
              <a:t>, suya </a:t>
            </a:r>
            <a:r>
              <a:rPr lang="tr-TR" b="1" i="1" dirty="0" smtClean="0"/>
              <a:t>karışan </a:t>
            </a:r>
            <a:r>
              <a:rPr lang="tr-TR" b="1" i="1" dirty="0"/>
              <a:t>petrol, </a:t>
            </a:r>
            <a:r>
              <a:rPr lang="tr-TR" b="1" i="1" dirty="0" smtClean="0"/>
              <a:t>çevre kirliliği bakımından önemli </a:t>
            </a:r>
            <a:r>
              <a:rPr lang="tr-TR" b="1" i="1" dirty="0"/>
              <a:t>bir tehlike </a:t>
            </a:r>
            <a:r>
              <a:rPr lang="tr-TR" b="1" i="1" dirty="0" smtClean="0"/>
              <a:t>oluşturmaktadır</a:t>
            </a:r>
            <a:r>
              <a:rPr lang="tr-TR" b="1" i="1" dirty="0" smtClean="0"/>
              <a:t>.</a:t>
            </a:r>
          </a:p>
          <a:p>
            <a:pPr marL="0" indent="0">
              <a:buNone/>
            </a:pPr>
            <a:r>
              <a:rPr lang="tr-TR" b="1" i="1" dirty="0" smtClean="0"/>
              <a:t> </a:t>
            </a:r>
            <a:r>
              <a:rPr lang="tr-TR" dirty="0" smtClean="0"/>
              <a:t>Petrolün taşınması sırasında gerçekleşen olumsuzlukların başında </a:t>
            </a:r>
            <a:r>
              <a:rPr lang="tr-TR" i="1" dirty="0"/>
              <a:t>petrol tankerlerinin </a:t>
            </a:r>
            <a:r>
              <a:rPr lang="tr-TR" i="1" dirty="0" smtClean="0"/>
              <a:t>geçirdikleri </a:t>
            </a:r>
            <a:r>
              <a:rPr lang="tr-TR" i="1" dirty="0"/>
              <a:t>kazalar </a:t>
            </a:r>
            <a:r>
              <a:rPr lang="tr-TR" dirty="0"/>
              <a:t>gelmektedir</a:t>
            </a:r>
            <a:r>
              <a:rPr lang="tr-TR" dirty="0" smtClean="0"/>
              <a:t>. Petrolün çıkarıldığı yerlerden </a:t>
            </a:r>
            <a:r>
              <a:rPr lang="tr-TR" dirty="0"/>
              <a:t>rafinerilere </a:t>
            </a:r>
            <a:r>
              <a:rPr lang="tr-TR" dirty="0" smtClean="0"/>
              <a:t>taşı</a:t>
            </a:r>
            <a:r>
              <a:rPr lang="sv-SE" dirty="0" smtClean="0"/>
              <a:t>nmas</a:t>
            </a:r>
            <a:r>
              <a:rPr lang="tr-TR" dirty="0" smtClean="0"/>
              <a:t>ı </a:t>
            </a:r>
            <a:r>
              <a:rPr lang="sv-SE" dirty="0" smtClean="0"/>
              <a:t>s</a:t>
            </a:r>
            <a:r>
              <a:rPr lang="tr-TR" dirty="0" smtClean="0"/>
              <a:t>ı</a:t>
            </a:r>
            <a:r>
              <a:rPr lang="sv-SE" dirty="0" smtClean="0"/>
              <a:t>ras</a:t>
            </a:r>
            <a:r>
              <a:rPr lang="tr-TR" dirty="0" smtClean="0"/>
              <a:t>ı</a:t>
            </a:r>
            <a:r>
              <a:rPr lang="sv-SE" dirty="0" smtClean="0"/>
              <a:t>nda </a:t>
            </a:r>
            <a:r>
              <a:rPr lang="sv-SE" dirty="0"/>
              <a:t>meydana gelen tanker </a:t>
            </a:r>
            <a:r>
              <a:rPr lang="sv-SE" dirty="0" smtClean="0"/>
              <a:t>kazalar</a:t>
            </a:r>
            <a:r>
              <a:rPr lang="tr-TR" dirty="0" smtClean="0"/>
              <a:t>ı sonucu çok </a:t>
            </a:r>
            <a:r>
              <a:rPr lang="tr-TR" dirty="0"/>
              <a:t>miktarda petrol sulara </a:t>
            </a:r>
            <a:r>
              <a:rPr lang="tr-TR" dirty="0" smtClean="0"/>
              <a:t>karışmaktadır</a:t>
            </a:r>
            <a:r>
              <a:rPr lang="tr-TR" dirty="0"/>
              <a:t>. Deniz suyuna </a:t>
            </a:r>
            <a:r>
              <a:rPr lang="tr-TR" dirty="0" smtClean="0"/>
              <a:t>karışan </a:t>
            </a:r>
            <a:r>
              <a:rPr lang="tr-TR" dirty="0"/>
              <a:t>ham petrol su </a:t>
            </a:r>
            <a:r>
              <a:rPr lang="tr-TR" dirty="0" smtClean="0"/>
              <a:t>yüzeyinde geniş </a:t>
            </a:r>
            <a:r>
              <a:rPr lang="tr-TR" dirty="0"/>
              <a:t>alanlara </a:t>
            </a:r>
            <a:r>
              <a:rPr lang="tr-TR" dirty="0" smtClean="0"/>
              <a:t>yayılan </a:t>
            </a:r>
            <a:r>
              <a:rPr lang="tr-TR" dirty="0"/>
              <a:t>bir tabaka </a:t>
            </a:r>
            <a:r>
              <a:rPr lang="tr-TR" dirty="0" smtClean="0"/>
              <a:t>oluşturur. Bunun </a:t>
            </a:r>
            <a:r>
              <a:rPr lang="tr-TR" dirty="0"/>
              <a:t>sonucunda, sudaki </a:t>
            </a:r>
            <a:r>
              <a:rPr lang="tr-TR" dirty="0" smtClean="0"/>
              <a:t>bütün canlılar</a:t>
            </a:r>
            <a:endParaRPr lang="tr-TR" dirty="0"/>
          </a:p>
          <a:p>
            <a:pPr marL="0" indent="0">
              <a:buNone/>
            </a:pPr>
            <a:r>
              <a:rPr lang="tr-TR" dirty="0"/>
              <a:t>petrole bulanarak zehirlenir ve toplu </a:t>
            </a:r>
            <a:r>
              <a:rPr lang="tr-TR" dirty="0" smtClean="0"/>
              <a:t>balık ölümleri oluşur</a:t>
            </a:r>
            <a:r>
              <a:rPr lang="tr-TR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90538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63" y="332656"/>
            <a:ext cx="4802114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3577" y="332656"/>
            <a:ext cx="3967484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787" y="3140968"/>
            <a:ext cx="4106843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1124" y="3009350"/>
            <a:ext cx="4526136" cy="3011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6087655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343" y="332657"/>
            <a:ext cx="4782562" cy="3312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32656"/>
            <a:ext cx="4037643" cy="30243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9250" y="3501008"/>
            <a:ext cx="4002441" cy="32630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382531"/>
            <a:ext cx="3328213" cy="34336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4737768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dirty="0" smtClean="0"/>
              <a:t>	Su üzerinde </a:t>
            </a:r>
            <a:r>
              <a:rPr lang="tr-TR" dirty="0"/>
              <a:t>biriken petrol </a:t>
            </a:r>
            <a:r>
              <a:rPr lang="tr-TR" dirty="0" smtClean="0"/>
              <a:t>tabakası, su </a:t>
            </a:r>
            <a:r>
              <a:rPr lang="tr-TR" dirty="0"/>
              <a:t>ile </a:t>
            </a:r>
            <a:r>
              <a:rPr lang="tr-TR" dirty="0" smtClean="0"/>
              <a:t>havanın temasını </a:t>
            </a:r>
            <a:r>
              <a:rPr lang="tr-TR" dirty="0"/>
              <a:t>keserek, sudaki oksijen</a:t>
            </a:r>
          </a:p>
          <a:p>
            <a:pPr marL="0" indent="0">
              <a:buNone/>
            </a:pPr>
            <a:r>
              <a:rPr lang="tr-TR" dirty="0"/>
              <a:t>seviyesini </a:t>
            </a:r>
            <a:r>
              <a:rPr lang="tr-TR" dirty="0" smtClean="0"/>
              <a:t>düşürür. </a:t>
            </a:r>
            <a:endParaRPr lang="tr-TR" dirty="0" smtClean="0"/>
          </a:p>
          <a:p>
            <a:pPr marL="0" indent="0">
              <a:buNone/>
            </a:pPr>
            <a:r>
              <a:rPr lang="tr-TR" dirty="0" smtClean="0"/>
              <a:t>Sulardaki </a:t>
            </a:r>
            <a:r>
              <a:rPr lang="tr-TR" dirty="0"/>
              <a:t>oksijen </a:t>
            </a:r>
            <a:r>
              <a:rPr lang="tr-TR" dirty="0" smtClean="0"/>
              <a:t>kaynağı</a:t>
            </a:r>
            <a:r>
              <a:rPr lang="tr-TR" dirty="0"/>
              <a:t> </a:t>
            </a:r>
            <a:r>
              <a:rPr lang="tr-TR" dirty="0" smtClean="0"/>
              <a:t>olan </a:t>
            </a:r>
            <a:r>
              <a:rPr lang="tr-TR" dirty="0"/>
              <a:t>alg (yosun)’</a:t>
            </a:r>
            <a:r>
              <a:rPr lang="tr-TR" dirty="0" err="1"/>
              <a:t>lerin</a:t>
            </a:r>
            <a:r>
              <a:rPr lang="tr-TR" dirty="0"/>
              <a:t> ve </a:t>
            </a:r>
            <a:r>
              <a:rPr lang="tr-TR" dirty="0" err="1"/>
              <a:t>fitoplankton</a:t>
            </a:r>
            <a:r>
              <a:rPr lang="tr-TR" dirty="0"/>
              <a:t> (</a:t>
            </a:r>
            <a:r>
              <a:rPr lang="tr-TR" dirty="0" smtClean="0"/>
              <a:t>bitkisel </a:t>
            </a:r>
            <a:r>
              <a:rPr lang="fi-FI" dirty="0" smtClean="0"/>
              <a:t>plankton</a:t>
            </a:r>
            <a:r>
              <a:rPr lang="fi-FI" dirty="0"/>
              <a:t>)</a:t>
            </a:r>
            <a:r>
              <a:rPr lang="fi-FI" dirty="0" smtClean="0"/>
              <a:t>’lar</a:t>
            </a:r>
            <a:r>
              <a:rPr lang="tr-TR" dirty="0" smtClean="0"/>
              <a:t>ı</a:t>
            </a:r>
            <a:r>
              <a:rPr lang="fi-FI" dirty="0" smtClean="0"/>
              <a:t>n </a:t>
            </a:r>
            <a:r>
              <a:rPr lang="fi-FI" dirty="0"/>
              <a:t>oksijen </a:t>
            </a:r>
            <a:r>
              <a:rPr lang="tr-TR" dirty="0" smtClean="0"/>
              <a:t>ü</a:t>
            </a:r>
            <a:r>
              <a:rPr lang="fi-FI" dirty="0" smtClean="0"/>
              <a:t>retmesini </a:t>
            </a:r>
            <a:r>
              <a:rPr lang="fi-FI" dirty="0"/>
              <a:t>engeller.</a:t>
            </a:r>
          </a:p>
          <a:p>
            <a:pPr marL="0" indent="0">
              <a:buNone/>
            </a:pPr>
            <a:r>
              <a:rPr lang="tr-TR" dirty="0"/>
              <a:t>Tanker </a:t>
            </a:r>
            <a:r>
              <a:rPr lang="tr-TR" dirty="0" smtClean="0"/>
              <a:t>kazalarından bazıları küresel </a:t>
            </a:r>
            <a:r>
              <a:rPr lang="tr-TR" dirty="0"/>
              <a:t>etkiye</a:t>
            </a:r>
          </a:p>
          <a:p>
            <a:pPr marL="0" indent="0">
              <a:buNone/>
            </a:pPr>
            <a:r>
              <a:rPr lang="tr-TR" dirty="0"/>
              <a:t>sahip olan </a:t>
            </a:r>
            <a:r>
              <a:rPr lang="tr-TR" dirty="0" smtClean="0"/>
              <a:t>çevre kirliliği oluşturmaktadır.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767894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260648"/>
            <a:ext cx="8782675" cy="6264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İçerik Yer Tutucusu 2"/>
          <p:cNvSpPr>
            <a:spLocks noGrp="1"/>
          </p:cNvSpPr>
          <p:nvPr>
            <p:ph idx="1"/>
          </p:nvPr>
        </p:nvSpPr>
        <p:spPr>
          <a:xfrm>
            <a:off x="188608" y="260648"/>
            <a:ext cx="6851104" cy="2116831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tr-TR" b="1" dirty="0" smtClean="0">
                <a:solidFill>
                  <a:srgbClr val="FFFF00"/>
                </a:solidFill>
              </a:rPr>
              <a:t>Örneğin </a:t>
            </a:r>
            <a:r>
              <a:rPr lang="tr-TR" b="1" dirty="0">
                <a:solidFill>
                  <a:srgbClr val="FFFF00"/>
                </a:solidFill>
              </a:rPr>
              <a:t>2007’de Hong Kong </a:t>
            </a:r>
            <a:r>
              <a:rPr lang="tr-TR" b="1" dirty="0" smtClean="0">
                <a:solidFill>
                  <a:srgbClr val="FFFF00"/>
                </a:solidFill>
              </a:rPr>
              <a:t>bandıralı </a:t>
            </a:r>
            <a:r>
              <a:rPr lang="tr-TR" b="1" dirty="0">
                <a:solidFill>
                  <a:srgbClr val="FFFF00"/>
                </a:solidFill>
              </a:rPr>
              <a:t>bir tankerin, </a:t>
            </a:r>
            <a:r>
              <a:rPr lang="tr-TR" b="1" dirty="0" smtClean="0">
                <a:solidFill>
                  <a:srgbClr val="FFFF00"/>
                </a:solidFill>
              </a:rPr>
              <a:t>Güney </a:t>
            </a:r>
            <a:r>
              <a:rPr lang="tr-TR" b="1" dirty="0">
                <a:solidFill>
                  <a:srgbClr val="FFFF00"/>
                </a:solidFill>
              </a:rPr>
              <a:t>Kore </a:t>
            </a:r>
            <a:r>
              <a:rPr lang="tr-TR" b="1" dirty="0" smtClean="0">
                <a:solidFill>
                  <a:srgbClr val="FFFF00"/>
                </a:solidFill>
              </a:rPr>
              <a:t>kıyılarında </a:t>
            </a:r>
            <a:r>
              <a:rPr lang="tr-TR" b="1" dirty="0">
                <a:solidFill>
                  <a:srgbClr val="FFFF00"/>
                </a:solidFill>
              </a:rPr>
              <a:t>bir gemiyle</a:t>
            </a:r>
          </a:p>
          <a:p>
            <a:pPr marL="0" indent="0">
              <a:buNone/>
            </a:pPr>
            <a:r>
              <a:rPr lang="tr-TR" b="1" dirty="0" smtClean="0">
                <a:solidFill>
                  <a:srgbClr val="FFFF00"/>
                </a:solidFill>
              </a:rPr>
              <a:t>çarpışması </a:t>
            </a:r>
            <a:r>
              <a:rPr lang="tr-TR" b="1" dirty="0">
                <a:solidFill>
                  <a:srgbClr val="FFFF00"/>
                </a:solidFill>
              </a:rPr>
              <a:t>sonucunda, 15 bin ton petrol denize </a:t>
            </a:r>
            <a:r>
              <a:rPr lang="tr-TR" b="1" dirty="0" smtClean="0">
                <a:solidFill>
                  <a:srgbClr val="FFFF00"/>
                </a:solidFill>
              </a:rPr>
              <a:t>karışmış, geniş </a:t>
            </a:r>
            <a:r>
              <a:rPr lang="tr-TR" b="1" dirty="0">
                <a:solidFill>
                  <a:srgbClr val="FFFF00"/>
                </a:solidFill>
              </a:rPr>
              <a:t>bir alanda su </a:t>
            </a:r>
            <a:r>
              <a:rPr lang="tr-TR" b="1" dirty="0" smtClean="0">
                <a:solidFill>
                  <a:srgbClr val="FFFF00"/>
                </a:solidFill>
              </a:rPr>
              <a:t>yüzeyi </a:t>
            </a:r>
            <a:r>
              <a:rPr lang="tr-TR" b="1" dirty="0">
                <a:solidFill>
                  <a:srgbClr val="FFFF00"/>
                </a:solidFill>
              </a:rPr>
              <a:t>tamamen </a:t>
            </a:r>
            <a:r>
              <a:rPr lang="tr-TR" b="1" dirty="0" smtClean="0">
                <a:solidFill>
                  <a:srgbClr val="FFFF00"/>
                </a:solidFill>
              </a:rPr>
              <a:t>petrolle kaplanmıştır</a:t>
            </a:r>
            <a:r>
              <a:rPr lang="tr-TR" b="1" dirty="0">
                <a:solidFill>
                  <a:srgbClr val="FFFF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08264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6096"/>
            <a:ext cx="2842014" cy="2128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2046" y="61860"/>
            <a:ext cx="2932820" cy="1926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4931102"/>
            <a:ext cx="2409265" cy="1917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1828800"/>
            <a:ext cx="4267200" cy="32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97152"/>
            <a:ext cx="2776771" cy="20798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0646479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Nükleer </a:t>
            </a:r>
            <a:r>
              <a:rPr lang="tr-TR" b="1" dirty="0"/>
              <a:t>Enerji ve </a:t>
            </a:r>
            <a:r>
              <a:rPr lang="tr-TR" b="1" dirty="0" smtClean="0"/>
              <a:t>Çevre Sorunları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r-TR" dirty="0"/>
              <a:t>	</a:t>
            </a:r>
            <a:r>
              <a:rPr lang="tr-TR" dirty="0" smtClean="0"/>
              <a:t>Nükleer </a:t>
            </a:r>
            <a:r>
              <a:rPr lang="tr-TR" dirty="0"/>
              <a:t>santrallerde radyoaktif mineraller </a:t>
            </a:r>
            <a:r>
              <a:rPr lang="tr-TR" dirty="0" smtClean="0"/>
              <a:t>kullanılmaktadır</a:t>
            </a:r>
            <a:r>
              <a:rPr lang="tr-TR" dirty="0"/>
              <a:t>. Bu minerallerden elektrik enerjisi </a:t>
            </a:r>
            <a:r>
              <a:rPr lang="tr-TR" dirty="0" smtClean="0"/>
              <a:t>elde edildikten </a:t>
            </a:r>
            <a:r>
              <a:rPr lang="tr-TR" dirty="0"/>
              <a:t>sonra </a:t>
            </a:r>
            <a:r>
              <a:rPr lang="tr-TR" b="1" i="1" dirty="0" smtClean="0"/>
              <a:t>atıklar</a:t>
            </a:r>
            <a:r>
              <a:rPr lang="tr-TR" b="1" i="1" dirty="0"/>
              <a:t>, uzun </a:t>
            </a:r>
            <a:r>
              <a:rPr lang="tr-TR" b="1" i="1" dirty="0" smtClean="0"/>
              <a:t>süre </a:t>
            </a:r>
            <a:r>
              <a:rPr lang="tr-TR" b="1" i="1" dirty="0" smtClean="0"/>
              <a:t>çevreye </a:t>
            </a:r>
            <a:r>
              <a:rPr lang="tr-TR" b="1" i="1" dirty="0"/>
              <a:t>zarar verebilecek </a:t>
            </a:r>
            <a:r>
              <a:rPr lang="tr-TR" b="1" i="1" dirty="0" smtClean="0"/>
              <a:t>özellikte kalır</a:t>
            </a:r>
            <a:r>
              <a:rPr lang="tr-TR" b="1" dirty="0"/>
              <a:t>. </a:t>
            </a:r>
            <a:r>
              <a:rPr lang="tr-TR" dirty="0"/>
              <a:t>Bu nedenle </a:t>
            </a:r>
            <a:r>
              <a:rPr lang="tr-TR" dirty="0" smtClean="0"/>
              <a:t>nükleer atıkların </a:t>
            </a:r>
            <a:r>
              <a:rPr lang="tr-TR" dirty="0"/>
              <a:t>yer </a:t>
            </a:r>
            <a:r>
              <a:rPr lang="tr-TR" dirty="0" smtClean="0"/>
              <a:t>kabuğunun </a:t>
            </a:r>
            <a:r>
              <a:rPr lang="tr-TR" dirty="0"/>
              <a:t>derinlerine </a:t>
            </a:r>
            <a:r>
              <a:rPr lang="tr-TR" dirty="0" smtClean="0"/>
              <a:t>gömülmesi </a:t>
            </a:r>
            <a:r>
              <a:rPr lang="tr-TR" dirty="0"/>
              <a:t>gerekir</a:t>
            </a:r>
            <a:r>
              <a:rPr lang="tr-TR" dirty="0" smtClean="0"/>
              <a:t>.</a:t>
            </a:r>
          </a:p>
          <a:p>
            <a:pPr marL="0" indent="0">
              <a:buNone/>
            </a:pPr>
            <a:r>
              <a:rPr lang="tr-TR" dirty="0" smtClean="0"/>
              <a:t> </a:t>
            </a:r>
            <a:r>
              <a:rPr lang="tr-TR" dirty="0"/>
              <a:t>Herhangi bir nedenle </a:t>
            </a:r>
            <a:r>
              <a:rPr lang="tr-TR" dirty="0" smtClean="0"/>
              <a:t>çevreye bırakılan nükleer atıkların </a:t>
            </a:r>
            <a:r>
              <a:rPr lang="tr-TR" dirty="0"/>
              <a:t>etkisi uzun </a:t>
            </a:r>
            <a:r>
              <a:rPr lang="tr-TR" dirty="0" smtClean="0"/>
              <a:t>süre </a:t>
            </a:r>
            <a:r>
              <a:rPr lang="tr-TR" dirty="0"/>
              <a:t>devam </a:t>
            </a:r>
            <a:r>
              <a:rPr lang="tr-TR" dirty="0" smtClean="0"/>
              <a:t>ettiğinden canlılar için </a:t>
            </a:r>
            <a:r>
              <a:rPr lang="tr-TR" dirty="0"/>
              <a:t>tehdit </a:t>
            </a:r>
            <a:r>
              <a:rPr lang="tr-TR" dirty="0" smtClean="0"/>
              <a:t>oluşturmaktadır</a:t>
            </a:r>
            <a:r>
              <a:rPr lang="tr-TR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50146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4661267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9449" y="260648"/>
            <a:ext cx="4104456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855" y="3501008"/>
            <a:ext cx="4734594" cy="3220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5499" y="3472090"/>
            <a:ext cx="4289172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4034885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620688"/>
            <a:ext cx="8229600" cy="5904656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tr-TR" dirty="0" smtClean="0"/>
              <a:t>	</a:t>
            </a:r>
            <a:r>
              <a:rPr lang="tr-TR" b="1" i="1" dirty="0" smtClean="0"/>
              <a:t>Nükleer </a:t>
            </a:r>
            <a:r>
              <a:rPr lang="tr-TR" b="1" i="1" dirty="0"/>
              <a:t>santrallerin </a:t>
            </a:r>
            <a:r>
              <a:rPr lang="tr-TR" b="1" i="1" dirty="0" smtClean="0"/>
              <a:t>çevreye diğer </a:t>
            </a:r>
            <a:r>
              <a:rPr lang="tr-TR" b="1" i="1" dirty="0"/>
              <a:t>bir etkisi ise santralde </a:t>
            </a:r>
            <a:r>
              <a:rPr lang="tr-TR" b="1" i="1" dirty="0" smtClean="0"/>
              <a:t>soğutma amacıyla kullanılan </a:t>
            </a:r>
            <a:r>
              <a:rPr lang="tr-TR" b="1" i="1" dirty="0"/>
              <a:t>suyun </a:t>
            </a:r>
            <a:r>
              <a:rPr lang="tr-TR" b="1" i="1" dirty="0" smtClean="0"/>
              <a:t>çevreye verdiği zarardır</a:t>
            </a:r>
            <a:r>
              <a:rPr lang="tr-TR" b="1" i="1" dirty="0"/>
              <a:t>.</a:t>
            </a:r>
            <a:r>
              <a:rPr lang="tr-TR" dirty="0"/>
              <a:t> </a:t>
            </a:r>
            <a:r>
              <a:rPr lang="tr-TR" dirty="0" smtClean="0"/>
              <a:t>Çevreye akıtılan yüksek sıcaklıktaki </a:t>
            </a:r>
            <a:r>
              <a:rPr lang="tr-TR" dirty="0"/>
              <a:t>su, </a:t>
            </a:r>
            <a:r>
              <a:rPr lang="tr-TR" dirty="0" smtClean="0"/>
              <a:t>çevredeki </a:t>
            </a:r>
            <a:r>
              <a:rPr lang="tr-TR" dirty="0"/>
              <a:t>bitki ve hayvanlara zarar </a:t>
            </a:r>
            <a:r>
              <a:rPr lang="tr-TR" dirty="0" smtClean="0"/>
              <a:t>vererek </a:t>
            </a:r>
            <a:r>
              <a:rPr lang="sv-SE" dirty="0" smtClean="0"/>
              <a:t>canl</a:t>
            </a:r>
            <a:r>
              <a:rPr lang="tr-TR" dirty="0" smtClean="0"/>
              <a:t>ı</a:t>
            </a:r>
            <a:r>
              <a:rPr lang="sv-SE" dirty="0" smtClean="0"/>
              <a:t>lar</a:t>
            </a:r>
            <a:r>
              <a:rPr lang="tr-TR" dirty="0" smtClean="0"/>
              <a:t>ı</a:t>
            </a:r>
            <a:r>
              <a:rPr lang="sv-SE" dirty="0" smtClean="0"/>
              <a:t>n </a:t>
            </a:r>
            <a:r>
              <a:rPr lang="sv-SE" dirty="0"/>
              <a:t>yok </a:t>
            </a:r>
            <a:r>
              <a:rPr lang="sv-SE" dirty="0" smtClean="0"/>
              <a:t>olmas</a:t>
            </a:r>
            <a:r>
              <a:rPr lang="tr-TR" dirty="0" smtClean="0"/>
              <a:t>ı</a:t>
            </a:r>
            <a:r>
              <a:rPr lang="sv-SE" dirty="0" smtClean="0"/>
              <a:t>na </a:t>
            </a:r>
            <a:r>
              <a:rPr lang="sv-SE" dirty="0"/>
              <a:t>neden </a:t>
            </a:r>
            <a:r>
              <a:rPr lang="sv-SE" dirty="0" smtClean="0"/>
              <a:t>olmaktad</a:t>
            </a:r>
            <a:r>
              <a:rPr lang="tr-TR" dirty="0" smtClean="0"/>
              <a:t>ı</a:t>
            </a:r>
            <a:r>
              <a:rPr lang="sv-SE" dirty="0" smtClean="0"/>
              <a:t>r</a:t>
            </a:r>
            <a:r>
              <a:rPr lang="sv-SE" dirty="0" smtClean="0"/>
              <a:t>.</a:t>
            </a:r>
            <a:endParaRPr lang="tr-TR" dirty="0" smtClean="0"/>
          </a:p>
          <a:p>
            <a:pPr marL="0" indent="0">
              <a:buNone/>
            </a:pPr>
            <a:r>
              <a:rPr lang="tr-TR" dirty="0" smtClean="0"/>
              <a:t> </a:t>
            </a:r>
            <a:r>
              <a:rPr lang="tr-TR" i="1" dirty="0" smtClean="0"/>
              <a:t>Ayrıca </a:t>
            </a:r>
            <a:r>
              <a:rPr lang="tr-TR" i="1" dirty="0"/>
              <a:t>meydana gelen kazalar sonucu </a:t>
            </a:r>
            <a:r>
              <a:rPr lang="tr-TR" i="1" dirty="0" smtClean="0"/>
              <a:t>çevreye </a:t>
            </a:r>
            <a:r>
              <a:rPr lang="tr-TR" i="1" dirty="0"/>
              <a:t>radyoaktif </a:t>
            </a:r>
            <a:r>
              <a:rPr lang="tr-TR" i="1" dirty="0" smtClean="0"/>
              <a:t>maddelerin yayılmasıdır</a:t>
            </a:r>
            <a:r>
              <a:rPr lang="tr-TR" dirty="0" smtClean="0"/>
              <a:t>.</a:t>
            </a:r>
          </a:p>
          <a:p>
            <a:pPr marL="0" indent="0">
              <a:buNone/>
            </a:pPr>
            <a:r>
              <a:rPr lang="tr-TR" dirty="0" smtClean="0"/>
              <a:t> </a:t>
            </a:r>
            <a:r>
              <a:rPr lang="tr-T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Örneğin</a:t>
            </a:r>
            <a:r>
              <a:rPr lang="tr-TR" dirty="0" smtClean="0"/>
              <a:t> Çernobil Nükleer </a:t>
            </a:r>
            <a:r>
              <a:rPr lang="tr-TR" dirty="0"/>
              <a:t>Santrali’nde meydana gelen kaza</a:t>
            </a:r>
            <a:r>
              <a:rPr lang="tr-TR" dirty="0" smtClean="0"/>
              <a:t>,</a:t>
            </a:r>
          </a:p>
          <a:p>
            <a:pPr marL="0" indent="0">
              <a:buNone/>
            </a:pPr>
            <a:r>
              <a:rPr lang="tr-TR" dirty="0" smtClean="0"/>
              <a:t> </a:t>
            </a:r>
            <a:r>
              <a:rPr lang="tr-TR" dirty="0" smtClean="0"/>
              <a:t>İngiltere'deki nükleer kaza </a:t>
            </a:r>
            <a:r>
              <a:rPr lang="tr-TR" dirty="0"/>
              <a:t>ve </a:t>
            </a:r>
            <a:endParaRPr lang="tr-TR" dirty="0" smtClean="0"/>
          </a:p>
          <a:p>
            <a:pPr marL="0" indent="0">
              <a:buNone/>
            </a:pPr>
            <a:r>
              <a:rPr lang="tr-TR" dirty="0" smtClean="0"/>
              <a:t>ikinci </a:t>
            </a:r>
            <a:r>
              <a:rPr lang="tr-TR" dirty="0" smtClean="0"/>
              <a:t>Dünya Savaşı’nda </a:t>
            </a:r>
            <a:r>
              <a:rPr lang="tr-TR" dirty="0"/>
              <a:t>ABD’nin </a:t>
            </a:r>
            <a:r>
              <a:rPr lang="tr-TR" dirty="0" smtClean="0"/>
              <a:t>Japonya ’yanın </a:t>
            </a:r>
            <a:r>
              <a:rPr lang="tr-TR" dirty="0"/>
              <a:t>Nagazaki ve </a:t>
            </a:r>
            <a:r>
              <a:rPr lang="tr-TR" dirty="0" smtClean="0"/>
              <a:t>Hiroşima’da </a:t>
            </a:r>
            <a:r>
              <a:rPr lang="tr-TR" dirty="0" smtClean="0"/>
              <a:t>kullandığı atom bombası </a:t>
            </a:r>
            <a:r>
              <a:rPr lang="tr-TR" dirty="0"/>
              <a:t>sonucunda </a:t>
            </a:r>
            <a:r>
              <a:rPr lang="tr-TR" dirty="0" smtClean="0"/>
              <a:t>yayılan </a:t>
            </a:r>
            <a:r>
              <a:rPr lang="tr-TR" dirty="0"/>
              <a:t>radyasyon, </a:t>
            </a:r>
            <a:r>
              <a:rPr lang="tr-TR" dirty="0" smtClean="0"/>
              <a:t>çevreyi </a:t>
            </a:r>
            <a:r>
              <a:rPr lang="tr-TR" dirty="0"/>
              <a:t>uzun </a:t>
            </a:r>
            <a:r>
              <a:rPr lang="tr-TR" dirty="0" smtClean="0"/>
              <a:t>yıllar </a:t>
            </a:r>
            <a:r>
              <a:rPr lang="tr-TR" dirty="0"/>
              <a:t>olumsuz </a:t>
            </a:r>
            <a:r>
              <a:rPr lang="tr-TR" dirty="0" smtClean="0"/>
              <a:t>yönde etkilemiştir</a:t>
            </a:r>
            <a:r>
              <a:rPr lang="tr-TR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90743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/>
              <a:t>Hidroelektrik Santraller ve </a:t>
            </a:r>
            <a:r>
              <a:rPr lang="tr-TR" b="1" dirty="0" smtClean="0"/>
              <a:t>Çevre Sorunları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tr-TR" dirty="0" smtClean="0"/>
              <a:t>	Hidroelektrik </a:t>
            </a:r>
            <a:r>
              <a:rPr lang="tr-TR" dirty="0"/>
              <a:t>santralle, fosil </a:t>
            </a:r>
            <a:r>
              <a:rPr lang="tr-TR" dirty="0" smtClean="0"/>
              <a:t>yakıtlardan </a:t>
            </a:r>
            <a:r>
              <a:rPr lang="tr-TR" dirty="0"/>
              <a:t>enerji elde edilen </a:t>
            </a:r>
            <a:r>
              <a:rPr lang="tr-TR" dirty="0" smtClean="0"/>
              <a:t>diğer </a:t>
            </a:r>
            <a:r>
              <a:rPr lang="tr-TR" dirty="0"/>
              <a:t>santrallere </a:t>
            </a:r>
            <a:r>
              <a:rPr lang="tr-TR" dirty="0" smtClean="0"/>
              <a:t>göre çevreye </a:t>
            </a:r>
            <a:r>
              <a:rPr lang="tr-TR" dirty="0"/>
              <a:t>daha </a:t>
            </a:r>
            <a:r>
              <a:rPr lang="tr-TR" dirty="0" smtClean="0"/>
              <a:t>az zarar </a:t>
            </a:r>
            <a:r>
              <a:rPr lang="tr-TR" dirty="0"/>
              <a:t>vermektedir. </a:t>
            </a:r>
            <a:endParaRPr lang="tr-TR" dirty="0" smtClean="0"/>
          </a:p>
          <a:p>
            <a:pPr marL="0" indent="0">
              <a:buNone/>
            </a:pPr>
            <a:r>
              <a:rPr lang="tr-TR" b="1" i="1" dirty="0" smtClean="0"/>
              <a:t>Hidroelektrik </a:t>
            </a:r>
            <a:r>
              <a:rPr lang="tr-TR" b="1" i="1" dirty="0"/>
              <a:t>santrallerinin </a:t>
            </a:r>
            <a:r>
              <a:rPr lang="tr-TR" b="1" i="1" dirty="0" smtClean="0"/>
              <a:t>çevreye </a:t>
            </a:r>
            <a:r>
              <a:rPr lang="tr-TR" b="1" i="1" dirty="0"/>
              <a:t>etkilerinden biri, </a:t>
            </a:r>
            <a:r>
              <a:rPr lang="tr-TR" b="1" i="1" dirty="0" smtClean="0"/>
              <a:t>barajın </a:t>
            </a:r>
            <a:r>
              <a:rPr lang="tr-TR" b="1" i="1" dirty="0"/>
              <a:t>gerisinde </a:t>
            </a:r>
            <a:r>
              <a:rPr lang="tr-TR" b="1" i="1" dirty="0" smtClean="0"/>
              <a:t>geniş </a:t>
            </a:r>
            <a:r>
              <a:rPr lang="tr-TR" b="1" i="1" dirty="0"/>
              <a:t>bir </a:t>
            </a:r>
            <a:r>
              <a:rPr lang="tr-TR" b="1" i="1" dirty="0" smtClean="0"/>
              <a:t>alanın </a:t>
            </a:r>
            <a:r>
              <a:rPr lang="tr-TR" b="1" i="1" dirty="0"/>
              <a:t>sular </a:t>
            </a:r>
            <a:r>
              <a:rPr lang="tr-TR" b="1" i="1" dirty="0" smtClean="0"/>
              <a:t>altında kalmasıdır</a:t>
            </a:r>
            <a:r>
              <a:rPr lang="tr-TR" b="1" i="1" dirty="0"/>
              <a:t>. </a:t>
            </a:r>
            <a:r>
              <a:rPr lang="tr-TR" dirty="0"/>
              <a:t>Sular </a:t>
            </a:r>
            <a:r>
              <a:rPr lang="tr-TR" dirty="0" smtClean="0"/>
              <a:t>altında </a:t>
            </a:r>
            <a:r>
              <a:rPr lang="tr-TR" dirty="0"/>
              <a:t>kalan toprak ve bitkiler, bu alandaki ekosistemin yok </a:t>
            </a:r>
            <a:r>
              <a:rPr lang="tr-TR" dirty="0" smtClean="0"/>
              <a:t>olması anlamına </a:t>
            </a:r>
            <a:r>
              <a:rPr lang="tr-TR" dirty="0"/>
              <a:t>gelmektedir. </a:t>
            </a:r>
            <a:r>
              <a:rPr lang="tr-TR" b="1" i="1" dirty="0"/>
              <a:t>Bunun </a:t>
            </a:r>
            <a:r>
              <a:rPr lang="tr-TR" b="1" i="1" dirty="0" smtClean="0"/>
              <a:t>yanı sıra </a:t>
            </a:r>
            <a:r>
              <a:rPr lang="tr-TR" b="1" i="1" dirty="0"/>
              <a:t>barajlar, delta </a:t>
            </a:r>
            <a:r>
              <a:rPr lang="tr-TR" b="1" i="1" dirty="0" smtClean="0"/>
              <a:t>alanlarının gelişmesini </a:t>
            </a:r>
            <a:r>
              <a:rPr lang="tr-TR" b="1" i="1" dirty="0"/>
              <a:t>engelleyerek delta </a:t>
            </a:r>
            <a:r>
              <a:rPr lang="tr-TR" b="1" i="1" dirty="0" smtClean="0"/>
              <a:t>ekosistemine zarar </a:t>
            </a:r>
            <a:r>
              <a:rPr lang="tr-TR" b="1" i="1" dirty="0"/>
              <a:t>vermektedir. </a:t>
            </a:r>
            <a:r>
              <a:rPr lang="tr-TR" dirty="0" smtClean="0"/>
              <a:t>Ayrıca </a:t>
            </a:r>
            <a:r>
              <a:rPr lang="tr-TR" b="1" i="1" dirty="0"/>
              <a:t>tarihi ve turistik </a:t>
            </a:r>
            <a:r>
              <a:rPr lang="tr-TR" b="1" i="1" dirty="0" smtClean="0"/>
              <a:t>değere </a:t>
            </a:r>
            <a:r>
              <a:rPr lang="tr-TR" b="1" i="1" dirty="0"/>
              <a:t>sahip olan yerler ile </a:t>
            </a:r>
            <a:r>
              <a:rPr lang="tr-TR" b="1" i="1" dirty="0" smtClean="0"/>
              <a:t>bazı yerleşim </a:t>
            </a:r>
            <a:r>
              <a:rPr lang="tr-TR" b="1" i="1" dirty="0" err="1" smtClean="0"/>
              <a:t>alanlarıda</a:t>
            </a:r>
            <a:r>
              <a:rPr lang="tr-TR" b="1" i="1" dirty="0" smtClean="0"/>
              <a:t> </a:t>
            </a:r>
            <a:r>
              <a:rPr lang="tr-TR" b="1" i="1" dirty="0"/>
              <a:t>sular </a:t>
            </a:r>
            <a:r>
              <a:rPr lang="tr-TR" b="1" i="1" dirty="0" smtClean="0"/>
              <a:t>altında kalmaktadır</a:t>
            </a:r>
            <a:r>
              <a:rPr lang="tr-TR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94894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/>
              <a:t>Yenilenebilir Enerji </a:t>
            </a:r>
            <a:r>
              <a:rPr lang="tr-TR" b="1" dirty="0" smtClean="0"/>
              <a:t>Kaynakları </a:t>
            </a:r>
            <a:r>
              <a:rPr lang="tr-TR" b="1" dirty="0"/>
              <a:t>ve </a:t>
            </a:r>
            <a:r>
              <a:rPr lang="tr-TR" b="1" dirty="0" smtClean="0"/>
              <a:t>Çevre Sorunları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628800"/>
            <a:ext cx="8229600" cy="4525963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tr-TR" dirty="0" smtClean="0"/>
              <a:t>	Yenilenebilir </a:t>
            </a:r>
            <a:r>
              <a:rPr lang="tr-TR" dirty="0"/>
              <a:t>enerji </a:t>
            </a:r>
            <a:r>
              <a:rPr lang="tr-TR" dirty="0" smtClean="0"/>
              <a:t>kaynaklarının </a:t>
            </a:r>
            <a:r>
              <a:rPr lang="tr-TR" dirty="0" err="1" smtClean="0"/>
              <a:t>başlıcaları</a:t>
            </a:r>
            <a:r>
              <a:rPr lang="tr-TR" dirty="0" smtClean="0"/>
              <a:t> </a:t>
            </a:r>
            <a:r>
              <a:rPr lang="tr-TR" b="1" i="1" dirty="0" smtClean="0"/>
              <a:t>jeotermal </a:t>
            </a:r>
            <a:r>
              <a:rPr lang="tr-TR" b="1" i="1" dirty="0"/>
              <a:t>enerji, </a:t>
            </a:r>
            <a:r>
              <a:rPr lang="tr-TR" b="1" i="1" dirty="0" smtClean="0"/>
              <a:t>güneş enerjisi</a:t>
            </a:r>
            <a:r>
              <a:rPr lang="tr-TR" b="1" i="1" dirty="0"/>
              <a:t>, </a:t>
            </a:r>
            <a:r>
              <a:rPr lang="tr-TR" b="1" i="1" dirty="0" smtClean="0"/>
              <a:t>rüzgâr </a:t>
            </a:r>
            <a:r>
              <a:rPr lang="tr-TR" b="1" i="1" dirty="0"/>
              <a:t>ve </a:t>
            </a:r>
            <a:r>
              <a:rPr lang="tr-TR" b="1" i="1" dirty="0" smtClean="0"/>
              <a:t>biokütle enerjileridir</a:t>
            </a:r>
            <a:r>
              <a:rPr lang="tr-TR" b="1" i="1" dirty="0"/>
              <a:t>. </a:t>
            </a:r>
            <a:r>
              <a:rPr lang="tr-TR" dirty="0"/>
              <a:t>Bu enerji </a:t>
            </a:r>
            <a:r>
              <a:rPr lang="tr-TR" dirty="0" smtClean="0"/>
              <a:t>kaynaklar</a:t>
            </a:r>
            <a:r>
              <a:rPr lang="tr-TR" dirty="0"/>
              <a:t>ı</a:t>
            </a:r>
            <a:r>
              <a:rPr lang="tr-TR" dirty="0" smtClean="0"/>
              <a:t>, </a:t>
            </a:r>
            <a:r>
              <a:rPr lang="tr-TR" dirty="0"/>
              <a:t>fosil </a:t>
            </a:r>
            <a:r>
              <a:rPr lang="tr-TR" dirty="0" smtClean="0"/>
              <a:t>yakıtlara göre çevre </a:t>
            </a:r>
            <a:r>
              <a:rPr lang="tr-TR" dirty="0"/>
              <a:t>dostu olarak </a:t>
            </a:r>
            <a:r>
              <a:rPr lang="tr-TR" dirty="0" smtClean="0"/>
              <a:t>tanınmaktadır</a:t>
            </a:r>
            <a:r>
              <a:rPr lang="tr-TR" dirty="0" smtClean="0"/>
              <a:t>.</a:t>
            </a:r>
          </a:p>
          <a:p>
            <a:pPr marL="0" indent="0">
              <a:buNone/>
            </a:pPr>
            <a:r>
              <a:rPr lang="tr-TR" dirty="0" smtClean="0"/>
              <a:t> </a:t>
            </a:r>
            <a:r>
              <a:rPr lang="tr-TR" dirty="0"/>
              <a:t>Buna </a:t>
            </a:r>
            <a:r>
              <a:rPr lang="tr-TR" dirty="0" smtClean="0"/>
              <a:t>rağmen</a:t>
            </a:r>
            <a:r>
              <a:rPr lang="tr-TR" dirty="0"/>
              <a:t> </a:t>
            </a:r>
            <a:r>
              <a:rPr lang="tr-TR" dirty="0" smtClean="0"/>
              <a:t>belirtilen </a:t>
            </a:r>
            <a:r>
              <a:rPr lang="tr-TR" dirty="0"/>
              <a:t>enerji </a:t>
            </a:r>
            <a:r>
              <a:rPr lang="tr-TR" dirty="0" smtClean="0"/>
              <a:t>kaynaklarının </a:t>
            </a:r>
            <a:r>
              <a:rPr lang="tr-TR" dirty="0"/>
              <a:t>da </a:t>
            </a:r>
            <a:r>
              <a:rPr lang="tr-TR" dirty="0" smtClean="0"/>
              <a:t>çevreye </a:t>
            </a:r>
            <a:r>
              <a:rPr lang="tr-TR" dirty="0"/>
              <a:t>verdikleri zararlar </a:t>
            </a:r>
            <a:r>
              <a:rPr lang="tr-TR" dirty="0" smtClean="0"/>
              <a:t>vardır</a:t>
            </a:r>
            <a:r>
              <a:rPr lang="tr-TR" dirty="0"/>
              <a:t>. </a:t>
            </a:r>
            <a:endParaRPr lang="tr-TR" dirty="0" smtClean="0"/>
          </a:p>
          <a:p>
            <a:pPr marL="0" indent="0">
              <a:buNone/>
            </a:pPr>
            <a:r>
              <a:rPr lang="tr-TR" b="1" i="1" dirty="0" smtClean="0"/>
              <a:t>Örneğin </a:t>
            </a:r>
            <a:r>
              <a:rPr lang="tr-TR" dirty="0"/>
              <a:t>jeotermal </a:t>
            </a:r>
            <a:r>
              <a:rPr lang="tr-TR" dirty="0" smtClean="0"/>
              <a:t>enerji santrallerinden çevreye yayılan sıcak </a:t>
            </a:r>
            <a:r>
              <a:rPr lang="tr-TR" dirty="0"/>
              <a:t>sular bitki ve hayvan </a:t>
            </a:r>
            <a:r>
              <a:rPr lang="tr-TR" dirty="0" smtClean="0"/>
              <a:t>yaşamı bakımından </a:t>
            </a:r>
            <a:r>
              <a:rPr lang="tr-TR" dirty="0"/>
              <a:t>olumsuz </a:t>
            </a:r>
            <a:r>
              <a:rPr lang="tr-TR" dirty="0" smtClean="0"/>
              <a:t>sonuçlar ortaya </a:t>
            </a:r>
            <a:r>
              <a:rPr lang="tr-TR" dirty="0"/>
              <a:t>ç</a:t>
            </a:r>
            <a:r>
              <a:rPr lang="tr-TR" dirty="0" smtClean="0"/>
              <a:t>ıkarmaktadır</a:t>
            </a:r>
            <a:r>
              <a:rPr lang="tr-TR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55126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Madencilik ve </a:t>
            </a:r>
            <a:r>
              <a:rPr lang="tr-TR" b="1" dirty="0" smtClean="0"/>
              <a:t>Çevre Sorunları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484785"/>
            <a:ext cx="8229600" cy="3384376"/>
          </a:xfrm>
        </p:spPr>
        <p:txBody>
          <a:bodyPr/>
          <a:lstStyle/>
          <a:p>
            <a:pPr marL="0" indent="0">
              <a:buNone/>
            </a:pPr>
            <a:r>
              <a:rPr lang="tr-TR" dirty="0" smtClean="0"/>
              <a:t> 	Madenciliğin çevreye verdiği zararların başında </a:t>
            </a:r>
            <a:r>
              <a:rPr lang="tr-TR" b="1" dirty="0"/>
              <a:t>madeni </a:t>
            </a:r>
            <a:r>
              <a:rPr lang="tr-TR" b="1" dirty="0" smtClean="0"/>
              <a:t>işlemek için açılan yüzeydeki canlı ortamının </a:t>
            </a:r>
            <a:r>
              <a:rPr lang="tr-TR" b="1" dirty="0"/>
              <a:t>yok edilmesi </a:t>
            </a:r>
            <a:r>
              <a:rPr lang="tr-TR" b="1" dirty="0" smtClean="0"/>
              <a:t>gelir. </a:t>
            </a:r>
            <a:endParaRPr lang="tr-TR" b="1" dirty="0" smtClean="0"/>
          </a:p>
          <a:p>
            <a:pPr marL="0" indent="0">
              <a:buNone/>
            </a:pPr>
            <a:r>
              <a:rPr lang="tr-TR" dirty="0" smtClean="0"/>
              <a:t>Ayrıca </a:t>
            </a:r>
            <a:r>
              <a:rPr lang="tr-TR" dirty="0" smtClean="0"/>
              <a:t>ormanların </a:t>
            </a:r>
            <a:r>
              <a:rPr lang="tr-TR" dirty="0"/>
              <a:t>yok edilmesiyle karbondioksiti oksijene </a:t>
            </a:r>
            <a:r>
              <a:rPr lang="tr-TR" dirty="0" smtClean="0"/>
              <a:t>çeviren en önemli araçlar </a:t>
            </a:r>
            <a:r>
              <a:rPr lang="tr-TR" dirty="0"/>
              <a:t>yok edilmektedir.</a:t>
            </a:r>
          </a:p>
        </p:txBody>
      </p:sp>
    </p:spTree>
    <p:extLst>
      <p:ext uri="{BB962C8B-B14F-4D97-AF65-F5344CB8AC3E}">
        <p14:creationId xmlns:p14="http://schemas.microsoft.com/office/powerpoint/2010/main" val="2254196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661359" cy="648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26581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1052737"/>
            <a:ext cx="8229600" cy="381642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r-TR" dirty="0" smtClean="0"/>
              <a:t>	</a:t>
            </a:r>
            <a:r>
              <a:rPr lang="tr-TR" b="1" dirty="0" smtClean="0"/>
              <a:t>Madencilikte kullanılan </a:t>
            </a:r>
            <a:r>
              <a:rPr lang="tr-TR" b="1" dirty="0"/>
              <a:t>suyun </a:t>
            </a:r>
            <a:r>
              <a:rPr lang="tr-TR" b="1" dirty="0" smtClean="0"/>
              <a:t>arıtılmadan</a:t>
            </a:r>
            <a:endParaRPr lang="tr-TR" b="1" dirty="0"/>
          </a:p>
          <a:p>
            <a:pPr marL="0" indent="0">
              <a:buNone/>
            </a:pPr>
            <a:r>
              <a:rPr lang="tr-TR" b="1" dirty="0"/>
              <a:t>ç</a:t>
            </a:r>
            <a:r>
              <a:rPr lang="es-ES" b="1" dirty="0" smtClean="0"/>
              <a:t>evreye </a:t>
            </a:r>
            <a:r>
              <a:rPr lang="es-ES" b="1" dirty="0" smtClean="0"/>
              <a:t>b</a:t>
            </a:r>
            <a:r>
              <a:rPr lang="tr-TR" b="1" dirty="0" smtClean="0"/>
              <a:t>ı</a:t>
            </a:r>
            <a:r>
              <a:rPr lang="es-ES" b="1" dirty="0" smtClean="0"/>
              <a:t>rak</a:t>
            </a:r>
            <a:r>
              <a:rPr lang="tr-TR" b="1" dirty="0" smtClean="0"/>
              <a:t>ı</a:t>
            </a:r>
            <a:r>
              <a:rPr lang="es-ES" b="1" dirty="0" smtClean="0"/>
              <a:t>lmas</a:t>
            </a:r>
            <a:r>
              <a:rPr lang="tr-TR" b="1" dirty="0" smtClean="0"/>
              <a:t>ı</a:t>
            </a:r>
            <a:r>
              <a:rPr lang="es-ES" b="1" dirty="0" smtClean="0"/>
              <a:t>, </a:t>
            </a:r>
            <a:r>
              <a:rPr lang="es-ES" b="1" dirty="0"/>
              <a:t>toprak ve </a:t>
            </a:r>
            <a:r>
              <a:rPr lang="es-ES" b="1" dirty="0" smtClean="0"/>
              <a:t>su</a:t>
            </a:r>
            <a:r>
              <a:rPr lang="tr-TR" b="1" dirty="0" smtClean="0"/>
              <a:t> kirliliğine </a:t>
            </a:r>
            <a:r>
              <a:rPr lang="tr-TR" b="1" dirty="0"/>
              <a:t>neden </a:t>
            </a:r>
            <a:r>
              <a:rPr lang="tr-TR" b="1" dirty="0" smtClean="0"/>
              <a:t>olmaktadır</a:t>
            </a:r>
            <a:r>
              <a:rPr lang="tr-TR" b="1" dirty="0" smtClean="0"/>
              <a:t>.</a:t>
            </a:r>
          </a:p>
          <a:p>
            <a:pPr marL="0" indent="0">
              <a:buNone/>
            </a:pPr>
            <a:r>
              <a:rPr lang="tr-TR" b="1" dirty="0" smtClean="0"/>
              <a:t> </a:t>
            </a:r>
            <a:r>
              <a:rPr lang="tr-TR" dirty="0" smtClean="0"/>
              <a:t>Madencilik etkinliği sonucunda </a:t>
            </a:r>
            <a:r>
              <a:rPr lang="tr-TR" dirty="0"/>
              <a:t>havaya </a:t>
            </a:r>
            <a:r>
              <a:rPr lang="tr-TR" dirty="0" smtClean="0"/>
              <a:t>karbondioksit </a:t>
            </a:r>
            <a:r>
              <a:rPr lang="fi-FI" dirty="0" smtClean="0"/>
              <a:t>ve </a:t>
            </a:r>
            <a:r>
              <a:rPr lang="fi-FI" dirty="0" smtClean="0"/>
              <a:t>k</a:t>
            </a:r>
            <a:r>
              <a:rPr lang="tr-TR" dirty="0" smtClean="0"/>
              <a:t>ü</a:t>
            </a:r>
            <a:r>
              <a:rPr lang="fi-FI" dirty="0" smtClean="0"/>
              <a:t>k</a:t>
            </a:r>
            <a:r>
              <a:rPr lang="tr-TR" dirty="0" smtClean="0"/>
              <a:t>ü</a:t>
            </a:r>
            <a:r>
              <a:rPr lang="fi-FI" dirty="0" smtClean="0"/>
              <a:t>rt </a:t>
            </a:r>
            <a:r>
              <a:rPr lang="fi-FI" dirty="0"/>
              <a:t>dioksit, </a:t>
            </a:r>
            <a:r>
              <a:rPr lang="fi-FI" dirty="0" smtClean="0"/>
              <a:t>kur</a:t>
            </a:r>
            <a:r>
              <a:rPr lang="tr-TR" dirty="0" smtClean="0"/>
              <a:t>ş</a:t>
            </a:r>
            <a:r>
              <a:rPr lang="fi-FI" dirty="0" smtClean="0"/>
              <a:t>un </a:t>
            </a:r>
            <a:r>
              <a:rPr lang="fi-FI" dirty="0"/>
              <a:t>oksit ve </a:t>
            </a:r>
            <a:r>
              <a:rPr lang="fi-FI" dirty="0" smtClean="0"/>
              <a:t>benzeri</a:t>
            </a:r>
            <a:r>
              <a:rPr lang="tr-TR" dirty="0" smtClean="0"/>
              <a:t> diğer </a:t>
            </a:r>
            <a:r>
              <a:rPr lang="tr-TR" dirty="0"/>
              <a:t>zehirli gazlar </a:t>
            </a:r>
            <a:r>
              <a:rPr lang="tr-TR" dirty="0" smtClean="0"/>
              <a:t>salınmaktadır. </a:t>
            </a:r>
            <a:endParaRPr lang="tr-TR" dirty="0" smtClean="0"/>
          </a:p>
          <a:p>
            <a:pPr marL="0" indent="0">
              <a:buNone/>
            </a:pPr>
            <a:r>
              <a:rPr lang="tr-TR" dirty="0" smtClean="0"/>
              <a:t>Bunun </a:t>
            </a:r>
            <a:r>
              <a:rPr lang="tr-TR" dirty="0"/>
              <a:t>sonucunda havadaki </a:t>
            </a:r>
            <a:r>
              <a:rPr lang="tr-TR" dirty="0" smtClean="0"/>
              <a:t>gazların oranı </a:t>
            </a:r>
            <a:r>
              <a:rPr lang="tr-TR" dirty="0"/>
              <a:t>ve </a:t>
            </a:r>
            <a:r>
              <a:rPr lang="tr-TR" dirty="0" smtClean="0"/>
              <a:t>özelliği değişmektedir</a:t>
            </a:r>
            <a:r>
              <a:rPr lang="tr-TR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69305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04664"/>
            <a:ext cx="9144000" cy="612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58718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2656"/>
            <a:ext cx="9144000" cy="6264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3395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77301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r-TR" dirty="0" smtClean="0"/>
              <a:t>	Kaynaklar kullanılırken çevre planlamasına büyük önem verilmelidir. </a:t>
            </a:r>
            <a:endParaRPr lang="tr-TR" dirty="0" smtClean="0"/>
          </a:p>
          <a:p>
            <a:pPr marL="0" indent="0">
              <a:buNone/>
            </a:pPr>
            <a:r>
              <a:rPr lang="tr-TR" dirty="0"/>
              <a:t>-</a:t>
            </a:r>
            <a:r>
              <a:rPr lang="tr-TR" dirty="0" smtClean="0"/>
              <a:t>Çünkü </a:t>
            </a:r>
            <a:r>
              <a:rPr lang="tr-TR" dirty="0"/>
              <a:t>bu </a:t>
            </a:r>
            <a:r>
              <a:rPr lang="tr-TR" dirty="0" smtClean="0"/>
              <a:t>insanlığın geleceğini </a:t>
            </a:r>
            <a:r>
              <a:rPr lang="tr-TR" dirty="0"/>
              <a:t>belirleyecek olan bir uygulama </a:t>
            </a:r>
            <a:r>
              <a:rPr lang="tr-TR" dirty="0" smtClean="0"/>
              <a:t>olacaktır</a:t>
            </a:r>
            <a:r>
              <a:rPr lang="tr-TR" dirty="0"/>
              <a:t>. Bu nedenle kaynaklar </a:t>
            </a:r>
            <a:r>
              <a:rPr lang="tr-TR" dirty="0" smtClean="0"/>
              <a:t>kullanılırken çevrenin bozulması, zorlanması, </a:t>
            </a:r>
            <a:r>
              <a:rPr lang="tr-TR" dirty="0"/>
              <a:t>tahrip edilmesini </a:t>
            </a:r>
            <a:r>
              <a:rPr lang="tr-TR" dirty="0" smtClean="0"/>
              <a:t>önleyici </a:t>
            </a:r>
            <a:r>
              <a:rPr lang="tr-TR" dirty="0"/>
              <a:t>yasal </a:t>
            </a:r>
            <a:r>
              <a:rPr lang="tr-TR" dirty="0" smtClean="0"/>
              <a:t>önlemler alınmalıdır</a:t>
            </a:r>
            <a:r>
              <a:rPr lang="tr-TR" dirty="0"/>
              <a:t>. </a:t>
            </a:r>
            <a:r>
              <a:rPr lang="tr-TR" dirty="0" smtClean="0"/>
              <a:t>Bu önlemler uluslararası düzeyde </a:t>
            </a:r>
            <a:r>
              <a:rPr lang="tr-TR" dirty="0"/>
              <a:t>etkili </a:t>
            </a:r>
            <a:r>
              <a:rPr lang="tr-TR" dirty="0" smtClean="0"/>
              <a:t>olmalıdır</a:t>
            </a:r>
            <a:r>
              <a:rPr lang="tr-TR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98393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8" y="332656"/>
            <a:ext cx="9137041" cy="619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235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2656"/>
            <a:ext cx="9144000" cy="612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42093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763688" y="2564904"/>
            <a:ext cx="589343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S.BÜŞRA ÖZBALCI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47300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4005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dirty="0" smtClean="0"/>
              <a:t>	Doğal kaynakların kullanımında </a:t>
            </a:r>
            <a:endParaRPr lang="tr-TR" dirty="0" smtClean="0"/>
          </a:p>
          <a:p>
            <a:pPr marL="0" indent="0">
              <a:buNone/>
            </a:pPr>
            <a:r>
              <a:rPr lang="tr-TR" dirty="0"/>
              <a:t>-</a:t>
            </a:r>
            <a:r>
              <a:rPr lang="tr-TR" dirty="0" smtClean="0"/>
              <a:t>çevrenin </a:t>
            </a:r>
            <a:r>
              <a:rPr lang="tr-TR" dirty="0" smtClean="0"/>
              <a:t>planlaması</a:t>
            </a:r>
            <a:r>
              <a:rPr lang="tr-TR" dirty="0" smtClean="0"/>
              <a:t>,</a:t>
            </a:r>
          </a:p>
          <a:p>
            <a:pPr>
              <a:buFontTx/>
              <a:buChar char="-"/>
            </a:pPr>
            <a:r>
              <a:rPr lang="tr-TR" dirty="0" smtClean="0"/>
              <a:t>kaynakların </a:t>
            </a:r>
            <a:r>
              <a:rPr lang="tr-TR" dirty="0"/>
              <a:t>verimli</a:t>
            </a:r>
            <a:r>
              <a:rPr lang="tr-TR" dirty="0" smtClean="0"/>
              <a:t>,</a:t>
            </a:r>
          </a:p>
          <a:p>
            <a:pPr>
              <a:buFontTx/>
              <a:buChar char="-"/>
            </a:pPr>
            <a:r>
              <a:rPr lang="tr-TR" dirty="0" smtClean="0"/>
              <a:t> </a:t>
            </a:r>
            <a:r>
              <a:rPr lang="tr-TR" dirty="0"/>
              <a:t>ekonomik ve </a:t>
            </a:r>
            <a:r>
              <a:rPr lang="tr-TR" dirty="0" smtClean="0"/>
              <a:t>sürdürülebilir kullanımı bakımından büyük </a:t>
            </a:r>
            <a:r>
              <a:rPr lang="tr-TR" dirty="0"/>
              <a:t>bir ö</a:t>
            </a:r>
            <a:r>
              <a:rPr lang="tr-TR" dirty="0" smtClean="0"/>
              <a:t>nem taşımaktadır</a:t>
            </a:r>
            <a:r>
              <a:rPr lang="tr-TR" dirty="0" smtClean="0"/>
              <a:t>.</a:t>
            </a:r>
          </a:p>
          <a:p>
            <a:pPr>
              <a:buFontTx/>
              <a:buChar char="-"/>
            </a:pPr>
            <a:r>
              <a:rPr lang="tr-TR" dirty="0" smtClean="0"/>
              <a:t>Doğal </a:t>
            </a:r>
            <a:r>
              <a:rPr lang="tr-TR" dirty="0" smtClean="0"/>
              <a:t>kaynakların plansız kullanımı çoğu zaman </a:t>
            </a:r>
            <a:r>
              <a:rPr lang="sv-SE" dirty="0" smtClean="0"/>
              <a:t>telafi </a:t>
            </a:r>
            <a:r>
              <a:rPr lang="sv-SE" dirty="0"/>
              <a:t>edilmesi </a:t>
            </a:r>
            <a:r>
              <a:rPr lang="sv-SE" dirty="0" smtClean="0"/>
              <a:t>olanaks</a:t>
            </a:r>
            <a:r>
              <a:rPr lang="tr-TR" dirty="0" smtClean="0"/>
              <a:t>ı</a:t>
            </a:r>
            <a:r>
              <a:rPr lang="sv-SE" dirty="0" smtClean="0"/>
              <a:t>z </a:t>
            </a:r>
            <a:r>
              <a:rPr lang="sv-SE" dirty="0"/>
              <a:t>sonuclar ortaya </a:t>
            </a:r>
            <a:r>
              <a:rPr lang="tr-TR" dirty="0" err="1"/>
              <a:t>ç</a:t>
            </a:r>
            <a:r>
              <a:rPr lang="tr-TR" dirty="0" err="1" smtClean="0"/>
              <a:t>ı</a:t>
            </a:r>
            <a:r>
              <a:rPr lang="sv-SE" dirty="0" smtClean="0"/>
              <a:t>karmaktad</a:t>
            </a:r>
            <a:r>
              <a:rPr lang="tr-TR" dirty="0" smtClean="0"/>
              <a:t>ı</a:t>
            </a:r>
            <a:r>
              <a:rPr lang="sv-SE" dirty="0" smtClean="0"/>
              <a:t>r</a:t>
            </a:r>
            <a:r>
              <a:rPr lang="sv-SE" dirty="0"/>
              <a:t>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312422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187624" y="332656"/>
            <a:ext cx="7056784" cy="1152128"/>
          </a:xfrm>
        </p:spPr>
        <p:txBody>
          <a:bodyPr/>
          <a:lstStyle/>
          <a:p>
            <a:pPr marL="0" indent="0">
              <a:buNone/>
            </a:pPr>
            <a:r>
              <a:rPr lang="tr-TR" i="1" dirty="0" smtClean="0"/>
              <a:t>Örneğin Kayseri </a:t>
            </a:r>
            <a:r>
              <a:rPr lang="tr-TR" i="1" dirty="0"/>
              <a:t>ş</a:t>
            </a:r>
            <a:r>
              <a:rPr lang="tr-TR" i="1" dirty="0" smtClean="0"/>
              <a:t>eker Fabrikası, plansız yerleşmeden dolayı şehir </a:t>
            </a:r>
            <a:r>
              <a:rPr lang="tr-TR" i="1" dirty="0"/>
              <a:t>içinde </a:t>
            </a:r>
            <a:r>
              <a:rPr lang="tr-TR" i="1" dirty="0" smtClean="0"/>
              <a:t>kalmıştır</a:t>
            </a:r>
            <a:r>
              <a:rPr lang="tr-TR" i="1" dirty="0"/>
              <a:t>.</a:t>
            </a:r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556792"/>
            <a:ext cx="7956376" cy="461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14727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/>
              <a:t>Doğal Kaynakların Kullanımında </a:t>
            </a:r>
            <a:r>
              <a:rPr lang="tr-TR" b="1" dirty="0"/>
              <a:t>Planlama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r-TR" dirty="0" smtClean="0"/>
              <a:t>	Her </a:t>
            </a:r>
            <a:r>
              <a:rPr lang="tr-TR" dirty="0"/>
              <a:t>alanda </a:t>
            </a:r>
            <a:r>
              <a:rPr lang="tr-TR" dirty="0" smtClean="0"/>
              <a:t>olduğu </a:t>
            </a:r>
            <a:r>
              <a:rPr lang="tr-TR" dirty="0"/>
              <a:t>gibi kaynak </a:t>
            </a:r>
            <a:r>
              <a:rPr lang="tr-TR" dirty="0" smtClean="0"/>
              <a:t>kullanımında </a:t>
            </a:r>
            <a:r>
              <a:rPr lang="tr-TR" dirty="0"/>
              <a:t>da </a:t>
            </a:r>
            <a:r>
              <a:rPr lang="tr-TR" dirty="0" smtClean="0"/>
              <a:t>planlı </a:t>
            </a:r>
            <a:r>
              <a:rPr lang="tr-TR" dirty="0"/>
              <a:t>hareket etmek </a:t>
            </a:r>
            <a:r>
              <a:rPr lang="tr-TR" dirty="0" smtClean="0"/>
              <a:t>insanlığ</a:t>
            </a:r>
            <a:r>
              <a:rPr lang="tr-TR" dirty="0"/>
              <a:t>ı</a:t>
            </a:r>
            <a:r>
              <a:rPr lang="tr-TR" dirty="0" smtClean="0"/>
              <a:t>n geleceği acısından son </a:t>
            </a:r>
            <a:r>
              <a:rPr lang="tr-TR" dirty="0"/>
              <a:t>derece </a:t>
            </a:r>
            <a:r>
              <a:rPr lang="tr-TR" dirty="0" smtClean="0"/>
              <a:t>önemlidir. </a:t>
            </a:r>
            <a:endParaRPr lang="tr-TR" dirty="0" smtClean="0"/>
          </a:p>
          <a:p>
            <a:pPr marL="0" indent="0">
              <a:buNone/>
            </a:pPr>
            <a:r>
              <a:rPr lang="tr-TR" dirty="0" smtClean="0"/>
              <a:t>Çünkü </a:t>
            </a:r>
            <a:r>
              <a:rPr lang="tr-TR" dirty="0"/>
              <a:t>yer </a:t>
            </a:r>
            <a:r>
              <a:rPr lang="tr-TR" dirty="0" smtClean="0"/>
              <a:t>altı </a:t>
            </a:r>
            <a:r>
              <a:rPr lang="tr-TR" dirty="0"/>
              <a:t>ve yer </a:t>
            </a:r>
            <a:r>
              <a:rPr lang="tr-TR" dirty="0" smtClean="0"/>
              <a:t>üstü</a:t>
            </a:r>
            <a:r>
              <a:rPr lang="tr-TR" dirty="0" smtClean="0"/>
              <a:t> </a:t>
            </a:r>
            <a:r>
              <a:rPr lang="tr-TR" dirty="0" smtClean="0"/>
              <a:t>kaynaklarının bir çoğu tükenebilir kaynaklardandır</a:t>
            </a:r>
            <a:r>
              <a:rPr lang="tr-TR" dirty="0"/>
              <a:t>. </a:t>
            </a:r>
            <a:r>
              <a:rPr lang="tr-TR" dirty="0" smtClean="0"/>
              <a:t>Bu nedenle sürdürülebilir </a:t>
            </a:r>
            <a:r>
              <a:rPr lang="tr-TR" dirty="0"/>
              <a:t>kaynak </a:t>
            </a:r>
            <a:r>
              <a:rPr lang="tr-TR" dirty="0" smtClean="0"/>
              <a:t>kullanımı için </a:t>
            </a:r>
            <a:r>
              <a:rPr lang="tr-TR" dirty="0"/>
              <a:t>planlama yapmak </a:t>
            </a:r>
            <a:r>
              <a:rPr lang="tr-TR" dirty="0" smtClean="0"/>
              <a:t>kaçınılmaz </a:t>
            </a:r>
            <a:r>
              <a:rPr lang="tr-TR" dirty="0"/>
              <a:t>bir durumdur. </a:t>
            </a:r>
            <a:r>
              <a:rPr lang="tr-TR" dirty="0" smtClean="0"/>
              <a:t>Ayrıca planlama </a:t>
            </a:r>
            <a:r>
              <a:rPr lang="tr-TR" dirty="0"/>
              <a:t>ç</a:t>
            </a:r>
            <a:r>
              <a:rPr lang="da-DK" dirty="0" smtClean="0"/>
              <a:t>evre </a:t>
            </a:r>
            <a:r>
              <a:rPr lang="da-DK" dirty="0"/>
              <a:t>ve ekolojik denge </a:t>
            </a:r>
            <a:r>
              <a:rPr lang="da-DK" dirty="0" smtClean="0"/>
              <a:t>i</a:t>
            </a:r>
            <a:r>
              <a:rPr lang="tr-TR" dirty="0" smtClean="0"/>
              <a:t>ç</a:t>
            </a:r>
            <a:r>
              <a:rPr lang="da-DK" dirty="0" smtClean="0"/>
              <a:t>in </a:t>
            </a:r>
            <a:r>
              <a:rPr lang="da-DK" dirty="0"/>
              <a:t>de gereklidir.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521320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b="1" dirty="0" smtClean="0"/>
              <a:t>ARAZİ </a:t>
            </a:r>
            <a:r>
              <a:rPr lang="tr-TR" b="1" dirty="0"/>
              <a:t>KULLANIMINDA </a:t>
            </a:r>
            <a:r>
              <a:rPr lang="tr-TR" b="1" dirty="0"/>
              <a:t>Ç</a:t>
            </a:r>
            <a:r>
              <a:rPr lang="tr-TR" b="1" dirty="0" smtClean="0"/>
              <a:t>EVRESEL </a:t>
            </a:r>
            <a:r>
              <a:rPr lang="tr-TR" b="1" dirty="0" smtClean="0"/>
              <a:t>ETKİLER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79108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726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dirty="0" smtClean="0"/>
              <a:t>	</a:t>
            </a:r>
            <a:r>
              <a:rPr lang="tr-TR" b="1" i="1" dirty="0" smtClean="0"/>
              <a:t>Yerin yüzeyini oluşturan </a:t>
            </a:r>
            <a:r>
              <a:rPr lang="tr-TR" b="1" i="1" dirty="0"/>
              <a:t>arazi, </a:t>
            </a:r>
            <a:r>
              <a:rPr lang="tr-TR" b="1" i="1" dirty="0" smtClean="0"/>
              <a:t>çeşitli </a:t>
            </a:r>
            <a:r>
              <a:rPr lang="tr-TR" b="1" i="1" dirty="0"/>
              <a:t>ş</a:t>
            </a:r>
            <a:r>
              <a:rPr lang="tr-TR" b="1" i="1" dirty="0" smtClean="0"/>
              <a:t>ekillerde kullanılmaktadır</a:t>
            </a:r>
            <a:r>
              <a:rPr lang="tr-TR" b="1" i="1" dirty="0"/>
              <a:t>. </a:t>
            </a:r>
            <a:endParaRPr lang="tr-TR" b="1" i="1" dirty="0" smtClean="0"/>
          </a:p>
          <a:p>
            <a:pPr marL="0" indent="0">
              <a:buNone/>
            </a:pPr>
            <a:r>
              <a:rPr lang="tr-TR" dirty="0"/>
              <a:t>-</a:t>
            </a:r>
            <a:r>
              <a:rPr lang="tr-TR" dirty="0" smtClean="0"/>
              <a:t>Yerleşim </a:t>
            </a:r>
            <a:r>
              <a:rPr lang="tr-TR" dirty="0"/>
              <a:t>birimi kurmak, maden </a:t>
            </a:r>
            <a:r>
              <a:rPr lang="tr-TR" dirty="0" smtClean="0"/>
              <a:t>işlemek ve tarım </a:t>
            </a:r>
            <a:r>
              <a:rPr lang="tr-TR" dirty="0"/>
              <a:t>yapmak en eski arazi kullanma ş</a:t>
            </a:r>
            <a:r>
              <a:rPr lang="tr-TR" dirty="0" smtClean="0"/>
              <a:t>ekilleridir</a:t>
            </a:r>
            <a:r>
              <a:rPr lang="tr-TR" dirty="0"/>
              <a:t>. </a:t>
            </a:r>
            <a:endParaRPr lang="tr-TR" dirty="0" smtClean="0"/>
          </a:p>
          <a:p>
            <a:pPr marL="0" indent="0">
              <a:buNone/>
            </a:pPr>
            <a:r>
              <a:rPr lang="tr-TR" dirty="0"/>
              <a:t>-</a:t>
            </a:r>
            <a:r>
              <a:rPr lang="tr-TR" dirty="0" smtClean="0"/>
              <a:t>Baraj </a:t>
            </a:r>
            <a:r>
              <a:rPr lang="tr-TR" dirty="0" smtClean="0"/>
              <a:t>yapılması, </a:t>
            </a:r>
            <a:r>
              <a:rPr lang="tr-TR" dirty="0"/>
              <a:t>turizm </a:t>
            </a:r>
            <a:r>
              <a:rPr lang="tr-TR" dirty="0" smtClean="0"/>
              <a:t>amaçlı </a:t>
            </a:r>
            <a:r>
              <a:rPr lang="tr-TR" dirty="0"/>
              <a:t>ve </a:t>
            </a:r>
            <a:r>
              <a:rPr lang="tr-TR" dirty="0" smtClean="0"/>
              <a:t>sanayi </a:t>
            </a:r>
            <a:r>
              <a:rPr lang="sv-SE" dirty="0" smtClean="0"/>
              <a:t>alan</a:t>
            </a:r>
            <a:r>
              <a:rPr lang="tr-TR" dirty="0" smtClean="0"/>
              <a:t>ı</a:t>
            </a:r>
            <a:r>
              <a:rPr lang="sv-SE" dirty="0" smtClean="0"/>
              <a:t> </a:t>
            </a:r>
            <a:r>
              <a:rPr lang="sv-SE" dirty="0"/>
              <a:t>olarak </a:t>
            </a:r>
            <a:r>
              <a:rPr lang="sv-SE" dirty="0" smtClean="0"/>
              <a:t>kullan</a:t>
            </a:r>
            <a:r>
              <a:rPr lang="tr-TR" dirty="0" smtClean="0"/>
              <a:t>ı</a:t>
            </a:r>
            <a:r>
              <a:rPr lang="sv-SE" dirty="0" smtClean="0"/>
              <a:t>lmas</a:t>
            </a:r>
            <a:r>
              <a:rPr lang="tr-TR" dirty="0" smtClean="0"/>
              <a:t>ı</a:t>
            </a:r>
            <a:r>
              <a:rPr lang="sv-SE" dirty="0" smtClean="0"/>
              <a:t> </a:t>
            </a:r>
            <a:r>
              <a:rPr lang="sv-SE" dirty="0"/>
              <a:t>arazinin son </a:t>
            </a:r>
            <a:r>
              <a:rPr lang="sv-SE" dirty="0" smtClean="0"/>
              <a:t>y</a:t>
            </a:r>
            <a:r>
              <a:rPr lang="tr-TR" dirty="0" smtClean="0"/>
              <a:t>ü</a:t>
            </a:r>
            <a:r>
              <a:rPr lang="sv-SE" dirty="0" smtClean="0"/>
              <a:t>zy</a:t>
            </a:r>
            <a:r>
              <a:rPr lang="tr-TR" dirty="0" smtClean="0"/>
              <a:t>ı</a:t>
            </a:r>
            <a:r>
              <a:rPr lang="sv-SE" dirty="0" smtClean="0"/>
              <a:t>lda kullan</a:t>
            </a:r>
            <a:r>
              <a:rPr lang="tr-TR" dirty="0" smtClean="0"/>
              <a:t>ı</a:t>
            </a:r>
            <a:r>
              <a:rPr lang="sv-SE" dirty="0" smtClean="0"/>
              <a:t>lma </a:t>
            </a:r>
            <a:r>
              <a:rPr lang="sv-SE" dirty="0" smtClean="0"/>
              <a:t>bi</a:t>
            </a:r>
            <a:r>
              <a:rPr lang="tr-TR" dirty="0" smtClean="0"/>
              <a:t>ç</a:t>
            </a:r>
            <a:r>
              <a:rPr lang="sv-SE" dirty="0" smtClean="0"/>
              <a:t>imleridir</a:t>
            </a:r>
            <a:r>
              <a:rPr lang="sv-SE" dirty="0"/>
              <a:t>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891977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</TotalTime>
  <Words>165</Words>
  <Application>Microsoft Office PowerPoint</Application>
  <PresentationFormat>Ekran Gösterisi (4:3)</PresentationFormat>
  <Paragraphs>101</Paragraphs>
  <Slides>42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42</vt:i4>
      </vt:variant>
    </vt:vector>
  </HeadingPairs>
  <TitlesOfParts>
    <vt:vector size="43" baseType="lpstr">
      <vt:lpstr>Ofis Teması</vt:lpstr>
      <vt:lpstr>DOĞAL KAYNAKLARIN ETKİN KULLANIMINDA ÇEVRE PLANLAMASININ ÖNEMİ</vt:lpstr>
      <vt:lpstr>PowerPoint Sunusu</vt:lpstr>
      <vt:lpstr>PowerPoint Sunusu</vt:lpstr>
      <vt:lpstr>PowerPoint Sunusu</vt:lpstr>
      <vt:lpstr>PowerPoint Sunusu</vt:lpstr>
      <vt:lpstr>PowerPoint Sunusu</vt:lpstr>
      <vt:lpstr>Doğal Kaynakların Kullanımında Planlama</vt:lpstr>
      <vt:lpstr>ARAZİ KULLANIMINDA ÇEVRESEL ETKİLER</vt:lpstr>
      <vt:lpstr>PowerPoint Sunusu</vt:lpstr>
      <vt:lpstr>PowerPoint Sunusu</vt:lpstr>
      <vt:lpstr>PowerPoint Sunusu</vt:lpstr>
      <vt:lpstr>Arazi Planlaması</vt:lpstr>
      <vt:lpstr>PowerPoint Sunusu</vt:lpstr>
      <vt:lpstr>PowerPoint Sunusu</vt:lpstr>
      <vt:lpstr>Arazi Kullanımında Çevresel Etkiler</vt:lpstr>
      <vt:lpstr>Arazinin Yanlış Kullanımının Sonuçları</vt:lpstr>
      <vt:lpstr>PowerPoint Sunusu</vt:lpstr>
      <vt:lpstr>PowerPoint Sunusu</vt:lpstr>
      <vt:lpstr>PowerPoint Sunusu</vt:lpstr>
      <vt:lpstr>KAYNAKLARIN KULLANIMININ ORTAYA CIKARDIĞI SORUNLAR</vt:lpstr>
      <vt:lpstr>Termik Santraller ve Çevre Sorunları</vt:lpstr>
      <vt:lpstr>PowerPoint Sunusu</vt:lpstr>
      <vt:lpstr>PowerPoint Sunusu</vt:lpstr>
      <vt:lpstr>PowerPoint Sunusu</vt:lpstr>
      <vt:lpstr>Petrol ve Çevre Sorunları</vt:lpstr>
      <vt:lpstr>PowerPoint Sunusu</vt:lpstr>
      <vt:lpstr>PowerPoint Sunusu</vt:lpstr>
      <vt:lpstr>PowerPoint Sunusu</vt:lpstr>
      <vt:lpstr>PowerPoint Sunusu</vt:lpstr>
      <vt:lpstr>Nükleer Enerji ve Çevre Sorunları</vt:lpstr>
      <vt:lpstr>PowerPoint Sunusu</vt:lpstr>
      <vt:lpstr>PowerPoint Sunusu</vt:lpstr>
      <vt:lpstr>Hidroelektrik Santraller ve Çevre Sorunları</vt:lpstr>
      <vt:lpstr>Yenilenebilir Enerji Kaynakları ve Çevre Sorunları</vt:lpstr>
      <vt:lpstr>Madencilik ve Çevre Sorunları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www.sorubak.com;</dc:title>
  <dc:creator>www.sorubak.com; büşra</dc:creator>
  <cp:keywords>www.sorubak.com</cp:keywords>
  <cp:lastModifiedBy>hp</cp:lastModifiedBy>
  <cp:revision>18</cp:revision>
  <dcterms:created xsi:type="dcterms:W3CDTF">2012-05-08T16:58:51Z</dcterms:created>
  <dcterms:modified xsi:type="dcterms:W3CDTF">2012-05-10T17:04:13Z</dcterms:modified>
</cp:coreProperties>
</file>