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9.xml" ContentType="application/vnd.openxmlformats-officedocument.presentationml.slide+xml"/>
  <Override PartName="/ppt/diagrams/layout1.xml" ContentType="application/vnd.openxmlformats-officedocument.drawingml.diagram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Override PartName="/ppt/diagrams/quickStyle1.xml" ContentType="application/vnd.openxmlformats-officedocument.drawingml.diagramStyl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3"/>
  </p:sldMasterIdLst>
  <p:notesMasterIdLst>
    <p:notesMasterId r:id="rId83"/>
  </p:notesMasterIdLst>
  <p:handoutMasterIdLst>
    <p:handoutMasterId r:id="rId84"/>
  </p:handoutMasterIdLst>
  <p:sldIdLst>
    <p:sldId id="256" r:id="rId4"/>
    <p:sldId id="257" r:id="rId5"/>
    <p:sldId id="258" r:id="rId6"/>
    <p:sldId id="259" r:id="rId7"/>
    <p:sldId id="260" r:id="rId8"/>
    <p:sldId id="261" r:id="rId9"/>
    <p:sldId id="262" r:id="rId10"/>
    <p:sldId id="314" r:id="rId11"/>
    <p:sldId id="319" r:id="rId12"/>
    <p:sldId id="317" r:id="rId13"/>
    <p:sldId id="263" r:id="rId14"/>
    <p:sldId id="264" r:id="rId15"/>
    <p:sldId id="265" r:id="rId16"/>
    <p:sldId id="266" r:id="rId17"/>
    <p:sldId id="267" r:id="rId18"/>
    <p:sldId id="268" r:id="rId19"/>
    <p:sldId id="315" r:id="rId20"/>
    <p:sldId id="316" r:id="rId21"/>
    <p:sldId id="318" r:id="rId22"/>
    <p:sldId id="269" r:id="rId23"/>
    <p:sldId id="270" r:id="rId24"/>
    <p:sldId id="271" r:id="rId25"/>
    <p:sldId id="272" r:id="rId26"/>
    <p:sldId id="320" r:id="rId27"/>
    <p:sldId id="321" r:id="rId28"/>
    <p:sldId id="322" r:id="rId29"/>
    <p:sldId id="273" r:id="rId30"/>
    <p:sldId id="274" r:id="rId31"/>
    <p:sldId id="275" r:id="rId32"/>
    <p:sldId id="276" r:id="rId33"/>
    <p:sldId id="277" r:id="rId34"/>
    <p:sldId id="278" r:id="rId35"/>
    <p:sldId id="279" r:id="rId36"/>
    <p:sldId id="280" r:id="rId37"/>
    <p:sldId id="281" r:id="rId38"/>
    <p:sldId id="282" r:id="rId39"/>
    <p:sldId id="323" r:id="rId40"/>
    <p:sldId id="324" r:id="rId41"/>
    <p:sldId id="283" r:id="rId42"/>
    <p:sldId id="284" r:id="rId43"/>
    <p:sldId id="285" r:id="rId44"/>
    <p:sldId id="286" r:id="rId45"/>
    <p:sldId id="287" r:id="rId46"/>
    <p:sldId id="288" r:id="rId47"/>
    <p:sldId id="325" r:id="rId48"/>
    <p:sldId id="326" r:id="rId49"/>
    <p:sldId id="289" r:id="rId50"/>
    <p:sldId id="290" r:id="rId51"/>
    <p:sldId id="291" r:id="rId52"/>
    <p:sldId id="292" r:id="rId53"/>
    <p:sldId id="293" r:id="rId54"/>
    <p:sldId id="294" r:id="rId55"/>
    <p:sldId id="327" r:id="rId56"/>
    <p:sldId id="328" r:id="rId57"/>
    <p:sldId id="295" r:id="rId58"/>
    <p:sldId id="296" r:id="rId59"/>
    <p:sldId id="297" r:id="rId60"/>
    <p:sldId id="298" r:id="rId61"/>
    <p:sldId id="299" r:id="rId62"/>
    <p:sldId id="329" r:id="rId63"/>
    <p:sldId id="330" r:id="rId64"/>
    <p:sldId id="331" r:id="rId65"/>
    <p:sldId id="300" r:id="rId66"/>
    <p:sldId id="301" r:id="rId67"/>
    <p:sldId id="302" r:id="rId68"/>
    <p:sldId id="303" r:id="rId69"/>
    <p:sldId id="304" r:id="rId70"/>
    <p:sldId id="305" r:id="rId71"/>
    <p:sldId id="306" r:id="rId72"/>
    <p:sldId id="307" r:id="rId73"/>
    <p:sldId id="308" r:id="rId74"/>
    <p:sldId id="309" r:id="rId75"/>
    <p:sldId id="310" r:id="rId76"/>
    <p:sldId id="311" r:id="rId77"/>
    <p:sldId id="312" r:id="rId78"/>
    <p:sldId id="313" r:id="rId79"/>
    <p:sldId id="332" r:id="rId80"/>
    <p:sldId id="333" r:id="rId81"/>
    <p:sldId id="334" r:id="rId82"/>
  </p:sldIdLst>
  <p:sldSz cx="9144000" cy="6858000" type="screen4x3"/>
  <p:notesSz cx="6845300" cy="9196388"/>
  <p:defaultTextStyle>
    <a:defPPr>
      <a:defRPr lang="en-US"/>
    </a:defPPr>
    <a:lvl1pPr algn="l" rtl="0" eaLnBrk="0" fontAlgn="base" hangingPunct="0">
      <a:spcBef>
        <a:spcPct val="0"/>
      </a:spcBef>
      <a:spcAft>
        <a:spcPct val="0"/>
      </a:spcAft>
      <a:defRPr kumimoji="1" sz="2400" b="1"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kumimoji="1" sz="2400" b="1"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kumimoji="1" sz="2400" b="1"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kumimoji="1" sz="2400" b="1"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kumimoji="1" sz="2400" b="1" kern="1200">
        <a:solidFill>
          <a:schemeClr val="tx1"/>
        </a:solidFill>
        <a:latin typeface="Times New Roman" pitchFamily="18" charset="0"/>
        <a:ea typeface="+mn-ea"/>
        <a:cs typeface="+mn-cs"/>
      </a:defRPr>
    </a:lvl5pPr>
    <a:lvl6pPr marL="2286000" algn="l" defTabSz="914400" rtl="0" eaLnBrk="1" latinLnBrk="0" hangingPunct="1">
      <a:defRPr kumimoji="1" sz="2400" b="1" kern="1200">
        <a:solidFill>
          <a:schemeClr val="tx1"/>
        </a:solidFill>
        <a:latin typeface="Times New Roman" pitchFamily="18" charset="0"/>
        <a:ea typeface="+mn-ea"/>
        <a:cs typeface="+mn-cs"/>
      </a:defRPr>
    </a:lvl6pPr>
    <a:lvl7pPr marL="2743200" algn="l" defTabSz="914400" rtl="0" eaLnBrk="1" latinLnBrk="0" hangingPunct="1">
      <a:defRPr kumimoji="1" sz="2400" b="1" kern="1200">
        <a:solidFill>
          <a:schemeClr val="tx1"/>
        </a:solidFill>
        <a:latin typeface="Times New Roman" pitchFamily="18" charset="0"/>
        <a:ea typeface="+mn-ea"/>
        <a:cs typeface="+mn-cs"/>
      </a:defRPr>
    </a:lvl7pPr>
    <a:lvl8pPr marL="3200400" algn="l" defTabSz="914400" rtl="0" eaLnBrk="1" latinLnBrk="0" hangingPunct="1">
      <a:defRPr kumimoji="1" sz="2400" b="1" kern="1200">
        <a:solidFill>
          <a:schemeClr val="tx1"/>
        </a:solidFill>
        <a:latin typeface="Times New Roman" pitchFamily="18" charset="0"/>
        <a:ea typeface="+mn-ea"/>
        <a:cs typeface="+mn-cs"/>
      </a:defRPr>
    </a:lvl8pPr>
    <a:lvl9pPr marL="3657600" algn="l" defTabSz="914400" rtl="0" eaLnBrk="1" latinLnBrk="0" hangingPunct="1">
      <a:defRPr kumimoji="1" sz="2400" b="1"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339933"/>
    <a:srgbClr val="660066"/>
    <a:srgbClr val="FFFFFF"/>
    <a:srgbClr val="006666"/>
    <a:srgbClr val="009999"/>
    <a:srgbClr val="00CC99"/>
    <a:srgbClr val="330099"/>
    <a:srgbClr val="5C2305"/>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0" autoAdjust="0"/>
    <p:restoredTop sz="94600" autoAdjust="0"/>
  </p:normalViewPr>
  <p:slideViewPr>
    <p:cSldViewPr>
      <p:cViewPr varScale="1">
        <p:scale>
          <a:sx n="69" d="100"/>
          <a:sy n="69" d="100"/>
        </p:scale>
        <p:origin x="-1416"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slide" Target="slides/slide73.xml"/><Relationship Id="rId84" Type="http://schemas.openxmlformats.org/officeDocument/2006/relationships/handoutMaster" Target="handoutMasters/handoutMaster1.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customXml" Target="../customXml/item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slide" Target="slides/slide71.xml"/><Relationship Id="rId79" Type="http://schemas.openxmlformats.org/officeDocument/2006/relationships/slide" Target="slides/slide76.xml"/><Relationship Id="rId87" Type="http://schemas.openxmlformats.org/officeDocument/2006/relationships/theme" Target="theme/theme1.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slide" Target="slides/slide79.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presProps" Target="presProps.xml"/><Relationship Id="rId3" Type="http://schemas.openxmlformats.org/officeDocument/2006/relationships/slideMaster" Target="slideMasters/slideMaster1.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notesMaster" Target="notesMasters/notesMaster1.xml"/><Relationship Id="rId88"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FB8DA04-2533-460E-B529-A422E6611995}" type="doc">
      <dgm:prSet loTypeId="urn:microsoft.com/office/officeart/2005/8/layout/radial6" loCatId="cycle" qsTypeId="urn:microsoft.com/office/officeart/2005/8/quickstyle/3d7" qsCatId="3D" csTypeId="urn:microsoft.com/office/officeart/2005/8/colors/accent1_2" csCatId="accent1" phldr="1"/>
      <dgm:spPr/>
      <dgm:t>
        <a:bodyPr/>
        <a:lstStyle/>
        <a:p>
          <a:endParaRPr lang="tr-TR"/>
        </a:p>
      </dgm:t>
    </dgm:pt>
    <dgm:pt modelId="{BE95A853-CDD8-4553-8783-2E45D00A0F76}">
      <dgm:prSet phldrT="[Metin]"/>
      <dgm:spPr/>
      <dgm:t>
        <a:bodyPr/>
        <a:lstStyle/>
        <a:p>
          <a:r>
            <a:rPr lang="tr-TR" b="1" dirty="0" smtClean="0">
              <a:solidFill>
                <a:schemeClr val="tx1"/>
              </a:solidFill>
            </a:rPr>
            <a:t>Çevre Sorunları</a:t>
          </a:r>
          <a:endParaRPr lang="tr-TR" b="1" dirty="0">
            <a:solidFill>
              <a:schemeClr val="tx1"/>
            </a:solidFill>
          </a:endParaRPr>
        </a:p>
      </dgm:t>
    </dgm:pt>
    <dgm:pt modelId="{1DF973E7-4CBB-4499-9B1D-9A0BF2C91D68}" type="parTrans" cxnId="{75AFD19E-512D-4AA1-8DF4-2590473EA033}">
      <dgm:prSet/>
      <dgm:spPr/>
      <dgm:t>
        <a:bodyPr/>
        <a:lstStyle/>
        <a:p>
          <a:endParaRPr lang="tr-TR"/>
        </a:p>
      </dgm:t>
    </dgm:pt>
    <dgm:pt modelId="{75A5AC61-4852-4ED1-835E-0F60FB5F6893}" type="sibTrans" cxnId="{75AFD19E-512D-4AA1-8DF4-2590473EA033}">
      <dgm:prSet/>
      <dgm:spPr/>
      <dgm:t>
        <a:bodyPr/>
        <a:lstStyle/>
        <a:p>
          <a:endParaRPr lang="tr-TR"/>
        </a:p>
      </dgm:t>
    </dgm:pt>
    <dgm:pt modelId="{13BC5815-85C7-4B31-B63D-525C04820BF8}">
      <dgm:prSet phldrT="[Metin]"/>
      <dgm:spPr/>
      <dgm:t>
        <a:bodyPr/>
        <a:lstStyle/>
        <a:p>
          <a:r>
            <a:rPr lang="tr-TR" b="1" dirty="0" smtClean="0"/>
            <a:t>Orman Tahribi</a:t>
          </a:r>
          <a:endParaRPr lang="tr-TR" b="1" dirty="0"/>
        </a:p>
      </dgm:t>
    </dgm:pt>
    <dgm:pt modelId="{FC20FE93-9354-47F2-B3F5-9996674DB246}" type="parTrans" cxnId="{207944D9-C367-4604-AD5C-4FC94BE99EBB}">
      <dgm:prSet/>
      <dgm:spPr/>
      <dgm:t>
        <a:bodyPr/>
        <a:lstStyle/>
        <a:p>
          <a:endParaRPr lang="tr-TR"/>
        </a:p>
      </dgm:t>
    </dgm:pt>
    <dgm:pt modelId="{FEC93CB9-C2C8-44A5-A4BB-003220D09293}" type="sibTrans" cxnId="{207944D9-C367-4604-AD5C-4FC94BE99EBB}">
      <dgm:prSet/>
      <dgm:spPr/>
      <dgm:t>
        <a:bodyPr/>
        <a:lstStyle/>
        <a:p>
          <a:endParaRPr lang="tr-TR"/>
        </a:p>
      </dgm:t>
    </dgm:pt>
    <dgm:pt modelId="{FEC9DACB-0593-4911-A923-9A4A2C1216A0}">
      <dgm:prSet phldrT="[Metin]"/>
      <dgm:spPr/>
      <dgm:t>
        <a:bodyPr/>
        <a:lstStyle/>
        <a:p>
          <a:r>
            <a:rPr lang="tr-TR" b="1" dirty="0" smtClean="0"/>
            <a:t>Asit Yağmurları</a:t>
          </a:r>
          <a:endParaRPr lang="tr-TR" b="1" dirty="0"/>
        </a:p>
      </dgm:t>
    </dgm:pt>
    <dgm:pt modelId="{E38B7AFC-1D9B-4D98-B826-0597304B6FE6}" type="parTrans" cxnId="{EFF238E7-507F-4427-ACA3-ACC5554F3911}">
      <dgm:prSet/>
      <dgm:spPr/>
      <dgm:t>
        <a:bodyPr/>
        <a:lstStyle/>
        <a:p>
          <a:endParaRPr lang="tr-TR"/>
        </a:p>
      </dgm:t>
    </dgm:pt>
    <dgm:pt modelId="{1D89B2CD-7763-4253-9927-59AC53716035}" type="sibTrans" cxnId="{EFF238E7-507F-4427-ACA3-ACC5554F3911}">
      <dgm:prSet/>
      <dgm:spPr/>
      <dgm:t>
        <a:bodyPr/>
        <a:lstStyle/>
        <a:p>
          <a:endParaRPr lang="tr-TR"/>
        </a:p>
      </dgm:t>
    </dgm:pt>
    <dgm:pt modelId="{9322F8BC-294C-4E0F-A9A6-455EA2620868}">
      <dgm:prSet phldrT="[Metin]"/>
      <dgm:spPr/>
      <dgm:t>
        <a:bodyPr/>
        <a:lstStyle/>
        <a:p>
          <a:r>
            <a:rPr lang="tr-TR" b="1" dirty="0" smtClean="0"/>
            <a:t>Ozon Seyrelmesi</a:t>
          </a:r>
          <a:endParaRPr lang="tr-TR" b="1" dirty="0"/>
        </a:p>
      </dgm:t>
    </dgm:pt>
    <dgm:pt modelId="{CB8E0A3C-50D5-4FF2-BF7B-49369944667A}" type="parTrans" cxnId="{11C49D2C-7AC1-41B6-8D1F-3F7BE0E11A8F}">
      <dgm:prSet/>
      <dgm:spPr/>
      <dgm:t>
        <a:bodyPr/>
        <a:lstStyle/>
        <a:p>
          <a:endParaRPr lang="tr-TR"/>
        </a:p>
      </dgm:t>
    </dgm:pt>
    <dgm:pt modelId="{85867AB2-5FF7-45A7-B0EF-B0F184857C8D}" type="sibTrans" cxnId="{11C49D2C-7AC1-41B6-8D1F-3F7BE0E11A8F}">
      <dgm:prSet/>
      <dgm:spPr/>
      <dgm:t>
        <a:bodyPr/>
        <a:lstStyle/>
        <a:p>
          <a:endParaRPr lang="tr-TR"/>
        </a:p>
      </dgm:t>
    </dgm:pt>
    <dgm:pt modelId="{3C81D967-E6F5-4266-AAAC-6D45F5E8B0C8}">
      <dgm:prSet phldrT="[Metin]"/>
      <dgm:spPr/>
      <dgm:t>
        <a:bodyPr/>
        <a:lstStyle/>
        <a:p>
          <a:r>
            <a:rPr lang="tr-TR" b="1" dirty="0" smtClean="0"/>
            <a:t>Küresel Isınma</a:t>
          </a:r>
          <a:endParaRPr lang="tr-TR" b="1" dirty="0"/>
        </a:p>
      </dgm:t>
    </dgm:pt>
    <dgm:pt modelId="{AA44073C-24F3-4A30-8E11-2CBE5544C15B}" type="parTrans" cxnId="{11D68783-6BB5-45AE-A963-48E2AF51355B}">
      <dgm:prSet/>
      <dgm:spPr/>
      <dgm:t>
        <a:bodyPr/>
        <a:lstStyle/>
        <a:p>
          <a:endParaRPr lang="tr-TR"/>
        </a:p>
      </dgm:t>
    </dgm:pt>
    <dgm:pt modelId="{6D10328B-23FB-468D-A9E7-C8FC26BBBA14}" type="sibTrans" cxnId="{11D68783-6BB5-45AE-A963-48E2AF51355B}">
      <dgm:prSet/>
      <dgm:spPr/>
      <dgm:t>
        <a:bodyPr/>
        <a:lstStyle/>
        <a:p>
          <a:endParaRPr lang="tr-TR"/>
        </a:p>
      </dgm:t>
    </dgm:pt>
    <dgm:pt modelId="{270E724D-78D7-49AD-9C37-D14E80EF18BD}" type="pres">
      <dgm:prSet presAssocID="{7FB8DA04-2533-460E-B529-A422E6611995}" presName="Name0" presStyleCnt="0">
        <dgm:presLayoutVars>
          <dgm:chMax val="1"/>
          <dgm:dir/>
          <dgm:animLvl val="ctr"/>
          <dgm:resizeHandles val="exact"/>
        </dgm:presLayoutVars>
      </dgm:prSet>
      <dgm:spPr/>
      <dgm:t>
        <a:bodyPr/>
        <a:lstStyle/>
        <a:p>
          <a:endParaRPr lang="tr-TR"/>
        </a:p>
      </dgm:t>
    </dgm:pt>
    <dgm:pt modelId="{9F184DEA-9858-48A3-96D2-5BA5D5918C1D}" type="pres">
      <dgm:prSet presAssocID="{BE95A853-CDD8-4553-8783-2E45D00A0F76}" presName="centerShape" presStyleLbl="node0" presStyleIdx="0" presStyleCnt="1"/>
      <dgm:spPr/>
      <dgm:t>
        <a:bodyPr/>
        <a:lstStyle/>
        <a:p>
          <a:endParaRPr lang="tr-TR"/>
        </a:p>
      </dgm:t>
    </dgm:pt>
    <dgm:pt modelId="{862814A1-0C3D-4BA4-99EB-83E875085941}" type="pres">
      <dgm:prSet presAssocID="{13BC5815-85C7-4B31-B63D-525C04820BF8}" presName="node" presStyleLbl="node1" presStyleIdx="0" presStyleCnt="4">
        <dgm:presLayoutVars>
          <dgm:bulletEnabled val="1"/>
        </dgm:presLayoutVars>
      </dgm:prSet>
      <dgm:spPr/>
      <dgm:t>
        <a:bodyPr/>
        <a:lstStyle/>
        <a:p>
          <a:endParaRPr lang="tr-TR"/>
        </a:p>
      </dgm:t>
    </dgm:pt>
    <dgm:pt modelId="{80C0988F-D5D1-435A-8855-819DCC11D151}" type="pres">
      <dgm:prSet presAssocID="{13BC5815-85C7-4B31-B63D-525C04820BF8}" presName="dummy" presStyleCnt="0"/>
      <dgm:spPr/>
    </dgm:pt>
    <dgm:pt modelId="{62C3308C-C2DA-4158-B8FE-77B47B425A50}" type="pres">
      <dgm:prSet presAssocID="{FEC93CB9-C2C8-44A5-A4BB-003220D09293}" presName="sibTrans" presStyleLbl="sibTrans2D1" presStyleIdx="0" presStyleCnt="4"/>
      <dgm:spPr/>
      <dgm:t>
        <a:bodyPr/>
        <a:lstStyle/>
        <a:p>
          <a:endParaRPr lang="tr-TR"/>
        </a:p>
      </dgm:t>
    </dgm:pt>
    <dgm:pt modelId="{E737709B-1751-4D4E-A3C5-30E972F4BCA8}" type="pres">
      <dgm:prSet presAssocID="{FEC9DACB-0593-4911-A923-9A4A2C1216A0}" presName="node" presStyleLbl="node1" presStyleIdx="1" presStyleCnt="4">
        <dgm:presLayoutVars>
          <dgm:bulletEnabled val="1"/>
        </dgm:presLayoutVars>
      </dgm:prSet>
      <dgm:spPr/>
      <dgm:t>
        <a:bodyPr/>
        <a:lstStyle/>
        <a:p>
          <a:endParaRPr lang="tr-TR"/>
        </a:p>
      </dgm:t>
    </dgm:pt>
    <dgm:pt modelId="{3C18141F-616C-43CE-9FD0-72A187EA0B76}" type="pres">
      <dgm:prSet presAssocID="{FEC9DACB-0593-4911-A923-9A4A2C1216A0}" presName="dummy" presStyleCnt="0"/>
      <dgm:spPr/>
    </dgm:pt>
    <dgm:pt modelId="{88CECBBD-6B44-4AC1-A4B6-D568E888303E}" type="pres">
      <dgm:prSet presAssocID="{1D89B2CD-7763-4253-9927-59AC53716035}" presName="sibTrans" presStyleLbl="sibTrans2D1" presStyleIdx="1" presStyleCnt="4"/>
      <dgm:spPr/>
      <dgm:t>
        <a:bodyPr/>
        <a:lstStyle/>
        <a:p>
          <a:endParaRPr lang="tr-TR"/>
        </a:p>
      </dgm:t>
    </dgm:pt>
    <dgm:pt modelId="{1983F153-71CB-42DA-83AB-ABA422190209}" type="pres">
      <dgm:prSet presAssocID="{9322F8BC-294C-4E0F-A9A6-455EA2620868}" presName="node" presStyleLbl="node1" presStyleIdx="2" presStyleCnt="4">
        <dgm:presLayoutVars>
          <dgm:bulletEnabled val="1"/>
        </dgm:presLayoutVars>
      </dgm:prSet>
      <dgm:spPr/>
      <dgm:t>
        <a:bodyPr/>
        <a:lstStyle/>
        <a:p>
          <a:endParaRPr lang="tr-TR"/>
        </a:p>
      </dgm:t>
    </dgm:pt>
    <dgm:pt modelId="{CE7A538B-3567-4B78-A6D7-853CD456DFDE}" type="pres">
      <dgm:prSet presAssocID="{9322F8BC-294C-4E0F-A9A6-455EA2620868}" presName="dummy" presStyleCnt="0"/>
      <dgm:spPr/>
    </dgm:pt>
    <dgm:pt modelId="{19BA80F8-E03B-4CE8-9684-37BB88E21445}" type="pres">
      <dgm:prSet presAssocID="{85867AB2-5FF7-45A7-B0EF-B0F184857C8D}" presName="sibTrans" presStyleLbl="sibTrans2D1" presStyleIdx="2" presStyleCnt="4"/>
      <dgm:spPr/>
      <dgm:t>
        <a:bodyPr/>
        <a:lstStyle/>
        <a:p>
          <a:endParaRPr lang="tr-TR"/>
        </a:p>
      </dgm:t>
    </dgm:pt>
    <dgm:pt modelId="{A28FF276-739D-4FC5-B3ED-9A21DEE103E4}" type="pres">
      <dgm:prSet presAssocID="{3C81D967-E6F5-4266-AAAC-6D45F5E8B0C8}" presName="node" presStyleLbl="node1" presStyleIdx="3" presStyleCnt="4">
        <dgm:presLayoutVars>
          <dgm:bulletEnabled val="1"/>
        </dgm:presLayoutVars>
      </dgm:prSet>
      <dgm:spPr/>
      <dgm:t>
        <a:bodyPr/>
        <a:lstStyle/>
        <a:p>
          <a:endParaRPr lang="tr-TR"/>
        </a:p>
      </dgm:t>
    </dgm:pt>
    <dgm:pt modelId="{09F49635-3238-4BC5-93C8-04F1CEF58834}" type="pres">
      <dgm:prSet presAssocID="{3C81D967-E6F5-4266-AAAC-6D45F5E8B0C8}" presName="dummy" presStyleCnt="0"/>
      <dgm:spPr/>
    </dgm:pt>
    <dgm:pt modelId="{E60BC57B-28AB-4185-ABCC-D8D4C9CDF23F}" type="pres">
      <dgm:prSet presAssocID="{6D10328B-23FB-468D-A9E7-C8FC26BBBA14}" presName="sibTrans" presStyleLbl="sibTrans2D1" presStyleIdx="3" presStyleCnt="4"/>
      <dgm:spPr/>
      <dgm:t>
        <a:bodyPr/>
        <a:lstStyle/>
        <a:p>
          <a:endParaRPr lang="tr-TR"/>
        </a:p>
      </dgm:t>
    </dgm:pt>
  </dgm:ptLst>
  <dgm:cxnLst>
    <dgm:cxn modelId="{6D793B7A-F8B3-4B8E-9967-01B06319A079}" type="presOf" srcId="{9322F8BC-294C-4E0F-A9A6-455EA2620868}" destId="{1983F153-71CB-42DA-83AB-ABA422190209}" srcOrd="0" destOrd="0" presId="urn:microsoft.com/office/officeart/2005/8/layout/radial6"/>
    <dgm:cxn modelId="{11C49D2C-7AC1-41B6-8D1F-3F7BE0E11A8F}" srcId="{BE95A853-CDD8-4553-8783-2E45D00A0F76}" destId="{9322F8BC-294C-4E0F-A9A6-455EA2620868}" srcOrd="2" destOrd="0" parTransId="{CB8E0A3C-50D5-4FF2-BF7B-49369944667A}" sibTransId="{85867AB2-5FF7-45A7-B0EF-B0F184857C8D}"/>
    <dgm:cxn modelId="{402389B7-A896-4E39-94D0-9D1D8D083433}" type="presOf" srcId="{13BC5815-85C7-4B31-B63D-525C04820BF8}" destId="{862814A1-0C3D-4BA4-99EB-83E875085941}" srcOrd="0" destOrd="0" presId="urn:microsoft.com/office/officeart/2005/8/layout/radial6"/>
    <dgm:cxn modelId="{DAA1B537-1F09-488E-9190-6ACC5570E4C9}" type="presOf" srcId="{3C81D967-E6F5-4266-AAAC-6D45F5E8B0C8}" destId="{A28FF276-739D-4FC5-B3ED-9A21DEE103E4}" srcOrd="0" destOrd="0" presId="urn:microsoft.com/office/officeart/2005/8/layout/radial6"/>
    <dgm:cxn modelId="{5AA15D21-4F42-4270-A1B1-40ABCB39AF89}" type="presOf" srcId="{6D10328B-23FB-468D-A9E7-C8FC26BBBA14}" destId="{E60BC57B-28AB-4185-ABCC-D8D4C9CDF23F}" srcOrd="0" destOrd="0" presId="urn:microsoft.com/office/officeart/2005/8/layout/radial6"/>
    <dgm:cxn modelId="{B22367B2-6A79-4834-8039-EA69C5BB4B24}" type="presOf" srcId="{1D89B2CD-7763-4253-9927-59AC53716035}" destId="{88CECBBD-6B44-4AC1-A4B6-D568E888303E}" srcOrd="0" destOrd="0" presId="urn:microsoft.com/office/officeart/2005/8/layout/radial6"/>
    <dgm:cxn modelId="{75AFD19E-512D-4AA1-8DF4-2590473EA033}" srcId="{7FB8DA04-2533-460E-B529-A422E6611995}" destId="{BE95A853-CDD8-4553-8783-2E45D00A0F76}" srcOrd="0" destOrd="0" parTransId="{1DF973E7-4CBB-4499-9B1D-9A0BF2C91D68}" sibTransId="{75A5AC61-4852-4ED1-835E-0F60FB5F6893}"/>
    <dgm:cxn modelId="{7159768E-00EE-4C26-9C50-06CC6A9FBFAE}" type="presOf" srcId="{BE95A853-CDD8-4553-8783-2E45D00A0F76}" destId="{9F184DEA-9858-48A3-96D2-5BA5D5918C1D}" srcOrd="0" destOrd="0" presId="urn:microsoft.com/office/officeart/2005/8/layout/radial6"/>
    <dgm:cxn modelId="{207944D9-C367-4604-AD5C-4FC94BE99EBB}" srcId="{BE95A853-CDD8-4553-8783-2E45D00A0F76}" destId="{13BC5815-85C7-4B31-B63D-525C04820BF8}" srcOrd="0" destOrd="0" parTransId="{FC20FE93-9354-47F2-B3F5-9996674DB246}" sibTransId="{FEC93CB9-C2C8-44A5-A4BB-003220D09293}"/>
    <dgm:cxn modelId="{83AA132D-E5B8-40B8-B772-16C4DF2E223D}" type="presOf" srcId="{7FB8DA04-2533-460E-B529-A422E6611995}" destId="{270E724D-78D7-49AD-9C37-D14E80EF18BD}" srcOrd="0" destOrd="0" presId="urn:microsoft.com/office/officeart/2005/8/layout/radial6"/>
    <dgm:cxn modelId="{489FBF00-6F8F-49D2-A96A-EA22E9886F05}" type="presOf" srcId="{85867AB2-5FF7-45A7-B0EF-B0F184857C8D}" destId="{19BA80F8-E03B-4CE8-9684-37BB88E21445}" srcOrd="0" destOrd="0" presId="urn:microsoft.com/office/officeart/2005/8/layout/radial6"/>
    <dgm:cxn modelId="{93359235-11B4-4404-AA53-A73CE1AF3D14}" type="presOf" srcId="{FEC9DACB-0593-4911-A923-9A4A2C1216A0}" destId="{E737709B-1751-4D4E-A3C5-30E972F4BCA8}" srcOrd="0" destOrd="0" presId="urn:microsoft.com/office/officeart/2005/8/layout/radial6"/>
    <dgm:cxn modelId="{11D68783-6BB5-45AE-A963-48E2AF51355B}" srcId="{BE95A853-CDD8-4553-8783-2E45D00A0F76}" destId="{3C81D967-E6F5-4266-AAAC-6D45F5E8B0C8}" srcOrd="3" destOrd="0" parTransId="{AA44073C-24F3-4A30-8E11-2CBE5544C15B}" sibTransId="{6D10328B-23FB-468D-A9E7-C8FC26BBBA14}"/>
    <dgm:cxn modelId="{EFF238E7-507F-4427-ACA3-ACC5554F3911}" srcId="{BE95A853-CDD8-4553-8783-2E45D00A0F76}" destId="{FEC9DACB-0593-4911-A923-9A4A2C1216A0}" srcOrd="1" destOrd="0" parTransId="{E38B7AFC-1D9B-4D98-B826-0597304B6FE6}" sibTransId="{1D89B2CD-7763-4253-9927-59AC53716035}"/>
    <dgm:cxn modelId="{546DA100-D48D-4169-9759-02587A8BE9D7}" type="presOf" srcId="{FEC93CB9-C2C8-44A5-A4BB-003220D09293}" destId="{62C3308C-C2DA-4158-B8FE-77B47B425A50}" srcOrd="0" destOrd="0" presId="urn:microsoft.com/office/officeart/2005/8/layout/radial6"/>
    <dgm:cxn modelId="{57C7F80D-31C4-4DE5-AA86-4373EE0415BF}" type="presParOf" srcId="{270E724D-78D7-49AD-9C37-D14E80EF18BD}" destId="{9F184DEA-9858-48A3-96D2-5BA5D5918C1D}" srcOrd="0" destOrd="0" presId="urn:microsoft.com/office/officeart/2005/8/layout/radial6"/>
    <dgm:cxn modelId="{5CD0D993-4D91-495C-A102-26B5FD4D0BF2}" type="presParOf" srcId="{270E724D-78D7-49AD-9C37-D14E80EF18BD}" destId="{862814A1-0C3D-4BA4-99EB-83E875085941}" srcOrd="1" destOrd="0" presId="urn:microsoft.com/office/officeart/2005/8/layout/radial6"/>
    <dgm:cxn modelId="{853BA3C6-6E38-4800-A0EB-7DB004EF8765}" type="presParOf" srcId="{270E724D-78D7-49AD-9C37-D14E80EF18BD}" destId="{80C0988F-D5D1-435A-8855-819DCC11D151}" srcOrd="2" destOrd="0" presId="urn:microsoft.com/office/officeart/2005/8/layout/radial6"/>
    <dgm:cxn modelId="{27CE4F7F-F910-4526-B268-CA5143D0760A}" type="presParOf" srcId="{270E724D-78D7-49AD-9C37-D14E80EF18BD}" destId="{62C3308C-C2DA-4158-B8FE-77B47B425A50}" srcOrd="3" destOrd="0" presId="urn:microsoft.com/office/officeart/2005/8/layout/radial6"/>
    <dgm:cxn modelId="{139CBA43-0E79-4751-87BC-4478EC397DD1}" type="presParOf" srcId="{270E724D-78D7-49AD-9C37-D14E80EF18BD}" destId="{E737709B-1751-4D4E-A3C5-30E972F4BCA8}" srcOrd="4" destOrd="0" presId="urn:microsoft.com/office/officeart/2005/8/layout/radial6"/>
    <dgm:cxn modelId="{54CE83FA-FC79-4236-9385-D20AE2C68C03}" type="presParOf" srcId="{270E724D-78D7-49AD-9C37-D14E80EF18BD}" destId="{3C18141F-616C-43CE-9FD0-72A187EA0B76}" srcOrd="5" destOrd="0" presId="urn:microsoft.com/office/officeart/2005/8/layout/radial6"/>
    <dgm:cxn modelId="{A1529CA5-FCEE-4E67-9111-DC5AE751B6AD}" type="presParOf" srcId="{270E724D-78D7-49AD-9C37-D14E80EF18BD}" destId="{88CECBBD-6B44-4AC1-A4B6-D568E888303E}" srcOrd="6" destOrd="0" presId="urn:microsoft.com/office/officeart/2005/8/layout/radial6"/>
    <dgm:cxn modelId="{901D02AB-8D56-4567-A44C-8C2C563AC57E}" type="presParOf" srcId="{270E724D-78D7-49AD-9C37-D14E80EF18BD}" destId="{1983F153-71CB-42DA-83AB-ABA422190209}" srcOrd="7" destOrd="0" presId="urn:microsoft.com/office/officeart/2005/8/layout/radial6"/>
    <dgm:cxn modelId="{993FDBD2-B9AD-4EE0-BC9D-00AC9674C91E}" type="presParOf" srcId="{270E724D-78D7-49AD-9C37-D14E80EF18BD}" destId="{CE7A538B-3567-4B78-A6D7-853CD456DFDE}" srcOrd="8" destOrd="0" presId="urn:microsoft.com/office/officeart/2005/8/layout/radial6"/>
    <dgm:cxn modelId="{94A4E2CF-29CC-431E-838D-3B0B9EC9381D}" type="presParOf" srcId="{270E724D-78D7-49AD-9C37-D14E80EF18BD}" destId="{19BA80F8-E03B-4CE8-9684-37BB88E21445}" srcOrd="9" destOrd="0" presId="urn:microsoft.com/office/officeart/2005/8/layout/radial6"/>
    <dgm:cxn modelId="{D4458D89-B463-4CC8-BC12-6D05C1895229}" type="presParOf" srcId="{270E724D-78D7-49AD-9C37-D14E80EF18BD}" destId="{A28FF276-739D-4FC5-B3ED-9A21DEE103E4}" srcOrd="10" destOrd="0" presId="urn:microsoft.com/office/officeart/2005/8/layout/radial6"/>
    <dgm:cxn modelId="{D0752C7A-9A74-4C5C-A401-BAB7B1C2494C}" type="presParOf" srcId="{270E724D-78D7-49AD-9C37-D14E80EF18BD}" destId="{09F49635-3238-4BC5-93C8-04F1CEF58834}" srcOrd="11" destOrd="0" presId="urn:microsoft.com/office/officeart/2005/8/layout/radial6"/>
    <dgm:cxn modelId="{21652ED0-44BB-4638-9B2D-F51B139CFB15}" type="presParOf" srcId="{270E724D-78D7-49AD-9C37-D14E80EF18BD}" destId="{E60BC57B-28AB-4185-ABCC-D8D4C9CDF23F}" srcOrd="12" destOrd="0" presId="urn:microsoft.com/office/officeart/2005/8/layout/radial6"/>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60BC57B-28AB-4185-ABCC-D8D4C9CDF23F}">
      <dsp:nvSpPr>
        <dsp:cNvPr id="0" name=""/>
        <dsp:cNvSpPr/>
      </dsp:nvSpPr>
      <dsp:spPr>
        <a:xfrm>
          <a:off x="1921612" y="707166"/>
          <a:ext cx="4729335" cy="4729335"/>
        </a:xfrm>
        <a:prstGeom prst="blockArc">
          <a:avLst>
            <a:gd name="adj1" fmla="val 10800000"/>
            <a:gd name="adj2" fmla="val 16200000"/>
            <a:gd name="adj3" fmla="val 4639"/>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p3d z="-110000">
          <a:bevelT w="40600" h="20600" prst="relaxedInset"/>
        </a:sp3d>
      </dsp:spPr>
      <dsp:style>
        <a:lnRef idx="0">
          <a:scrgbClr r="0" g="0" b="0"/>
        </a:lnRef>
        <a:fillRef idx="1">
          <a:scrgbClr r="0" g="0" b="0"/>
        </a:fillRef>
        <a:effectRef idx="2">
          <a:scrgbClr r="0" g="0" b="0"/>
        </a:effectRef>
        <a:fontRef idx="minor"/>
      </dsp:style>
    </dsp:sp>
    <dsp:sp modelId="{19BA80F8-E03B-4CE8-9684-37BB88E21445}">
      <dsp:nvSpPr>
        <dsp:cNvPr id="0" name=""/>
        <dsp:cNvSpPr/>
      </dsp:nvSpPr>
      <dsp:spPr>
        <a:xfrm>
          <a:off x="1921612" y="707166"/>
          <a:ext cx="4729335" cy="4729335"/>
        </a:xfrm>
        <a:prstGeom prst="blockArc">
          <a:avLst>
            <a:gd name="adj1" fmla="val 5400000"/>
            <a:gd name="adj2" fmla="val 10800000"/>
            <a:gd name="adj3" fmla="val 4639"/>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p3d z="-110000">
          <a:bevelT w="40600" h="20600" prst="relaxedInset"/>
        </a:sp3d>
      </dsp:spPr>
      <dsp:style>
        <a:lnRef idx="0">
          <a:scrgbClr r="0" g="0" b="0"/>
        </a:lnRef>
        <a:fillRef idx="1">
          <a:scrgbClr r="0" g="0" b="0"/>
        </a:fillRef>
        <a:effectRef idx="2">
          <a:scrgbClr r="0" g="0" b="0"/>
        </a:effectRef>
        <a:fontRef idx="minor"/>
      </dsp:style>
    </dsp:sp>
    <dsp:sp modelId="{88CECBBD-6B44-4AC1-A4B6-D568E888303E}">
      <dsp:nvSpPr>
        <dsp:cNvPr id="0" name=""/>
        <dsp:cNvSpPr/>
      </dsp:nvSpPr>
      <dsp:spPr>
        <a:xfrm>
          <a:off x="1921612" y="707166"/>
          <a:ext cx="4729335" cy="4729335"/>
        </a:xfrm>
        <a:prstGeom prst="blockArc">
          <a:avLst>
            <a:gd name="adj1" fmla="val 0"/>
            <a:gd name="adj2" fmla="val 5400000"/>
            <a:gd name="adj3" fmla="val 4639"/>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p3d z="-110000">
          <a:bevelT w="40600" h="20600" prst="relaxedInset"/>
        </a:sp3d>
      </dsp:spPr>
      <dsp:style>
        <a:lnRef idx="0">
          <a:scrgbClr r="0" g="0" b="0"/>
        </a:lnRef>
        <a:fillRef idx="1">
          <a:scrgbClr r="0" g="0" b="0"/>
        </a:fillRef>
        <a:effectRef idx="2">
          <a:scrgbClr r="0" g="0" b="0"/>
        </a:effectRef>
        <a:fontRef idx="minor"/>
      </dsp:style>
    </dsp:sp>
    <dsp:sp modelId="{62C3308C-C2DA-4158-B8FE-77B47B425A50}">
      <dsp:nvSpPr>
        <dsp:cNvPr id="0" name=""/>
        <dsp:cNvSpPr/>
      </dsp:nvSpPr>
      <dsp:spPr>
        <a:xfrm>
          <a:off x="1921612" y="707166"/>
          <a:ext cx="4729335" cy="4729335"/>
        </a:xfrm>
        <a:prstGeom prst="blockArc">
          <a:avLst>
            <a:gd name="adj1" fmla="val 16200000"/>
            <a:gd name="adj2" fmla="val 0"/>
            <a:gd name="adj3" fmla="val 4639"/>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p3d z="-110000">
          <a:bevelT w="40600" h="20600" prst="relaxedInset"/>
        </a:sp3d>
      </dsp:spPr>
      <dsp:style>
        <a:lnRef idx="0">
          <a:scrgbClr r="0" g="0" b="0"/>
        </a:lnRef>
        <a:fillRef idx="1">
          <a:scrgbClr r="0" g="0" b="0"/>
        </a:fillRef>
        <a:effectRef idx="2">
          <a:scrgbClr r="0" g="0" b="0"/>
        </a:effectRef>
        <a:fontRef idx="minor"/>
      </dsp:style>
    </dsp:sp>
    <dsp:sp modelId="{9F184DEA-9858-48A3-96D2-5BA5D5918C1D}">
      <dsp:nvSpPr>
        <dsp:cNvPr id="0" name=""/>
        <dsp:cNvSpPr/>
      </dsp:nvSpPr>
      <dsp:spPr>
        <a:xfrm>
          <a:off x="3197966" y="1983520"/>
          <a:ext cx="2176626" cy="2176626"/>
        </a:xfrm>
        <a:prstGeom prst="ellipse">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p3d extrusionH="50600" prstMaterial="plastic">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tr-TR" sz="2200" b="1" kern="1200" dirty="0" smtClean="0">
              <a:solidFill>
                <a:schemeClr val="tx1"/>
              </a:solidFill>
            </a:rPr>
            <a:t>Çevre Sorunları</a:t>
          </a:r>
          <a:endParaRPr lang="tr-TR" sz="2200" b="1" kern="1200" dirty="0">
            <a:solidFill>
              <a:schemeClr val="tx1"/>
            </a:solidFill>
          </a:endParaRPr>
        </a:p>
      </dsp:txBody>
      <dsp:txXfrm>
        <a:off x="3197966" y="1983520"/>
        <a:ext cx="2176626" cy="2176626"/>
      </dsp:txXfrm>
    </dsp:sp>
    <dsp:sp modelId="{862814A1-0C3D-4BA4-99EB-83E875085941}">
      <dsp:nvSpPr>
        <dsp:cNvPr id="0" name=""/>
        <dsp:cNvSpPr/>
      </dsp:nvSpPr>
      <dsp:spPr>
        <a:xfrm>
          <a:off x="3524460" y="198"/>
          <a:ext cx="1523638" cy="1523638"/>
        </a:xfrm>
        <a:prstGeom prst="ellipse">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tr-TR" sz="1300" b="1" kern="1200" dirty="0" smtClean="0"/>
            <a:t>Orman Tahribi</a:t>
          </a:r>
          <a:endParaRPr lang="tr-TR" sz="1300" b="1" kern="1200" dirty="0"/>
        </a:p>
      </dsp:txBody>
      <dsp:txXfrm>
        <a:off x="3524460" y="198"/>
        <a:ext cx="1523638" cy="1523638"/>
      </dsp:txXfrm>
    </dsp:sp>
    <dsp:sp modelId="{E737709B-1751-4D4E-A3C5-30E972F4BCA8}">
      <dsp:nvSpPr>
        <dsp:cNvPr id="0" name=""/>
        <dsp:cNvSpPr/>
      </dsp:nvSpPr>
      <dsp:spPr>
        <a:xfrm>
          <a:off x="5834277" y="2310014"/>
          <a:ext cx="1523638" cy="1523638"/>
        </a:xfrm>
        <a:prstGeom prst="ellipse">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tr-TR" sz="1300" b="1" kern="1200" dirty="0" smtClean="0"/>
            <a:t>Asit Yağmurları</a:t>
          </a:r>
          <a:endParaRPr lang="tr-TR" sz="1300" b="1" kern="1200" dirty="0"/>
        </a:p>
      </dsp:txBody>
      <dsp:txXfrm>
        <a:off x="5834277" y="2310014"/>
        <a:ext cx="1523638" cy="1523638"/>
      </dsp:txXfrm>
    </dsp:sp>
    <dsp:sp modelId="{1983F153-71CB-42DA-83AB-ABA422190209}">
      <dsp:nvSpPr>
        <dsp:cNvPr id="0" name=""/>
        <dsp:cNvSpPr/>
      </dsp:nvSpPr>
      <dsp:spPr>
        <a:xfrm>
          <a:off x="3524460" y="4619831"/>
          <a:ext cx="1523638" cy="1523638"/>
        </a:xfrm>
        <a:prstGeom prst="ellipse">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tr-TR" sz="1300" b="1" kern="1200" dirty="0" smtClean="0"/>
            <a:t>Ozon Seyrelmesi</a:t>
          </a:r>
          <a:endParaRPr lang="tr-TR" sz="1300" b="1" kern="1200" dirty="0"/>
        </a:p>
      </dsp:txBody>
      <dsp:txXfrm>
        <a:off x="3524460" y="4619831"/>
        <a:ext cx="1523638" cy="1523638"/>
      </dsp:txXfrm>
    </dsp:sp>
    <dsp:sp modelId="{A28FF276-739D-4FC5-B3ED-9A21DEE103E4}">
      <dsp:nvSpPr>
        <dsp:cNvPr id="0" name=""/>
        <dsp:cNvSpPr/>
      </dsp:nvSpPr>
      <dsp:spPr>
        <a:xfrm>
          <a:off x="1214644" y="2310014"/>
          <a:ext cx="1523638" cy="1523638"/>
        </a:xfrm>
        <a:prstGeom prst="ellipse">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tr-TR" sz="1300" b="1" kern="1200" dirty="0" smtClean="0"/>
            <a:t>Küresel Isınma</a:t>
          </a:r>
          <a:endParaRPr lang="tr-TR" sz="1300" b="1" kern="1200" dirty="0"/>
        </a:p>
      </dsp:txBody>
      <dsp:txXfrm>
        <a:off x="1214644" y="2310014"/>
        <a:ext cx="1523638" cy="1523638"/>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hdr" sz="quarter"/>
          </p:nvPr>
        </p:nvSpPr>
        <p:spPr bwMode="auto">
          <a:xfrm>
            <a:off x="0" y="0"/>
            <a:ext cx="2967038" cy="460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lvl1pPr>
          </a:lstStyle>
          <a:p>
            <a:endParaRPr lang="tr-TR"/>
          </a:p>
        </p:txBody>
      </p:sp>
      <p:sp>
        <p:nvSpPr>
          <p:cNvPr id="21507" name="Rectangle 3"/>
          <p:cNvSpPr>
            <a:spLocks noGrp="1" noChangeArrowheads="1"/>
          </p:cNvSpPr>
          <p:nvPr>
            <p:ph type="dt" sz="quarter" idx="1"/>
          </p:nvPr>
        </p:nvSpPr>
        <p:spPr bwMode="auto">
          <a:xfrm>
            <a:off x="3876675" y="0"/>
            <a:ext cx="2967038" cy="460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lvl1pPr>
          </a:lstStyle>
          <a:p>
            <a:endParaRPr lang="tr-TR"/>
          </a:p>
        </p:txBody>
      </p:sp>
      <p:sp>
        <p:nvSpPr>
          <p:cNvPr id="21508" name="Rectangle 4"/>
          <p:cNvSpPr>
            <a:spLocks noGrp="1" noChangeArrowheads="1"/>
          </p:cNvSpPr>
          <p:nvPr>
            <p:ph type="ftr" sz="quarter" idx="2"/>
          </p:nvPr>
        </p:nvSpPr>
        <p:spPr bwMode="auto">
          <a:xfrm>
            <a:off x="0" y="8734425"/>
            <a:ext cx="2967038" cy="4603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lvl1pPr>
          </a:lstStyle>
          <a:p>
            <a:endParaRPr lang="tr-TR"/>
          </a:p>
        </p:txBody>
      </p:sp>
      <p:sp>
        <p:nvSpPr>
          <p:cNvPr id="21509" name="Rectangle 5"/>
          <p:cNvSpPr>
            <a:spLocks noGrp="1" noChangeArrowheads="1"/>
          </p:cNvSpPr>
          <p:nvPr>
            <p:ph type="sldNum" sz="quarter" idx="3"/>
          </p:nvPr>
        </p:nvSpPr>
        <p:spPr bwMode="auto">
          <a:xfrm>
            <a:off x="3876675" y="8734425"/>
            <a:ext cx="2967038" cy="4603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vl1pPr>
          </a:lstStyle>
          <a:p>
            <a:fld id="{0E61F7CC-027F-4C4B-A62B-048E61EAB2DC}" type="slidenum">
              <a:rPr lang="tr-TR"/>
              <a:pPr/>
              <a:t>‹#›</a:t>
            </a:fld>
            <a:endParaRPr lang="tr-T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5613"/>
          </a:xfrm>
          <a:prstGeom prst="rect">
            <a:avLst/>
          </a:prstGeom>
          <a:noFill/>
          <a:ln w="9525">
            <a:noFill/>
            <a:miter lim="800000"/>
            <a:headEnd/>
            <a:tailEnd/>
          </a:ln>
        </p:spPr>
        <p:txBody>
          <a:bodyPr vert="horz" wrap="square" lIns="19050" tIns="0" rIns="19050" bIns="0" numCol="1" anchor="t" anchorCtr="0" compatLnSpc="1">
            <a:prstTxWarp prst="textNoShape">
              <a:avLst/>
            </a:prstTxWarp>
          </a:bodyPr>
          <a:lstStyle>
            <a:lvl1pPr defTabSz="909638">
              <a:defRPr sz="1000" b="0" i="1"/>
            </a:lvl1pPr>
          </a:lstStyle>
          <a:p>
            <a:r>
              <a:rPr lang="tr-TR"/>
              <a:t>*</a:t>
            </a:r>
            <a:endParaRPr lang="tr-TR" sz="1200"/>
          </a:p>
        </p:txBody>
      </p:sp>
      <p:sp>
        <p:nvSpPr>
          <p:cNvPr id="2051" name="Rectangle 3"/>
          <p:cNvSpPr>
            <a:spLocks noGrp="1" noChangeArrowheads="1"/>
          </p:cNvSpPr>
          <p:nvPr>
            <p:ph type="dt" idx="1"/>
          </p:nvPr>
        </p:nvSpPr>
        <p:spPr bwMode="auto">
          <a:xfrm>
            <a:off x="3884613" y="0"/>
            <a:ext cx="2973387" cy="455613"/>
          </a:xfrm>
          <a:prstGeom prst="rect">
            <a:avLst/>
          </a:prstGeom>
          <a:noFill/>
          <a:ln w="9525">
            <a:noFill/>
            <a:miter lim="800000"/>
            <a:headEnd/>
            <a:tailEnd/>
          </a:ln>
        </p:spPr>
        <p:txBody>
          <a:bodyPr vert="horz" wrap="square" lIns="19050" tIns="0" rIns="19050" bIns="0" numCol="1" anchor="t" anchorCtr="0" compatLnSpc="1">
            <a:prstTxWarp prst="textNoShape">
              <a:avLst/>
            </a:prstTxWarp>
          </a:bodyPr>
          <a:lstStyle>
            <a:lvl1pPr algn="r" defTabSz="909638">
              <a:defRPr sz="1000" b="0" i="1"/>
            </a:lvl1pPr>
          </a:lstStyle>
          <a:p>
            <a:r>
              <a:rPr lang="tr-TR"/>
              <a:t>16/07/96</a:t>
            </a:r>
            <a:endParaRPr lang="tr-TR" sz="1200"/>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12700" cap="sq">
            <a:solidFill>
              <a:schemeClr val="tx1"/>
            </a:solidFill>
            <a:miter lim="800000"/>
            <a:headEnd/>
            <a:tailEnd/>
          </a:ln>
        </p:spPr>
      </p:sp>
      <p:sp>
        <p:nvSpPr>
          <p:cNvPr id="2053" name="Rectangle 5"/>
          <p:cNvSpPr>
            <a:spLocks noGrp="1" noChangeArrowheads="1"/>
          </p:cNvSpPr>
          <p:nvPr>
            <p:ph type="body" sz="quarter" idx="3"/>
          </p:nvPr>
        </p:nvSpPr>
        <p:spPr bwMode="auto">
          <a:xfrm>
            <a:off x="914400" y="4341813"/>
            <a:ext cx="5027613" cy="4114800"/>
          </a:xfrm>
          <a:prstGeom prst="rect">
            <a:avLst/>
          </a:prstGeom>
          <a:noFill/>
          <a:ln w="9525">
            <a:noFill/>
            <a:miter lim="800000"/>
            <a:headEnd/>
            <a:tailEnd/>
          </a:ln>
        </p:spPr>
        <p:txBody>
          <a:bodyPr vert="horz" wrap="square" lIns="92075" tIns="46037" rIns="92075" bIns="46037"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2054" name="Rectangle 6"/>
          <p:cNvSpPr>
            <a:spLocks noGrp="1" noChangeArrowheads="1"/>
          </p:cNvSpPr>
          <p:nvPr>
            <p:ph type="ftr" sz="quarter" idx="4"/>
          </p:nvPr>
        </p:nvSpPr>
        <p:spPr bwMode="auto">
          <a:xfrm>
            <a:off x="0" y="8685213"/>
            <a:ext cx="2971800" cy="458787"/>
          </a:xfrm>
          <a:prstGeom prst="rect">
            <a:avLst/>
          </a:prstGeom>
          <a:noFill/>
          <a:ln w="9525">
            <a:noFill/>
            <a:miter lim="800000"/>
            <a:headEnd/>
            <a:tailEnd/>
          </a:ln>
        </p:spPr>
        <p:txBody>
          <a:bodyPr vert="horz" wrap="square" lIns="19050" tIns="0" rIns="19050" bIns="0" numCol="1" anchor="b" anchorCtr="0" compatLnSpc="1">
            <a:prstTxWarp prst="textNoShape">
              <a:avLst/>
            </a:prstTxWarp>
          </a:bodyPr>
          <a:lstStyle>
            <a:lvl1pPr defTabSz="909638">
              <a:defRPr sz="1000" b="0" i="1"/>
            </a:lvl1pPr>
          </a:lstStyle>
          <a:p>
            <a:r>
              <a:rPr lang="tr-TR"/>
              <a:t>*</a:t>
            </a:r>
            <a:endParaRPr lang="tr-TR" sz="1200"/>
          </a:p>
        </p:txBody>
      </p:sp>
      <p:sp>
        <p:nvSpPr>
          <p:cNvPr id="2055" name="Rectangle 7"/>
          <p:cNvSpPr>
            <a:spLocks noGrp="1" noChangeArrowheads="1"/>
          </p:cNvSpPr>
          <p:nvPr>
            <p:ph type="sldNum" sz="quarter" idx="5"/>
          </p:nvPr>
        </p:nvSpPr>
        <p:spPr bwMode="auto">
          <a:xfrm>
            <a:off x="3884613" y="8685213"/>
            <a:ext cx="2973387" cy="458787"/>
          </a:xfrm>
          <a:prstGeom prst="rect">
            <a:avLst/>
          </a:prstGeom>
          <a:noFill/>
          <a:ln w="9525">
            <a:noFill/>
            <a:miter lim="800000"/>
            <a:headEnd/>
            <a:tailEnd/>
          </a:ln>
        </p:spPr>
        <p:txBody>
          <a:bodyPr vert="horz" wrap="square" lIns="19050" tIns="0" rIns="19050" bIns="0" numCol="1" anchor="b" anchorCtr="0" compatLnSpc="1">
            <a:prstTxWarp prst="textNoShape">
              <a:avLst/>
            </a:prstTxWarp>
          </a:bodyPr>
          <a:lstStyle>
            <a:lvl1pPr algn="r" defTabSz="909638">
              <a:defRPr sz="1000" b="0" i="1"/>
            </a:lvl1pPr>
          </a:lstStyle>
          <a:p>
            <a:r>
              <a:rPr lang="tr-TR"/>
              <a:t>##</a:t>
            </a:r>
            <a:endParaRPr lang="tr-TR" sz="1200"/>
          </a:p>
        </p:txBody>
      </p:sp>
    </p:spTree>
  </p:cSld>
  <p:clrMap bg1="lt1" tx1="dk1" bg2="lt2" tx2="dk2" accent1="accent1" accent2="accent2" accent3="accent3" accent4="accent4" accent5="accent5" accent6="accent6" hlink="hlink" folHlink="folHlink"/>
  <p:hf/>
  <p:notesStyle>
    <a:lvl1pPr algn="l" defTabSz="909638"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5613" algn="l" defTabSz="909638"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2813" algn="l" defTabSz="909638"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68425" algn="l" defTabSz="909638"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5625" algn="l" defTabSz="909638"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3087" name="Rectangle 15"/>
          <p:cNvSpPr>
            <a:spLocks noChangeArrowheads="1"/>
          </p:cNvSpPr>
          <p:nvPr/>
        </p:nvSpPr>
        <p:spPr bwMode="auto">
          <a:xfrm>
            <a:off x="304800" y="533400"/>
            <a:ext cx="8458200" cy="5791200"/>
          </a:xfrm>
          <a:prstGeom prst="rect">
            <a:avLst/>
          </a:prstGeom>
          <a:solidFill>
            <a:srgbClr val="FFFFFF">
              <a:alpha val="80000"/>
            </a:srgbClr>
          </a:solidFill>
          <a:ln w="38100" cap="sq">
            <a:solidFill>
              <a:srgbClr val="5C2305"/>
            </a:solidFill>
            <a:miter lim="800000"/>
            <a:headEnd type="none" w="sm" len="sm"/>
            <a:tailEnd type="none" w="sm" len="sm"/>
          </a:ln>
          <a:effectLst/>
        </p:spPr>
        <p:txBody>
          <a:bodyPr wrap="none" anchor="ctr"/>
          <a:lstStyle/>
          <a:p>
            <a:endParaRPr lang="tr-TR"/>
          </a:p>
        </p:txBody>
      </p:sp>
      <p:sp>
        <p:nvSpPr>
          <p:cNvPr id="3088" name="Rectangle 16"/>
          <p:cNvSpPr>
            <a:spLocks noChangeArrowheads="1"/>
          </p:cNvSpPr>
          <p:nvPr/>
        </p:nvSpPr>
        <p:spPr bwMode="auto">
          <a:xfrm>
            <a:off x="533400" y="762000"/>
            <a:ext cx="8001000" cy="5334000"/>
          </a:xfrm>
          <a:prstGeom prst="rect">
            <a:avLst/>
          </a:prstGeom>
          <a:noFill/>
          <a:ln w="76200" cap="sq">
            <a:solidFill>
              <a:srgbClr val="FFFFFF"/>
            </a:solidFill>
            <a:miter lim="800000"/>
            <a:headEnd type="none" w="sm" len="sm"/>
            <a:tailEnd type="none" w="sm" len="sm"/>
          </a:ln>
          <a:effectLst/>
        </p:spPr>
        <p:txBody>
          <a:bodyPr wrap="none" anchor="ctr"/>
          <a:lstStyle/>
          <a:p>
            <a:endParaRPr lang="tr-TR"/>
          </a:p>
        </p:txBody>
      </p:sp>
      <p:sp>
        <p:nvSpPr>
          <p:cNvPr id="3081" name="Rectangle 9"/>
          <p:cNvSpPr>
            <a:spLocks noGrp="1" noChangeArrowheads="1"/>
          </p:cNvSpPr>
          <p:nvPr>
            <p:ph type="ctrTitle" sz="quarter"/>
          </p:nvPr>
        </p:nvSpPr>
        <p:spPr>
          <a:xfrm>
            <a:off x="2741613" y="1370013"/>
            <a:ext cx="5484812" cy="2133600"/>
          </a:xfrm>
        </p:spPr>
        <p:txBody>
          <a:bodyPr anchor="b"/>
          <a:lstStyle>
            <a:lvl1pPr>
              <a:defRPr sz="4600" b="1"/>
            </a:lvl1pPr>
          </a:lstStyle>
          <a:p>
            <a:r>
              <a:rPr lang="tr-TR" smtClean="0"/>
              <a:t>Asıl başlık stili için tıklatın</a:t>
            </a:r>
            <a:endParaRPr lang="tr-TR"/>
          </a:p>
        </p:txBody>
      </p:sp>
      <p:sp>
        <p:nvSpPr>
          <p:cNvPr id="3083" name="Rectangle 11"/>
          <p:cNvSpPr>
            <a:spLocks noGrp="1" noChangeArrowheads="1"/>
          </p:cNvSpPr>
          <p:nvPr>
            <p:ph type="subTitle" sz="quarter" idx="1"/>
          </p:nvPr>
        </p:nvSpPr>
        <p:spPr>
          <a:xfrm>
            <a:off x="2741613" y="3581400"/>
            <a:ext cx="5486400" cy="1058863"/>
          </a:xfrm>
        </p:spPr>
        <p:txBody>
          <a:bodyPr/>
          <a:lstStyle>
            <a:lvl1pPr marL="0" indent="0">
              <a:buFontTx/>
              <a:buNone/>
              <a:defRPr sz="3200"/>
            </a:lvl1pPr>
          </a:lstStyle>
          <a:p>
            <a:r>
              <a:rPr lang="tr-TR" smtClean="0"/>
              <a:t>Asıl alt başlık stilini düzenlemek için tıklatın</a:t>
            </a:r>
            <a:endParaRPr lang="tr-TR"/>
          </a:p>
        </p:txBody>
      </p:sp>
      <p:sp>
        <p:nvSpPr>
          <p:cNvPr id="3084" name="Rectangle 12"/>
          <p:cNvSpPr>
            <a:spLocks noGrp="1" noChangeArrowheads="1"/>
          </p:cNvSpPr>
          <p:nvPr>
            <p:ph type="sldNum" sz="quarter" idx="4"/>
          </p:nvPr>
        </p:nvSpPr>
        <p:spPr/>
        <p:txBody>
          <a:bodyPr/>
          <a:lstStyle>
            <a:lvl1pPr>
              <a:defRPr/>
            </a:lvl1pPr>
          </a:lstStyle>
          <a:p>
            <a:fld id="{5D300C9B-056E-48F5-B50B-76A7019EC816}" type="slidenum">
              <a:rPr lang="tr-TR"/>
              <a:pPr/>
              <a:t>‹#›</a:t>
            </a:fld>
            <a:endParaRPr lang="tr-TR"/>
          </a:p>
        </p:txBody>
      </p:sp>
      <p:sp>
        <p:nvSpPr>
          <p:cNvPr id="3085" name="Rectangle 13"/>
          <p:cNvSpPr>
            <a:spLocks noGrp="1" noChangeArrowheads="1"/>
          </p:cNvSpPr>
          <p:nvPr>
            <p:ph type="ftr" sz="quarter" idx="3"/>
          </p:nvPr>
        </p:nvSpPr>
        <p:spPr/>
        <p:txBody>
          <a:bodyPr/>
          <a:lstStyle>
            <a:lvl1pPr>
              <a:defRPr/>
            </a:lvl1pPr>
          </a:lstStyle>
          <a:p>
            <a:endParaRPr lang="tr-TR"/>
          </a:p>
        </p:txBody>
      </p:sp>
      <p:sp>
        <p:nvSpPr>
          <p:cNvPr id="3086" name="Rectangle 14"/>
          <p:cNvSpPr>
            <a:spLocks noGrp="1" noChangeArrowheads="1"/>
          </p:cNvSpPr>
          <p:nvPr>
            <p:ph type="dt" sz="quarter" idx="2"/>
          </p:nvPr>
        </p:nvSpPr>
        <p:spPr/>
        <p:txBody>
          <a:bodyPr/>
          <a:lstStyle>
            <a:lvl1pPr>
              <a:defRPr/>
            </a:lvl1pPr>
          </a:lstStyle>
          <a:p>
            <a:fld id="{AA4D8883-C9AB-4E32-A689-F0D481FE1A88}" type="datetime1">
              <a:rPr lang="tr-TR"/>
              <a:pPr/>
              <a:t>02.03.2014</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Slayt Numarası Yer Tutucusu"/>
          <p:cNvSpPr>
            <a:spLocks noGrp="1"/>
          </p:cNvSpPr>
          <p:nvPr>
            <p:ph type="sldNum" sz="quarter" idx="10"/>
          </p:nvPr>
        </p:nvSpPr>
        <p:spPr/>
        <p:txBody>
          <a:bodyPr/>
          <a:lstStyle>
            <a:lvl1pPr>
              <a:defRPr/>
            </a:lvl1pPr>
          </a:lstStyle>
          <a:p>
            <a:fld id="{00FA624C-6B33-4720-BBF8-0DF7A880D281}" type="slidenum">
              <a:rPr lang="tr-TR"/>
              <a:pPr/>
              <a:t>‹#›</a:t>
            </a:fld>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Veri Yer Tutucusu"/>
          <p:cNvSpPr>
            <a:spLocks noGrp="1"/>
          </p:cNvSpPr>
          <p:nvPr>
            <p:ph type="dt" sz="quarter" idx="12"/>
          </p:nvPr>
        </p:nvSpPr>
        <p:spPr/>
        <p:txBody>
          <a:bodyPr/>
          <a:lstStyle>
            <a:lvl1pPr>
              <a:defRPr/>
            </a:lvl1pPr>
          </a:lstStyle>
          <a:p>
            <a:fld id="{B3E8723F-95CD-4D15-85E2-B09721F98FCC}" type="datetime1">
              <a:rPr lang="tr-TR"/>
              <a:pPr/>
              <a:t>02.03.2014</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48450" y="838200"/>
            <a:ext cx="1581150" cy="5105400"/>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1905000" y="838200"/>
            <a:ext cx="4591050" cy="510540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Slayt Numarası Yer Tutucusu"/>
          <p:cNvSpPr>
            <a:spLocks noGrp="1"/>
          </p:cNvSpPr>
          <p:nvPr>
            <p:ph type="sldNum" sz="quarter" idx="10"/>
          </p:nvPr>
        </p:nvSpPr>
        <p:spPr/>
        <p:txBody>
          <a:bodyPr/>
          <a:lstStyle>
            <a:lvl1pPr>
              <a:defRPr/>
            </a:lvl1pPr>
          </a:lstStyle>
          <a:p>
            <a:fld id="{4CCB66E7-9729-43AE-AD46-276CB9840F3F}" type="slidenum">
              <a:rPr lang="tr-TR"/>
              <a:pPr/>
              <a:t>‹#›</a:t>
            </a:fld>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Veri Yer Tutucusu"/>
          <p:cNvSpPr>
            <a:spLocks noGrp="1"/>
          </p:cNvSpPr>
          <p:nvPr>
            <p:ph type="dt" sz="quarter" idx="12"/>
          </p:nvPr>
        </p:nvSpPr>
        <p:spPr/>
        <p:txBody>
          <a:bodyPr/>
          <a:lstStyle>
            <a:lvl1pPr>
              <a:defRPr/>
            </a:lvl1pPr>
          </a:lstStyle>
          <a:p>
            <a:fld id="{58456520-CDAD-46EE-9F15-5E0B838B37DD}" type="datetime1">
              <a:rPr lang="tr-TR"/>
              <a:pPr/>
              <a:t>02.03.2014</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Slayt Numarası Yer Tutucusu"/>
          <p:cNvSpPr>
            <a:spLocks noGrp="1"/>
          </p:cNvSpPr>
          <p:nvPr>
            <p:ph type="sldNum" sz="quarter" idx="10"/>
          </p:nvPr>
        </p:nvSpPr>
        <p:spPr/>
        <p:txBody>
          <a:bodyPr/>
          <a:lstStyle>
            <a:lvl1pPr>
              <a:defRPr/>
            </a:lvl1pPr>
          </a:lstStyle>
          <a:p>
            <a:fld id="{78FF5159-3966-4CDA-9583-2E058AF01E98}" type="slidenum">
              <a:rPr lang="tr-TR"/>
              <a:pPr/>
              <a:t>‹#›</a:t>
            </a:fld>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Veri Yer Tutucusu"/>
          <p:cNvSpPr>
            <a:spLocks noGrp="1"/>
          </p:cNvSpPr>
          <p:nvPr>
            <p:ph type="dt" sz="quarter" idx="12"/>
          </p:nvPr>
        </p:nvSpPr>
        <p:spPr/>
        <p:txBody>
          <a:bodyPr/>
          <a:lstStyle>
            <a:lvl1pPr>
              <a:defRPr/>
            </a:lvl1pPr>
          </a:lstStyle>
          <a:p>
            <a:fld id="{D266AA78-0E77-4BCA-B3A1-D79A33D73F39}" type="datetime1">
              <a:rPr lang="tr-TR"/>
              <a:pPr/>
              <a:t>02.03.2014</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4" name="3 Slayt Numarası Yer Tutucusu"/>
          <p:cNvSpPr>
            <a:spLocks noGrp="1"/>
          </p:cNvSpPr>
          <p:nvPr>
            <p:ph type="sldNum" sz="quarter" idx="10"/>
          </p:nvPr>
        </p:nvSpPr>
        <p:spPr/>
        <p:txBody>
          <a:bodyPr/>
          <a:lstStyle>
            <a:lvl1pPr>
              <a:defRPr/>
            </a:lvl1pPr>
          </a:lstStyle>
          <a:p>
            <a:fld id="{43EDE7E2-DBCD-4F85-852A-865516219B3B}" type="slidenum">
              <a:rPr lang="tr-TR"/>
              <a:pPr/>
              <a:t>‹#›</a:t>
            </a:fld>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Veri Yer Tutucusu"/>
          <p:cNvSpPr>
            <a:spLocks noGrp="1"/>
          </p:cNvSpPr>
          <p:nvPr>
            <p:ph type="dt" sz="quarter" idx="12"/>
          </p:nvPr>
        </p:nvSpPr>
        <p:spPr/>
        <p:txBody>
          <a:bodyPr/>
          <a:lstStyle>
            <a:lvl1pPr>
              <a:defRPr/>
            </a:lvl1pPr>
          </a:lstStyle>
          <a:p>
            <a:fld id="{744D61FC-B404-4E33-BFAA-07E83F2645A6}" type="datetime1">
              <a:rPr lang="tr-TR"/>
              <a:pPr/>
              <a:t>02.03.2014</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2741613" y="1752600"/>
            <a:ext cx="2665412"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5559425" y="1752600"/>
            <a:ext cx="2667000"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Slayt Numarası Yer Tutucusu"/>
          <p:cNvSpPr>
            <a:spLocks noGrp="1"/>
          </p:cNvSpPr>
          <p:nvPr>
            <p:ph type="sldNum" sz="quarter" idx="10"/>
          </p:nvPr>
        </p:nvSpPr>
        <p:spPr/>
        <p:txBody>
          <a:bodyPr/>
          <a:lstStyle>
            <a:lvl1pPr>
              <a:defRPr/>
            </a:lvl1pPr>
          </a:lstStyle>
          <a:p>
            <a:fld id="{6E174B59-3CA7-4AEC-8561-674F1FD232E8}" type="slidenum">
              <a:rPr lang="tr-TR"/>
              <a:pPr/>
              <a:t>‹#›</a:t>
            </a:fld>
            <a:endParaRPr lang="tr-TR"/>
          </a:p>
        </p:txBody>
      </p:sp>
      <p:sp>
        <p:nvSpPr>
          <p:cNvPr id="6" name="5 Altbilgi Yer Tutucusu"/>
          <p:cNvSpPr>
            <a:spLocks noGrp="1"/>
          </p:cNvSpPr>
          <p:nvPr>
            <p:ph type="ftr" sz="quarter" idx="11"/>
          </p:nvPr>
        </p:nvSpPr>
        <p:spPr/>
        <p:txBody>
          <a:bodyPr/>
          <a:lstStyle>
            <a:lvl1pPr>
              <a:defRPr/>
            </a:lvl1pPr>
          </a:lstStyle>
          <a:p>
            <a:endParaRPr lang="tr-TR"/>
          </a:p>
        </p:txBody>
      </p:sp>
      <p:sp>
        <p:nvSpPr>
          <p:cNvPr id="7" name="6 Veri Yer Tutucusu"/>
          <p:cNvSpPr>
            <a:spLocks noGrp="1"/>
          </p:cNvSpPr>
          <p:nvPr>
            <p:ph type="dt" sz="quarter" idx="12"/>
          </p:nvPr>
        </p:nvSpPr>
        <p:spPr/>
        <p:txBody>
          <a:bodyPr/>
          <a:lstStyle>
            <a:lvl1pPr>
              <a:defRPr/>
            </a:lvl1pPr>
          </a:lstStyle>
          <a:p>
            <a:fld id="{A4D4E1F2-D2DF-4B0E-A4F9-8475207A5E8A}" type="datetime1">
              <a:rPr lang="tr-TR"/>
              <a:pPr/>
              <a:t>02.03.2014</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Slayt Numarası Yer Tutucusu"/>
          <p:cNvSpPr>
            <a:spLocks noGrp="1"/>
          </p:cNvSpPr>
          <p:nvPr>
            <p:ph type="sldNum" sz="quarter" idx="10"/>
          </p:nvPr>
        </p:nvSpPr>
        <p:spPr/>
        <p:txBody>
          <a:bodyPr/>
          <a:lstStyle>
            <a:lvl1pPr>
              <a:defRPr/>
            </a:lvl1pPr>
          </a:lstStyle>
          <a:p>
            <a:fld id="{D4BC71F6-CD10-416D-9AE3-4FDE69FCD6A8}" type="slidenum">
              <a:rPr lang="tr-TR"/>
              <a:pPr/>
              <a:t>‹#›</a:t>
            </a:fld>
            <a:endParaRPr lang="tr-TR"/>
          </a:p>
        </p:txBody>
      </p:sp>
      <p:sp>
        <p:nvSpPr>
          <p:cNvPr id="8" name="7 Altbilgi Yer Tutucusu"/>
          <p:cNvSpPr>
            <a:spLocks noGrp="1"/>
          </p:cNvSpPr>
          <p:nvPr>
            <p:ph type="ftr" sz="quarter" idx="11"/>
          </p:nvPr>
        </p:nvSpPr>
        <p:spPr/>
        <p:txBody>
          <a:bodyPr/>
          <a:lstStyle>
            <a:lvl1pPr>
              <a:defRPr/>
            </a:lvl1pPr>
          </a:lstStyle>
          <a:p>
            <a:endParaRPr lang="tr-TR"/>
          </a:p>
        </p:txBody>
      </p:sp>
      <p:sp>
        <p:nvSpPr>
          <p:cNvPr id="9" name="8 Veri Yer Tutucusu"/>
          <p:cNvSpPr>
            <a:spLocks noGrp="1"/>
          </p:cNvSpPr>
          <p:nvPr>
            <p:ph type="dt" sz="quarter" idx="12"/>
          </p:nvPr>
        </p:nvSpPr>
        <p:spPr/>
        <p:txBody>
          <a:bodyPr/>
          <a:lstStyle>
            <a:lvl1pPr>
              <a:defRPr/>
            </a:lvl1pPr>
          </a:lstStyle>
          <a:p>
            <a:fld id="{0D83CC99-7E38-4C71-92F2-7176DDCC87A4}" type="datetime1">
              <a:rPr lang="tr-TR"/>
              <a:pPr/>
              <a:t>02.03.2014</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Slayt Numarası Yer Tutucusu"/>
          <p:cNvSpPr>
            <a:spLocks noGrp="1"/>
          </p:cNvSpPr>
          <p:nvPr>
            <p:ph type="sldNum" sz="quarter" idx="10"/>
          </p:nvPr>
        </p:nvSpPr>
        <p:spPr/>
        <p:txBody>
          <a:bodyPr/>
          <a:lstStyle>
            <a:lvl1pPr>
              <a:defRPr/>
            </a:lvl1pPr>
          </a:lstStyle>
          <a:p>
            <a:fld id="{2D26037B-CA46-46AC-8B4F-FC11794C6137}" type="slidenum">
              <a:rPr lang="tr-TR"/>
              <a:pPr/>
              <a:t>‹#›</a:t>
            </a:fld>
            <a:endParaRPr lang="tr-TR"/>
          </a:p>
        </p:txBody>
      </p:sp>
      <p:sp>
        <p:nvSpPr>
          <p:cNvPr id="4" name="3 Altbilgi Yer Tutucusu"/>
          <p:cNvSpPr>
            <a:spLocks noGrp="1"/>
          </p:cNvSpPr>
          <p:nvPr>
            <p:ph type="ftr" sz="quarter" idx="11"/>
          </p:nvPr>
        </p:nvSpPr>
        <p:spPr/>
        <p:txBody>
          <a:bodyPr/>
          <a:lstStyle>
            <a:lvl1pPr>
              <a:defRPr/>
            </a:lvl1pPr>
          </a:lstStyle>
          <a:p>
            <a:endParaRPr lang="tr-TR"/>
          </a:p>
        </p:txBody>
      </p:sp>
      <p:sp>
        <p:nvSpPr>
          <p:cNvPr id="5" name="4 Veri Yer Tutucusu"/>
          <p:cNvSpPr>
            <a:spLocks noGrp="1"/>
          </p:cNvSpPr>
          <p:nvPr>
            <p:ph type="dt" sz="quarter" idx="12"/>
          </p:nvPr>
        </p:nvSpPr>
        <p:spPr/>
        <p:txBody>
          <a:bodyPr/>
          <a:lstStyle>
            <a:lvl1pPr>
              <a:defRPr/>
            </a:lvl1pPr>
          </a:lstStyle>
          <a:p>
            <a:fld id="{600B229B-66B8-4742-853D-362914819B7D}" type="datetime1">
              <a:rPr lang="tr-TR"/>
              <a:pPr/>
              <a:t>02.03.2014</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Slayt Numarası Yer Tutucusu"/>
          <p:cNvSpPr>
            <a:spLocks noGrp="1"/>
          </p:cNvSpPr>
          <p:nvPr>
            <p:ph type="sldNum" sz="quarter" idx="10"/>
          </p:nvPr>
        </p:nvSpPr>
        <p:spPr/>
        <p:txBody>
          <a:bodyPr/>
          <a:lstStyle>
            <a:lvl1pPr>
              <a:defRPr/>
            </a:lvl1pPr>
          </a:lstStyle>
          <a:p>
            <a:fld id="{3C931279-3E75-4D51-A6E0-EF58C77B3722}" type="slidenum">
              <a:rPr lang="tr-TR"/>
              <a:pPr/>
              <a:t>‹#›</a:t>
            </a:fld>
            <a:endParaRPr lang="tr-TR"/>
          </a:p>
        </p:txBody>
      </p:sp>
      <p:sp>
        <p:nvSpPr>
          <p:cNvPr id="3" name="2 Altbilgi Yer Tutucusu"/>
          <p:cNvSpPr>
            <a:spLocks noGrp="1"/>
          </p:cNvSpPr>
          <p:nvPr>
            <p:ph type="ftr" sz="quarter" idx="11"/>
          </p:nvPr>
        </p:nvSpPr>
        <p:spPr/>
        <p:txBody>
          <a:bodyPr/>
          <a:lstStyle>
            <a:lvl1pPr>
              <a:defRPr/>
            </a:lvl1pPr>
          </a:lstStyle>
          <a:p>
            <a:endParaRPr lang="tr-TR"/>
          </a:p>
        </p:txBody>
      </p:sp>
      <p:sp>
        <p:nvSpPr>
          <p:cNvPr id="4" name="3 Veri Yer Tutucusu"/>
          <p:cNvSpPr>
            <a:spLocks noGrp="1"/>
          </p:cNvSpPr>
          <p:nvPr>
            <p:ph type="dt" sz="quarter" idx="12"/>
          </p:nvPr>
        </p:nvSpPr>
        <p:spPr/>
        <p:txBody>
          <a:bodyPr/>
          <a:lstStyle>
            <a:lvl1pPr>
              <a:defRPr/>
            </a:lvl1pPr>
          </a:lstStyle>
          <a:p>
            <a:fld id="{9A8C17B9-5691-4871-897A-A13DA14C861D}" type="datetime1">
              <a:rPr lang="tr-TR"/>
              <a:pPr/>
              <a:t>02.03.2014</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Slayt Numarası Yer Tutucusu"/>
          <p:cNvSpPr>
            <a:spLocks noGrp="1"/>
          </p:cNvSpPr>
          <p:nvPr>
            <p:ph type="sldNum" sz="quarter" idx="10"/>
          </p:nvPr>
        </p:nvSpPr>
        <p:spPr/>
        <p:txBody>
          <a:bodyPr/>
          <a:lstStyle>
            <a:lvl1pPr>
              <a:defRPr/>
            </a:lvl1pPr>
          </a:lstStyle>
          <a:p>
            <a:fld id="{09649286-EA49-41EF-851F-1281BEB0702D}" type="slidenum">
              <a:rPr lang="tr-TR"/>
              <a:pPr/>
              <a:t>‹#›</a:t>
            </a:fld>
            <a:endParaRPr lang="tr-TR"/>
          </a:p>
        </p:txBody>
      </p:sp>
      <p:sp>
        <p:nvSpPr>
          <p:cNvPr id="6" name="5 Altbilgi Yer Tutucusu"/>
          <p:cNvSpPr>
            <a:spLocks noGrp="1"/>
          </p:cNvSpPr>
          <p:nvPr>
            <p:ph type="ftr" sz="quarter" idx="11"/>
          </p:nvPr>
        </p:nvSpPr>
        <p:spPr/>
        <p:txBody>
          <a:bodyPr/>
          <a:lstStyle>
            <a:lvl1pPr>
              <a:defRPr/>
            </a:lvl1pPr>
          </a:lstStyle>
          <a:p>
            <a:endParaRPr lang="tr-TR"/>
          </a:p>
        </p:txBody>
      </p:sp>
      <p:sp>
        <p:nvSpPr>
          <p:cNvPr id="7" name="6 Veri Yer Tutucusu"/>
          <p:cNvSpPr>
            <a:spLocks noGrp="1"/>
          </p:cNvSpPr>
          <p:nvPr>
            <p:ph type="dt" sz="quarter" idx="12"/>
          </p:nvPr>
        </p:nvSpPr>
        <p:spPr/>
        <p:txBody>
          <a:bodyPr/>
          <a:lstStyle>
            <a:lvl1pPr>
              <a:defRPr/>
            </a:lvl1pPr>
          </a:lstStyle>
          <a:p>
            <a:fld id="{363FEA48-2C76-4FC7-BA8D-69E0380E0444}" type="datetime1">
              <a:rPr lang="tr-TR"/>
              <a:pPr/>
              <a:t>02.03.2014</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Slayt Numarası Yer Tutucusu"/>
          <p:cNvSpPr>
            <a:spLocks noGrp="1"/>
          </p:cNvSpPr>
          <p:nvPr>
            <p:ph type="sldNum" sz="quarter" idx="10"/>
          </p:nvPr>
        </p:nvSpPr>
        <p:spPr/>
        <p:txBody>
          <a:bodyPr/>
          <a:lstStyle>
            <a:lvl1pPr>
              <a:defRPr/>
            </a:lvl1pPr>
          </a:lstStyle>
          <a:p>
            <a:fld id="{63D3B3B0-4C74-4AB0-9DF0-9659124C389A}" type="slidenum">
              <a:rPr lang="tr-TR"/>
              <a:pPr/>
              <a:t>‹#›</a:t>
            </a:fld>
            <a:endParaRPr lang="tr-TR"/>
          </a:p>
        </p:txBody>
      </p:sp>
      <p:sp>
        <p:nvSpPr>
          <p:cNvPr id="6" name="5 Altbilgi Yer Tutucusu"/>
          <p:cNvSpPr>
            <a:spLocks noGrp="1"/>
          </p:cNvSpPr>
          <p:nvPr>
            <p:ph type="ftr" sz="quarter" idx="11"/>
          </p:nvPr>
        </p:nvSpPr>
        <p:spPr/>
        <p:txBody>
          <a:bodyPr/>
          <a:lstStyle>
            <a:lvl1pPr>
              <a:defRPr/>
            </a:lvl1pPr>
          </a:lstStyle>
          <a:p>
            <a:endParaRPr lang="tr-TR"/>
          </a:p>
        </p:txBody>
      </p:sp>
      <p:sp>
        <p:nvSpPr>
          <p:cNvPr id="7" name="6 Veri Yer Tutucusu"/>
          <p:cNvSpPr>
            <a:spLocks noGrp="1"/>
          </p:cNvSpPr>
          <p:nvPr>
            <p:ph type="dt" sz="quarter" idx="12"/>
          </p:nvPr>
        </p:nvSpPr>
        <p:spPr/>
        <p:txBody>
          <a:bodyPr/>
          <a:lstStyle>
            <a:lvl1pPr>
              <a:defRPr/>
            </a:lvl1pPr>
          </a:lstStyle>
          <a:p>
            <a:fld id="{623520E8-17A3-460F-94BA-E9A707AD0A2D}" type="datetime1">
              <a:rPr lang="tr-TR"/>
              <a:pPr/>
              <a:t>02.03.2014</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44" name="Rectangle 20"/>
          <p:cNvSpPr>
            <a:spLocks noChangeArrowheads="1"/>
          </p:cNvSpPr>
          <p:nvPr/>
        </p:nvSpPr>
        <p:spPr bwMode="auto">
          <a:xfrm>
            <a:off x="304800" y="533400"/>
            <a:ext cx="8458200" cy="5791200"/>
          </a:xfrm>
          <a:prstGeom prst="rect">
            <a:avLst/>
          </a:prstGeom>
          <a:solidFill>
            <a:srgbClr val="FFFFFF">
              <a:alpha val="80000"/>
            </a:srgbClr>
          </a:solidFill>
          <a:ln w="38100" cap="sq">
            <a:solidFill>
              <a:srgbClr val="5C2305"/>
            </a:solidFill>
            <a:miter lim="800000"/>
            <a:headEnd type="none" w="sm" len="sm"/>
            <a:tailEnd type="none" w="sm" len="sm"/>
          </a:ln>
          <a:effectLst/>
        </p:spPr>
        <p:txBody>
          <a:bodyPr wrap="none" anchor="ctr"/>
          <a:lstStyle/>
          <a:p>
            <a:endParaRPr lang="tr-TR"/>
          </a:p>
        </p:txBody>
      </p:sp>
      <p:sp>
        <p:nvSpPr>
          <p:cNvPr id="1045" name="Rectangle 21"/>
          <p:cNvSpPr>
            <a:spLocks noChangeArrowheads="1"/>
          </p:cNvSpPr>
          <p:nvPr/>
        </p:nvSpPr>
        <p:spPr bwMode="auto">
          <a:xfrm>
            <a:off x="533400" y="762000"/>
            <a:ext cx="8001000" cy="5334000"/>
          </a:xfrm>
          <a:prstGeom prst="rect">
            <a:avLst/>
          </a:prstGeom>
          <a:noFill/>
          <a:ln w="76200" cap="sq">
            <a:solidFill>
              <a:srgbClr val="FFFFFF"/>
            </a:solidFill>
            <a:miter lim="800000"/>
            <a:headEnd type="none" w="sm" len="sm"/>
            <a:tailEnd type="none" w="sm" len="sm"/>
          </a:ln>
          <a:effectLst/>
        </p:spPr>
        <p:txBody>
          <a:bodyPr wrap="none" anchor="ctr"/>
          <a:lstStyle/>
          <a:p>
            <a:endParaRPr lang="tr-TR"/>
          </a:p>
        </p:txBody>
      </p:sp>
      <p:sp>
        <p:nvSpPr>
          <p:cNvPr id="1034" name="Rectangle 10"/>
          <p:cNvSpPr>
            <a:spLocks noGrp="1" noChangeArrowheads="1"/>
          </p:cNvSpPr>
          <p:nvPr>
            <p:ph type="title"/>
          </p:nvPr>
        </p:nvSpPr>
        <p:spPr bwMode="auto">
          <a:xfrm>
            <a:off x="1905000" y="838200"/>
            <a:ext cx="6324600" cy="685800"/>
          </a:xfrm>
          <a:prstGeom prst="rect">
            <a:avLst/>
          </a:prstGeom>
          <a:noFill/>
          <a:ln w="9525">
            <a:noFill/>
            <a:miter lim="800000"/>
            <a:headEnd/>
            <a:tailEnd/>
          </a:ln>
        </p:spPr>
        <p:txBody>
          <a:bodyPr vert="horz" wrap="square" lIns="92075" tIns="46037" rIns="92075" bIns="46037" numCol="1" anchor="ctr" anchorCtr="0" compatLnSpc="1">
            <a:prstTxWarp prst="textNoShape">
              <a:avLst/>
            </a:prstTxWarp>
          </a:bodyPr>
          <a:lstStyle/>
          <a:p>
            <a:pPr lvl="0"/>
            <a:r>
              <a:rPr lang="tr-TR" smtClean="0"/>
              <a:t>Asıl başlık stilini düzenlemek için tıklatın</a:t>
            </a:r>
          </a:p>
        </p:txBody>
      </p:sp>
      <p:sp>
        <p:nvSpPr>
          <p:cNvPr id="1036" name="Rectangle 12"/>
          <p:cNvSpPr>
            <a:spLocks noGrp="1" noChangeArrowheads="1"/>
          </p:cNvSpPr>
          <p:nvPr>
            <p:ph type="body" idx="1"/>
          </p:nvPr>
        </p:nvSpPr>
        <p:spPr bwMode="auto">
          <a:xfrm>
            <a:off x="2741613" y="1752600"/>
            <a:ext cx="5484812" cy="4191000"/>
          </a:xfrm>
          <a:prstGeom prst="rect">
            <a:avLst/>
          </a:prstGeom>
          <a:noFill/>
          <a:ln w="9525">
            <a:noFill/>
            <a:miter lim="800000"/>
            <a:headEnd/>
            <a:tailEnd/>
          </a:ln>
        </p:spPr>
        <p:txBody>
          <a:bodyPr vert="horz" wrap="square" lIns="92075" tIns="46037" rIns="92075" bIns="46037"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1041" name="Rectangle 17"/>
          <p:cNvSpPr>
            <a:spLocks noGrp="1" noChangeArrowheads="1"/>
          </p:cNvSpPr>
          <p:nvPr>
            <p:ph type="sldNum" sz="quarter" idx="4"/>
          </p:nvPr>
        </p:nvSpPr>
        <p:spPr bwMode="auto">
          <a:xfrm>
            <a:off x="8077200" y="6415088"/>
            <a:ext cx="739775" cy="423862"/>
          </a:xfrm>
          <a:prstGeom prst="rect">
            <a:avLst/>
          </a:prstGeom>
          <a:noFill/>
          <a:ln w="9525">
            <a:noFill/>
            <a:miter lim="800000"/>
            <a:headEnd/>
            <a:tailEnd/>
          </a:ln>
        </p:spPr>
        <p:txBody>
          <a:bodyPr vert="horz" wrap="none" lIns="92075" tIns="46037" rIns="92075" bIns="46037" numCol="1" anchor="ctr" anchorCtr="0" compatLnSpc="1">
            <a:prstTxWarp prst="textNoShape">
              <a:avLst/>
            </a:prstTxWarp>
          </a:bodyPr>
          <a:lstStyle>
            <a:lvl1pPr algn="r">
              <a:defRPr sz="1000" b="0">
                <a:latin typeface="+mn-lt"/>
              </a:defRPr>
            </a:lvl1pPr>
          </a:lstStyle>
          <a:p>
            <a:fld id="{440F919C-D1AC-4FBD-B831-A80040801FA7}" type="slidenum">
              <a:rPr lang="tr-TR"/>
              <a:pPr/>
              <a:t>‹#›</a:t>
            </a:fld>
            <a:endParaRPr lang="tr-TR"/>
          </a:p>
        </p:txBody>
      </p:sp>
      <p:sp>
        <p:nvSpPr>
          <p:cNvPr id="1042" name="Rectangle 18"/>
          <p:cNvSpPr>
            <a:spLocks noGrp="1" noChangeArrowheads="1"/>
          </p:cNvSpPr>
          <p:nvPr>
            <p:ph type="ftr" sz="quarter" idx="3"/>
          </p:nvPr>
        </p:nvSpPr>
        <p:spPr bwMode="auto">
          <a:xfrm>
            <a:off x="3581400" y="6415088"/>
            <a:ext cx="4419600" cy="441325"/>
          </a:xfrm>
          <a:prstGeom prst="rect">
            <a:avLst/>
          </a:prstGeom>
          <a:noFill/>
          <a:ln w="9525">
            <a:noFill/>
            <a:miter lim="800000"/>
            <a:headEnd/>
            <a:tailEnd/>
          </a:ln>
        </p:spPr>
        <p:txBody>
          <a:bodyPr vert="horz" wrap="none" lIns="92075" tIns="46037" rIns="92075" bIns="46037" numCol="1" anchor="ctr" anchorCtr="0" compatLnSpc="1">
            <a:prstTxWarp prst="textNoShape">
              <a:avLst/>
            </a:prstTxWarp>
          </a:bodyPr>
          <a:lstStyle>
            <a:lvl1pPr>
              <a:defRPr sz="1000" b="0">
                <a:latin typeface="+mn-lt"/>
              </a:defRPr>
            </a:lvl1pPr>
          </a:lstStyle>
          <a:p>
            <a:endParaRPr lang="tr-TR"/>
          </a:p>
        </p:txBody>
      </p:sp>
      <p:sp>
        <p:nvSpPr>
          <p:cNvPr id="1043" name="Rectangle 19"/>
          <p:cNvSpPr>
            <a:spLocks noGrp="1" noChangeArrowheads="1"/>
          </p:cNvSpPr>
          <p:nvPr>
            <p:ph type="dt" sz="quarter" idx="2"/>
          </p:nvPr>
        </p:nvSpPr>
        <p:spPr bwMode="auto">
          <a:xfrm>
            <a:off x="1905000" y="6415088"/>
            <a:ext cx="1593850" cy="441325"/>
          </a:xfrm>
          <a:prstGeom prst="rect">
            <a:avLst/>
          </a:prstGeom>
          <a:noFill/>
          <a:ln w="9525">
            <a:noFill/>
            <a:miter lim="800000"/>
            <a:headEnd/>
            <a:tailEnd/>
          </a:ln>
        </p:spPr>
        <p:txBody>
          <a:bodyPr vert="horz" wrap="none" lIns="92075" tIns="46037" rIns="92075" bIns="46037" numCol="1" anchor="ctr" anchorCtr="0" compatLnSpc="1">
            <a:prstTxWarp prst="textNoShape">
              <a:avLst/>
            </a:prstTxWarp>
          </a:bodyPr>
          <a:lstStyle>
            <a:lvl1pPr>
              <a:defRPr sz="1000" b="0">
                <a:latin typeface="+mn-lt"/>
              </a:defRPr>
            </a:lvl1pPr>
          </a:lstStyle>
          <a:p>
            <a:fld id="{BE1C2D1E-C362-47A8-827F-7DC4C26C4CCC}" type="datetime1">
              <a:rPr lang="tr-TR"/>
              <a:pPr/>
              <a:t>02.03.2014</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p:txStyles>
    <p:titleStyle>
      <a:lvl1pPr algn="l" rtl="0" eaLnBrk="1" fontAlgn="base" hangingPunct="1">
        <a:spcBef>
          <a:spcPct val="0"/>
        </a:spcBef>
        <a:spcAft>
          <a:spcPct val="0"/>
        </a:spcAft>
        <a:defRPr kumimoji="1" sz="2800">
          <a:solidFill>
            <a:srgbClr val="5C2305"/>
          </a:solidFill>
          <a:latin typeface="+mj-lt"/>
          <a:ea typeface="+mj-ea"/>
          <a:cs typeface="+mj-cs"/>
        </a:defRPr>
      </a:lvl1pPr>
      <a:lvl2pPr algn="l" rtl="0" eaLnBrk="1" fontAlgn="base" hangingPunct="1">
        <a:spcBef>
          <a:spcPct val="0"/>
        </a:spcBef>
        <a:spcAft>
          <a:spcPct val="0"/>
        </a:spcAft>
        <a:defRPr kumimoji="1" sz="2800">
          <a:solidFill>
            <a:srgbClr val="5C2305"/>
          </a:solidFill>
          <a:latin typeface="Verdana" pitchFamily="34" charset="0"/>
        </a:defRPr>
      </a:lvl2pPr>
      <a:lvl3pPr algn="l" rtl="0" eaLnBrk="1" fontAlgn="base" hangingPunct="1">
        <a:spcBef>
          <a:spcPct val="0"/>
        </a:spcBef>
        <a:spcAft>
          <a:spcPct val="0"/>
        </a:spcAft>
        <a:defRPr kumimoji="1" sz="2800">
          <a:solidFill>
            <a:srgbClr val="5C2305"/>
          </a:solidFill>
          <a:latin typeface="Verdana" pitchFamily="34" charset="0"/>
        </a:defRPr>
      </a:lvl3pPr>
      <a:lvl4pPr algn="l" rtl="0" eaLnBrk="1" fontAlgn="base" hangingPunct="1">
        <a:spcBef>
          <a:spcPct val="0"/>
        </a:spcBef>
        <a:spcAft>
          <a:spcPct val="0"/>
        </a:spcAft>
        <a:defRPr kumimoji="1" sz="2800">
          <a:solidFill>
            <a:srgbClr val="5C2305"/>
          </a:solidFill>
          <a:latin typeface="Verdana" pitchFamily="34" charset="0"/>
        </a:defRPr>
      </a:lvl4pPr>
      <a:lvl5pPr algn="l" rtl="0" eaLnBrk="1" fontAlgn="base" hangingPunct="1">
        <a:spcBef>
          <a:spcPct val="0"/>
        </a:spcBef>
        <a:spcAft>
          <a:spcPct val="0"/>
        </a:spcAft>
        <a:defRPr kumimoji="1" sz="2800">
          <a:solidFill>
            <a:srgbClr val="5C2305"/>
          </a:solidFill>
          <a:latin typeface="Verdana" pitchFamily="34" charset="0"/>
        </a:defRPr>
      </a:lvl5pPr>
      <a:lvl6pPr marL="457200" algn="l" rtl="0" eaLnBrk="1" fontAlgn="base" hangingPunct="1">
        <a:spcBef>
          <a:spcPct val="0"/>
        </a:spcBef>
        <a:spcAft>
          <a:spcPct val="0"/>
        </a:spcAft>
        <a:defRPr kumimoji="1" sz="2800">
          <a:solidFill>
            <a:srgbClr val="5C2305"/>
          </a:solidFill>
          <a:latin typeface="Verdana" pitchFamily="34" charset="0"/>
        </a:defRPr>
      </a:lvl6pPr>
      <a:lvl7pPr marL="914400" algn="l" rtl="0" eaLnBrk="1" fontAlgn="base" hangingPunct="1">
        <a:spcBef>
          <a:spcPct val="0"/>
        </a:spcBef>
        <a:spcAft>
          <a:spcPct val="0"/>
        </a:spcAft>
        <a:defRPr kumimoji="1" sz="2800">
          <a:solidFill>
            <a:srgbClr val="5C2305"/>
          </a:solidFill>
          <a:latin typeface="Verdana" pitchFamily="34" charset="0"/>
        </a:defRPr>
      </a:lvl7pPr>
      <a:lvl8pPr marL="1371600" algn="l" rtl="0" eaLnBrk="1" fontAlgn="base" hangingPunct="1">
        <a:spcBef>
          <a:spcPct val="0"/>
        </a:spcBef>
        <a:spcAft>
          <a:spcPct val="0"/>
        </a:spcAft>
        <a:defRPr kumimoji="1" sz="2800">
          <a:solidFill>
            <a:srgbClr val="5C2305"/>
          </a:solidFill>
          <a:latin typeface="Verdana" pitchFamily="34" charset="0"/>
        </a:defRPr>
      </a:lvl8pPr>
      <a:lvl9pPr marL="1828800" algn="l" rtl="0" eaLnBrk="1" fontAlgn="base" hangingPunct="1">
        <a:spcBef>
          <a:spcPct val="0"/>
        </a:spcBef>
        <a:spcAft>
          <a:spcPct val="0"/>
        </a:spcAft>
        <a:defRPr kumimoji="1" sz="2800">
          <a:solidFill>
            <a:srgbClr val="5C2305"/>
          </a:solidFill>
          <a:latin typeface="Verdana" pitchFamily="34" charset="0"/>
        </a:defRPr>
      </a:lvl9pPr>
    </p:titleStyle>
    <p:bodyStyle>
      <a:lvl1pPr marL="342900" indent="-342900" algn="l" rtl="0" eaLnBrk="1" fontAlgn="base" hangingPunct="1">
        <a:spcBef>
          <a:spcPct val="20000"/>
        </a:spcBef>
        <a:spcAft>
          <a:spcPct val="0"/>
        </a:spcAft>
        <a:buClr>
          <a:srgbClr val="5C2305"/>
        </a:buClr>
        <a:buChar char="•"/>
        <a:defRPr kumimoji="1" sz="2200">
          <a:solidFill>
            <a:srgbClr val="5C2305"/>
          </a:solidFill>
          <a:latin typeface="+mn-lt"/>
          <a:ea typeface="+mn-ea"/>
          <a:cs typeface="+mn-cs"/>
        </a:defRPr>
      </a:lvl1pPr>
      <a:lvl2pPr marL="742950" indent="-285750" algn="l" rtl="0" eaLnBrk="1" fontAlgn="base" hangingPunct="1">
        <a:spcBef>
          <a:spcPct val="20000"/>
        </a:spcBef>
        <a:spcAft>
          <a:spcPct val="0"/>
        </a:spcAft>
        <a:buClr>
          <a:srgbClr val="5C2305"/>
        </a:buClr>
        <a:buChar char="•"/>
        <a:defRPr kumimoji="1" sz="2000">
          <a:solidFill>
            <a:srgbClr val="5C2305"/>
          </a:solidFill>
          <a:latin typeface="+mn-lt"/>
        </a:defRPr>
      </a:lvl2pPr>
      <a:lvl3pPr marL="1085850" indent="-228600" algn="l" rtl="0" eaLnBrk="1" fontAlgn="base" hangingPunct="1">
        <a:spcBef>
          <a:spcPct val="20000"/>
        </a:spcBef>
        <a:spcAft>
          <a:spcPct val="0"/>
        </a:spcAft>
        <a:buClr>
          <a:srgbClr val="5C2305"/>
        </a:buClr>
        <a:buChar char="•"/>
        <a:defRPr kumimoji="1">
          <a:solidFill>
            <a:srgbClr val="5C2305"/>
          </a:solidFill>
          <a:latin typeface="+mn-lt"/>
        </a:defRPr>
      </a:lvl3pPr>
      <a:lvl4pPr marL="1428750" indent="-228600" algn="l" rtl="0" eaLnBrk="1" fontAlgn="base" hangingPunct="1">
        <a:spcBef>
          <a:spcPct val="20000"/>
        </a:spcBef>
        <a:spcAft>
          <a:spcPct val="0"/>
        </a:spcAft>
        <a:buClr>
          <a:srgbClr val="5C2305"/>
        </a:buClr>
        <a:buChar char="•"/>
        <a:defRPr kumimoji="1" sz="1600">
          <a:solidFill>
            <a:srgbClr val="5C2305"/>
          </a:solidFill>
          <a:latin typeface="+mn-lt"/>
        </a:defRPr>
      </a:lvl4pPr>
      <a:lvl5pPr marL="1771650" indent="-228600" algn="l" rtl="0" eaLnBrk="1" fontAlgn="base" hangingPunct="1">
        <a:spcBef>
          <a:spcPct val="20000"/>
        </a:spcBef>
        <a:spcAft>
          <a:spcPct val="0"/>
        </a:spcAft>
        <a:buClr>
          <a:srgbClr val="5C2305"/>
        </a:buClr>
        <a:buChar char="•"/>
        <a:defRPr kumimoji="1" sz="1400">
          <a:solidFill>
            <a:srgbClr val="5C2305"/>
          </a:solidFill>
          <a:latin typeface="+mn-lt"/>
        </a:defRPr>
      </a:lvl5pPr>
      <a:lvl6pPr marL="2228850" indent="-228600" algn="l" rtl="0" eaLnBrk="1" fontAlgn="base" hangingPunct="1">
        <a:spcBef>
          <a:spcPct val="20000"/>
        </a:spcBef>
        <a:spcAft>
          <a:spcPct val="0"/>
        </a:spcAft>
        <a:buClr>
          <a:srgbClr val="5C2305"/>
        </a:buClr>
        <a:buChar char="•"/>
        <a:defRPr kumimoji="1" sz="1400">
          <a:solidFill>
            <a:srgbClr val="5C2305"/>
          </a:solidFill>
          <a:latin typeface="+mn-lt"/>
        </a:defRPr>
      </a:lvl6pPr>
      <a:lvl7pPr marL="2686050" indent="-228600" algn="l" rtl="0" eaLnBrk="1" fontAlgn="base" hangingPunct="1">
        <a:spcBef>
          <a:spcPct val="20000"/>
        </a:spcBef>
        <a:spcAft>
          <a:spcPct val="0"/>
        </a:spcAft>
        <a:buClr>
          <a:srgbClr val="5C2305"/>
        </a:buClr>
        <a:buChar char="•"/>
        <a:defRPr kumimoji="1" sz="1400">
          <a:solidFill>
            <a:srgbClr val="5C2305"/>
          </a:solidFill>
          <a:latin typeface="+mn-lt"/>
        </a:defRPr>
      </a:lvl7pPr>
      <a:lvl8pPr marL="3143250" indent="-228600" algn="l" rtl="0" eaLnBrk="1" fontAlgn="base" hangingPunct="1">
        <a:spcBef>
          <a:spcPct val="20000"/>
        </a:spcBef>
        <a:spcAft>
          <a:spcPct val="0"/>
        </a:spcAft>
        <a:buClr>
          <a:srgbClr val="5C2305"/>
        </a:buClr>
        <a:buChar char="•"/>
        <a:defRPr kumimoji="1" sz="1400">
          <a:solidFill>
            <a:srgbClr val="5C2305"/>
          </a:solidFill>
          <a:latin typeface="+mn-lt"/>
        </a:defRPr>
      </a:lvl8pPr>
      <a:lvl9pPr marL="3600450" indent="-228600" algn="l" rtl="0" eaLnBrk="1" fontAlgn="base" hangingPunct="1">
        <a:spcBef>
          <a:spcPct val="20000"/>
        </a:spcBef>
        <a:spcAft>
          <a:spcPct val="0"/>
        </a:spcAft>
        <a:buClr>
          <a:srgbClr val="5C2305"/>
        </a:buClr>
        <a:buChar char="•"/>
        <a:defRPr kumimoji="1" sz="1400">
          <a:solidFill>
            <a:srgbClr val="5C2305"/>
          </a:solidFill>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sz="quarter"/>
          </p:nvPr>
        </p:nvSpPr>
        <p:spPr>
          <a:xfrm>
            <a:off x="2786050" y="1785926"/>
            <a:ext cx="5484812" cy="2133600"/>
          </a:xfrm>
        </p:spPr>
        <p:txBody>
          <a:bodyPr/>
          <a:lstStyle/>
          <a:p>
            <a:pPr algn="ctr"/>
            <a:r>
              <a:rPr lang="tr-TR" dirty="0" smtClean="0"/>
              <a:t>Çevre Sorunlarının Küresel Boyutu</a:t>
            </a:r>
            <a:endParaRPr lang="tr-TR" dirty="0"/>
          </a:p>
        </p:txBody>
      </p:sp>
      <p:sp>
        <p:nvSpPr>
          <p:cNvPr id="5" name="4 Metin kutusu"/>
          <p:cNvSpPr txBox="1"/>
          <p:nvPr/>
        </p:nvSpPr>
        <p:spPr>
          <a:xfrm>
            <a:off x="5357818" y="5715016"/>
            <a:ext cx="3421129" cy="646331"/>
          </a:xfrm>
          <a:prstGeom prst="rect">
            <a:avLst/>
          </a:prstGeom>
          <a:noFill/>
        </p:spPr>
        <p:txBody>
          <a:bodyPr wrap="none" rtlCol="0">
            <a:spAutoFit/>
          </a:bodyPr>
          <a:lstStyle/>
          <a:p>
            <a:r>
              <a:rPr lang="tr-TR" sz="3600" dirty="0" smtClean="0">
                <a:latin typeface="Vivaldi" pitchFamily="66" charset="0"/>
              </a:rPr>
              <a:t>Vahit Can Keskin</a:t>
            </a:r>
            <a:endParaRPr lang="tr-TR" sz="3600" dirty="0">
              <a:latin typeface="Vivaldi" pitchFamily="66"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dirty="0"/>
          </a:p>
        </p:txBody>
      </p:sp>
      <p:pic>
        <p:nvPicPr>
          <p:cNvPr id="77826" name="Picture 2" descr="http://img2.blogcu.com/images/r/a/b/rabiasena/2.jpg"/>
          <p:cNvPicPr>
            <a:picLocks noChangeAspect="1" noChangeArrowheads="1"/>
          </p:cNvPicPr>
          <p:nvPr/>
        </p:nvPicPr>
        <p:blipFill>
          <a:blip r:embed="rId2" cstate="print"/>
          <a:srcRect b="8474"/>
          <a:stretch>
            <a:fillRect/>
          </a:stretch>
        </p:blipFill>
        <p:spPr bwMode="auto">
          <a:xfrm>
            <a:off x="357158" y="571479"/>
            <a:ext cx="8360834" cy="5643603"/>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Asit Yağmurları</a:t>
            </a:r>
            <a:endParaRPr lang="tr-TR" dirty="0"/>
          </a:p>
        </p:txBody>
      </p:sp>
      <p:sp>
        <p:nvSpPr>
          <p:cNvPr id="3" name="2 İçerik Yer Tutucusu"/>
          <p:cNvSpPr>
            <a:spLocks noGrp="1"/>
          </p:cNvSpPr>
          <p:nvPr>
            <p:ph idx="1"/>
          </p:nvPr>
        </p:nvSpPr>
        <p:spPr>
          <a:xfrm>
            <a:off x="2741613" y="1752600"/>
            <a:ext cx="5484812" cy="4391044"/>
          </a:xfrm>
        </p:spPr>
        <p:txBody>
          <a:bodyPr/>
          <a:lstStyle/>
          <a:p>
            <a:pPr algn="ctr"/>
            <a:r>
              <a:rPr lang="tr-TR" dirty="0" smtClean="0"/>
              <a:t>Asit yağmurları, fosil yakıtların yakılmasıyla oluşan yağışlardır. </a:t>
            </a:r>
          </a:p>
          <a:p>
            <a:pPr algn="ctr"/>
            <a:r>
              <a:rPr lang="tr-TR" dirty="0" smtClean="0"/>
              <a:t>Kömür ve petrol gibi fosil yakıtlardan, azot ve kükürt gazları açığa çıkmaktadır. </a:t>
            </a:r>
          </a:p>
          <a:p>
            <a:pPr algn="ctr"/>
            <a:r>
              <a:rPr lang="tr-TR" dirty="0" smtClean="0"/>
              <a:t>Oluşan bu gazlar bulutlardaki su buharıyla tepkimeye girerek sülfürik ve nitrik asitleri ortaya çıkarmakta oluşan bu asitler ise kar, yağmur, çiğ ve sis gibi doğal olaylar sonucunda yeryüzüne ulaşmaktadır. </a:t>
            </a:r>
            <a:endParaRPr lang="tr-T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lgn="ctr"/>
            <a:endParaRPr lang="tr-TR" dirty="0" smtClean="0"/>
          </a:p>
          <a:p>
            <a:pPr algn="ctr"/>
            <a:r>
              <a:rPr lang="tr-TR" dirty="0" smtClean="0"/>
              <a:t>Normal koşullar altında oluşan yağmurların </a:t>
            </a:r>
            <a:r>
              <a:rPr lang="tr-TR" dirty="0" err="1" smtClean="0"/>
              <a:t>pH</a:t>
            </a:r>
            <a:r>
              <a:rPr lang="tr-TR" dirty="0" smtClean="0"/>
              <a:t> değeri 5.6′dır. </a:t>
            </a:r>
          </a:p>
          <a:p>
            <a:pPr algn="ctr"/>
            <a:endParaRPr lang="tr-TR" dirty="0" smtClean="0"/>
          </a:p>
          <a:p>
            <a:pPr algn="ctr"/>
            <a:r>
              <a:rPr lang="tr-TR" dirty="0" smtClean="0"/>
              <a:t>Bunun altında bir değere sahip olan yağış asit yağmuru olarak adlandırılır.</a:t>
            </a:r>
            <a:endParaRPr lang="tr-T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Asit Yağmurlarının Etkileri</a:t>
            </a:r>
            <a:endParaRPr lang="tr-TR" dirty="0"/>
          </a:p>
        </p:txBody>
      </p:sp>
      <p:sp>
        <p:nvSpPr>
          <p:cNvPr id="3" name="2 İçerik Yer Tutucusu"/>
          <p:cNvSpPr>
            <a:spLocks noGrp="1"/>
          </p:cNvSpPr>
          <p:nvPr>
            <p:ph idx="1"/>
          </p:nvPr>
        </p:nvSpPr>
        <p:spPr>
          <a:xfrm>
            <a:off x="2741613" y="1752600"/>
            <a:ext cx="5484812" cy="4462482"/>
          </a:xfrm>
        </p:spPr>
        <p:txBody>
          <a:bodyPr/>
          <a:lstStyle/>
          <a:p>
            <a:pPr algn="ctr"/>
            <a:r>
              <a:rPr lang="tr-TR" dirty="0" smtClean="0"/>
              <a:t>Göllere ve akarsulara düşen asit yağmurları, sudaki asit dengesini bozar ve balıkları etkiler. </a:t>
            </a:r>
          </a:p>
          <a:p>
            <a:pPr algn="ctr"/>
            <a:endParaRPr lang="tr-TR" dirty="0" smtClean="0"/>
          </a:p>
          <a:p>
            <a:pPr algn="ctr"/>
            <a:r>
              <a:rPr lang="tr-TR" dirty="0" smtClean="0"/>
              <a:t>Balıkların bu durumdan etkilenmesi besin zinciri yoluyla bizleri de etkilemektedir.</a:t>
            </a:r>
          </a:p>
          <a:p>
            <a:pPr algn="ctr"/>
            <a:endParaRPr lang="tr-TR" dirty="0" smtClean="0"/>
          </a:p>
          <a:p>
            <a:pPr algn="ctr"/>
            <a:r>
              <a:rPr lang="tr-TR" dirty="0" smtClean="0"/>
              <a:t>Havada bulunan sülfat solunum yoluyla alınmakta ve bronşit, astım, kanser gibi çeşitli hastalıklara neden olmaktadır.</a:t>
            </a:r>
          </a:p>
          <a:p>
            <a:pPr algn="ctr"/>
            <a:endParaRPr lang="tr-T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lgn="ctr"/>
            <a:endParaRPr lang="tr-TR" dirty="0" smtClean="0"/>
          </a:p>
          <a:p>
            <a:pPr algn="ctr"/>
            <a:r>
              <a:rPr lang="tr-TR" dirty="0" smtClean="0"/>
              <a:t>Topraktaki alüminyumun çözülmesine neden olur ve ağaç köklerinin besinlerden faydalanmasını engeller.</a:t>
            </a:r>
          </a:p>
          <a:p>
            <a:pPr algn="ctr"/>
            <a:endParaRPr lang="tr-TR" dirty="0" smtClean="0"/>
          </a:p>
          <a:p>
            <a:pPr algn="ctr"/>
            <a:r>
              <a:rPr lang="tr-TR" dirty="0" smtClean="0"/>
              <a:t>Mermer, kumtaşı veya kireçten yapılan ve içerisinde kalsiyum karbonat bulunduran tarihi eserlere zarar vermektedir.</a:t>
            </a:r>
          </a:p>
          <a:p>
            <a:pPr algn="ctr"/>
            <a:endParaRPr lang="tr-T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785918" y="838200"/>
            <a:ext cx="6715172" cy="876288"/>
          </a:xfrm>
        </p:spPr>
        <p:txBody>
          <a:bodyPr/>
          <a:lstStyle/>
          <a:p>
            <a:r>
              <a:rPr lang="tr-TR" sz="2400" b="1" dirty="0" smtClean="0"/>
              <a:t>Asit Yağmurlarının Etkisini Azaltmak İçin Alınabilecek önlemler</a:t>
            </a:r>
            <a:endParaRPr lang="tr-TR" sz="2400" dirty="0"/>
          </a:p>
        </p:txBody>
      </p:sp>
      <p:sp>
        <p:nvSpPr>
          <p:cNvPr id="3" name="2 İçerik Yer Tutucusu"/>
          <p:cNvSpPr>
            <a:spLocks noGrp="1"/>
          </p:cNvSpPr>
          <p:nvPr>
            <p:ph idx="1"/>
          </p:nvPr>
        </p:nvSpPr>
        <p:spPr/>
        <p:txBody>
          <a:bodyPr/>
          <a:lstStyle/>
          <a:p>
            <a:pPr algn="ctr"/>
            <a:r>
              <a:rPr lang="tr-TR" dirty="0" smtClean="0"/>
              <a:t>Enerji üretiminde kullanılan termik santrallerin yerine, yenilenebilir enerji kaynaklarının kullanımı yaygınlaştırılmalıdır. </a:t>
            </a:r>
          </a:p>
          <a:p>
            <a:pPr algn="ctr"/>
            <a:endParaRPr lang="tr-TR" dirty="0" smtClean="0"/>
          </a:p>
          <a:p>
            <a:pPr algn="ctr"/>
            <a:r>
              <a:rPr lang="tr-TR" dirty="0" smtClean="0"/>
              <a:t>Orman yangınları engellenmeli, yeşil alanlar yaygınlaştırılmadır.</a:t>
            </a:r>
          </a:p>
          <a:p>
            <a:pPr algn="ctr"/>
            <a:endParaRPr lang="tr-TR" dirty="0" smtClean="0"/>
          </a:p>
          <a:p>
            <a:pPr algn="ctr"/>
            <a:r>
              <a:rPr lang="tr-TR" dirty="0" smtClean="0"/>
              <a:t>Şehir içi ulaşımlarda özel araçların yerine toplu taşıma araçları kullanılmalıdır.</a:t>
            </a:r>
            <a:endParaRPr lang="tr-T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lgn="ctr"/>
            <a:endParaRPr lang="tr-TR" dirty="0" smtClean="0"/>
          </a:p>
          <a:p>
            <a:pPr algn="ctr"/>
            <a:r>
              <a:rPr lang="tr-TR" dirty="0" smtClean="0"/>
              <a:t>Havayı olduğundan fazla kirleten kaçak kömür kullanımının önüne geçilmelidir.</a:t>
            </a:r>
          </a:p>
          <a:p>
            <a:pPr algn="ctr"/>
            <a:endParaRPr lang="tr-TR" dirty="0" smtClean="0"/>
          </a:p>
          <a:p>
            <a:pPr algn="ctr"/>
            <a:r>
              <a:rPr lang="tr-TR" dirty="0" smtClean="0"/>
              <a:t>Endüstriyel tesislerinin bacalarına filtre takılmalıdır.</a:t>
            </a:r>
          </a:p>
          <a:p>
            <a:pPr algn="ctr"/>
            <a:endParaRPr lang="tr-TR" dirty="0" smtClean="0"/>
          </a:p>
          <a:p>
            <a:pPr algn="ctr"/>
            <a:r>
              <a:rPr lang="tr-TR" dirty="0" smtClean="0"/>
              <a:t>Araçların bakımı zamanında yapılmalıdır.</a:t>
            </a:r>
          </a:p>
          <a:p>
            <a:pPr algn="ctr"/>
            <a:endParaRPr lang="tr-T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dirty="0"/>
          </a:p>
        </p:txBody>
      </p:sp>
      <p:pic>
        <p:nvPicPr>
          <p:cNvPr id="75778" name="Picture 2" descr="http://www.biyolojisitesi.net/tum%20uniteler/bilincli_birey/images/asit_yagmuru2d1_jpg0.jpg"/>
          <p:cNvPicPr>
            <a:picLocks noChangeAspect="1" noChangeArrowheads="1"/>
          </p:cNvPicPr>
          <p:nvPr/>
        </p:nvPicPr>
        <p:blipFill>
          <a:blip r:embed="rId2" cstate="print"/>
          <a:srcRect/>
          <a:stretch>
            <a:fillRect/>
          </a:stretch>
        </p:blipFill>
        <p:spPr bwMode="auto">
          <a:xfrm>
            <a:off x="357158" y="571480"/>
            <a:ext cx="8358246" cy="5735898"/>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76802" name="Picture 2" descr="http://okulweb.meb.gov.tr/33/08/287952/kur1.jpg"/>
          <p:cNvPicPr>
            <a:picLocks noChangeAspect="1" noChangeArrowheads="1"/>
          </p:cNvPicPr>
          <p:nvPr/>
        </p:nvPicPr>
        <p:blipFill>
          <a:blip r:embed="rId2" cstate="print"/>
          <a:srcRect/>
          <a:stretch>
            <a:fillRect/>
          </a:stretch>
        </p:blipFill>
        <p:spPr bwMode="auto">
          <a:xfrm>
            <a:off x="357158" y="571480"/>
            <a:ext cx="8358246" cy="5715040"/>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78850" name="Picture 2" descr="http://www.bilgiustam.com/resimler/2009/04/factory-smoke.jpg"/>
          <p:cNvPicPr>
            <a:picLocks noChangeAspect="1" noChangeArrowheads="1"/>
          </p:cNvPicPr>
          <p:nvPr/>
        </p:nvPicPr>
        <p:blipFill>
          <a:blip r:embed="rId2" cstate="print"/>
          <a:srcRect/>
          <a:stretch>
            <a:fillRect/>
          </a:stretch>
        </p:blipFill>
        <p:spPr bwMode="auto">
          <a:xfrm>
            <a:off x="357157" y="571480"/>
            <a:ext cx="8358247" cy="5715040"/>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graphicFrame>
        <p:nvGraphicFramePr>
          <p:cNvPr id="5" name="4 İçerik Yer Tutucusu"/>
          <p:cNvGraphicFramePr>
            <a:graphicFrameLocks noGrp="1"/>
          </p:cNvGraphicFramePr>
          <p:nvPr>
            <p:ph idx="1"/>
          </p:nvPr>
        </p:nvGraphicFramePr>
        <p:xfrm>
          <a:off x="1071538" y="428604"/>
          <a:ext cx="8572560" cy="61436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928794" y="642918"/>
            <a:ext cx="6324600" cy="685800"/>
          </a:xfrm>
        </p:spPr>
        <p:txBody>
          <a:bodyPr/>
          <a:lstStyle/>
          <a:p>
            <a:r>
              <a:rPr lang="tr-TR" dirty="0" smtClean="0"/>
              <a:t>Ozon Seyrelmesi</a:t>
            </a:r>
            <a:endParaRPr lang="tr-TR" dirty="0"/>
          </a:p>
        </p:txBody>
      </p:sp>
      <p:sp>
        <p:nvSpPr>
          <p:cNvPr id="3" name="2 İçerik Yer Tutucusu"/>
          <p:cNvSpPr>
            <a:spLocks noGrp="1"/>
          </p:cNvSpPr>
          <p:nvPr>
            <p:ph idx="1"/>
          </p:nvPr>
        </p:nvSpPr>
        <p:spPr>
          <a:xfrm>
            <a:off x="2643174" y="1214422"/>
            <a:ext cx="5643602" cy="5000660"/>
          </a:xfrm>
        </p:spPr>
        <p:txBody>
          <a:bodyPr/>
          <a:lstStyle/>
          <a:p>
            <a:pPr algn="ctr"/>
            <a:r>
              <a:rPr lang="tr-TR" dirty="0" smtClean="0"/>
              <a:t>Ozon gazı bulunduğu atmosfer tabakasına göre yaşamın dostu veya düşmanı olmaktadır. </a:t>
            </a:r>
          </a:p>
          <a:p>
            <a:pPr algn="ctr"/>
            <a:r>
              <a:rPr lang="tr-TR" dirty="0" smtClean="0"/>
              <a:t>Yeryüzünden 15 </a:t>
            </a:r>
            <a:r>
              <a:rPr lang="tr-TR" dirty="0" err="1" smtClean="0"/>
              <a:t>km’ye</a:t>
            </a:r>
            <a:r>
              <a:rPr lang="tr-TR" dirty="0" smtClean="0"/>
              <a:t> kadar olan troposfer içinde bulunan </a:t>
            </a:r>
            <a:r>
              <a:rPr lang="tr-TR" dirty="0" err="1" smtClean="0"/>
              <a:t>troposferik</a:t>
            </a:r>
            <a:r>
              <a:rPr lang="tr-TR" dirty="0" smtClean="0"/>
              <a:t> ozonun artması sera etkisini artırır ve küresel ısınmaya katkıda bulunur. </a:t>
            </a:r>
          </a:p>
          <a:p>
            <a:pPr algn="ctr"/>
            <a:r>
              <a:rPr lang="tr-TR" dirty="0" smtClean="0"/>
              <a:t>Yaygın olarak bilinen ve adından sıkça bahsedilen ozon tabakası ise </a:t>
            </a:r>
            <a:r>
              <a:rPr lang="tr-TR" dirty="0" err="1" smtClean="0"/>
              <a:t>stratosferik</a:t>
            </a:r>
            <a:r>
              <a:rPr lang="tr-TR" dirty="0" smtClean="0"/>
              <a:t> ozondur. </a:t>
            </a:r>
          </a:p>
          <a:p>
            <a:pPr algn="ctr"/>
            <a:r>
              <a:rPr lang="tr-TR" dirty="0" smtClean="0"/>
              <a:t>15-50 </a:t>
            </a:r>
            <a:r>
              <a:rPr lang="tr-TR" dirty="0" err="1" smtClean="0"/>
              <a:t>km’ler</a:t>
            </a:r>
            <a:r>
              <a:rPr lang="tr-TR" dirty="0" smtClean="0"/>
              <a:t> arasında yer alır ve yeryüzündeki canlıları güneşten gelen mor-ötesi ışınlara karşı korur.</a:t>
            </a:r>
            <a:endParaRPr lang="tr-T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000100" y="838200"/>
            <a:ext cx="7229500" cy="804850"/>
          </a:xfrm>
        </p:spPr>
        <p:txBody>
          <a:bodyPr/>
          <a:lstStyle/>
          <a:p>
            <a:r>
              <a:rPr lang="tr-TR" dirty="0" smtClean="0"/>
              <a:t>Ozon Tabakası İnsan Yapımı Ozon Gazı İle Neden Doldurulamıyor ?  </a:t>
            </a:r>
            <a:r>
              <a:rPr lang="tr-TR" dirty="0" smtClean="0">
                <a:sym typeface="Wingdings" pitchFamily="2" charset="2"/>
              </a:rPr>
              <a:t></a:t>
            </a:r>
            <a:endParaRPr lang="tr-TR" dirty="0"/>
          </a:p>
        </p:txBody>
      </p:sp>
      <p:sp>
        <p:nvSpPr>
          <p:cNvPr id="3" name="2 İçerik Yer Tutucusu"/>
          <p:cNvSpPr>
            <a:spLocks noGrp="1"/>
          </p:cNvSpPr>
          <p:nvPr>
            <p:ph idx="1"/>
          </p:nvPr>
        </p:nvSpPr>
        <p:spPr>
          <a:xfrm>
            <a:off x="2428860" y="1785926"/>
            <a:ext cx="5484812" cy="4191000"/>
          </a:xfrm>
        </p:spPr>
        <p:txBody>
          <a:bodyPr/>
          <a:lstStyle/>
          <a:p>
            <a:pPr algn="ctr"/>
            <a:endParaRPr lang="tr-TR" dirty="0" smtClean="0"/>
          </a:p>
          <a:p>
            <a:pPr algn="ctr"/>
            <a:r>
              <a:rPr lang="tr-TR" dirty="0" smtClean="0"/>
              <a:t>Antarktika üzerindeki ozon deliğinin kapladığı alan Rusya’nın yüzölçümünden daha büyüktür ve buranın tekrar doldurulması için on milyonlarca ton ozon gerekir. </a:t>
            </a:r>
          </a:p>
          <a:p>
            <a:pPr algn="ctr"/>
            <a:endParaRPr lang="tr-TR" dirty="0" smtClean="0"/>
          </a:p>
          <a:p>
            <a:pPr algn="ctr"/>
            <a:r>
              <a:rPr lang="tr-TR" dirty="0" smtClean="0"/>
              <a:t>Basitçe bu kadar büyük miktarda ozonu sadece gerekli olan yere taşımak bile astronomik bir maliyette neden olur.</a:t>
            </a:r>
            <a:endParaRPr lang="tr-TR"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Orman Tahribi</a:t>
            </a:r>
            <a:endParaRPr lang="tr-TR" dirty="0"/>
          </a:p>
        </p:txBody>
      </p:sp>
      <p:sp>
        <p:nvSpPr>
          <p:cNvPr id="3" name="2 İçerik Yer Tutucusu"/>
          <p:cNvSpPr>
            <a:spLocks noGrp="1"/>
          </p:cNvSpPr>
          <p:nvPr>
            <p:ph idx="1"/>
          </p:nvPr>
        </p:nvSpPr>
        <p:spPr/>
        <p:txBody>
          <a:bodyPr/>
          <a:lstStyle/>
          <a:p>
            <a:pPr algn="ctr"/>
            <a:r>
              <a:rPr lang="tr-TR" dirty="0" smtClean="0"/>
              <a:t>Ülkemiz ormanları, bilinçsiz ve usulsüz faydalanmalar, otlatma, tarla açma ve bilinçsiz endüstrileşme gibi çok değişik kullanım amaçları ile tahrip edilmekte ve step alanına dönüştürülmektedir. </a:t>
            </a:r>
          </a:p>
          <a:p>
            <a:pPr algn="ctr"/>
            <a:r>
              <a:rPr lang="tr-TR" dirty="0" smtClean="0"/>
              <a:t>Ayrıca, Anadolu köylüsü, orman alanlarının tümünü adeta bir mera alanı gibi görmekte ve herhangi bir izin almaya gerek görmeksizin bu alanlarda gelişigüzel hayvan otlatmacılığını sürdürmektedir.</a:t>
            </a:r>
            <a:endParaRPr lang="tr-T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786050" y="1071546"/>
            <a:ext cx="5484812" cy="5429288"/>
          </a:xfrm>
        </p:spPr>
        <p:txBody>
          <a:bodyPr/>
          <a:lstStyle/>
          <a:p>
            <a:pPr algn="ctr"/>
            <a:r>
              <a:rPr lang="tr-TR" dirty="0" smtClean="0"/>
              <a:t>Her yıl meydana gelen yüzlerce orman yangını ile de binlerce hektar orman yok olmaktadır. </a:t>
            </a:r>
          </a:p>
          <a:p>
            <a:pPr algn="ctr"/>
            <a:r>
              <a:rPr lang="tr-TR" dirty="0" smtClean="0"/>
              <a:t>Yüksek eğimli orman alanlarında, ormanın ortadan kalkması sonucunda erozyon hareketleri hızla artmaktadır. </a:t>
            </a:r>
          </a:p>
          <a:p>
            <a:pPr algn="ctr"/>
            <a:r>
              <a:rPr lang="tr-TR" dirty="0" smtClean="0"/>
              <a:t>Yeşil örtünün bir anda yangınlarla yok olması, sağanak şeklinde yağan ilk yağışlarla birlikte toprak kaybına ve bir çok yerin bir daha yeşil örtü ile kaplanamayacak şekilde elden çıkmasına, sahanın taş ve kayalığa dönüşmesine neden olmaktadır.</a:t>
            </a:r>
            <a:endParaRPr lang="tr-T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80898" name="Picture 2" descr="http://resim.samanyoluhaber.com/resim/27orman2.jpg"/>
          <p:cNvPicPr>
            <a:picLocks noChangeAspect="1" noChangeArrowheads="1"/>
          </p:cNvPicPr>
          <p:nvPr/>
        </p:nvPicPr>
        <p:blipFill>
          <a:blip r:embed="rId2" cstate="print"/>
          <a:srcRect/>
          <a:stretch>
            <a:fillRect/>
          </a:stretch>
        </p:blipFill>
        <p:spPr bwMode="auto">
          <a:xfrm>
            <a:off x="357158" y="571480"/>
            <a:ext cx="8358246" cy="5699182"/>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81922" name="Picture 2" descr="http://mw2.google.com/mw-panoramio/photos/medium/48835835.jpg"/>
          <p:cNvPicPr>
            <a:picLocks noChangeAspect="1" noChangeArrowheads="1"/>
          </p:cNvPicPr>
          <p:nvPr/>
        </p:nvPicPr>
        <p:blipFill>
          <a:blip r:embed="rId2" cstate="print"/>
          <a:srcRect/>
          <a:stretch>
            <a:fillRect/>
          </a:stretch>
        </p:blipFill>
        <p:spPr bwMode="auto">
          <a:xfrm>
            <a:off x="357158" y="571480"/>
            <a:ext cx="8358246" cy="5679321"/>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dirty="0"/>
          </a:p>
        </p:txBody>
      </p:sp>
      <p:pic>
        <p:nvPicPr>
          <p:cNvPr id="82946" name="Picture 2" descr="http://www.radikal.com.tr/veriler/2006/08/24/cilali.gif"/>
          <p:cNvPicPr>
            <a:picLocks noChangeAspect="1" noChangeArrowheads="1"/>
          </p:cNvPicPr>
          <p:nvPr/>
        </p:nvPicPr>
        <p:blipFill>
          <a:blip r:embed="rId2" cstate="print"/>
          <a:srcRect/>
          <a:stretch>
            <a:fillRect/>
          </a:stretch>
        </p:blipFill>
        <p:spPr bwMode="auto">
          <a:xfrm>
            <a:off x="357158" y="571480"/>
            <a:ext cx="8358247" cy="2928958"/>
          </a:xfrm>
          <a:prstGeom prst="rect">
            <a:avLst/>
          </a:prstGeom>
          <a:noFill/>
        </p:spPr>
      </p:pic>
      <p:pic>
        <p:nvPicPr>
          <p:cNvPr id="82948" name="Picture 4" descr="http://hurarsiv.hurriyet.com.tr/goster/arsivimage.aspx?picid=6089063"/>
          <p:cNvPicPr>
            <a:picLocks noChangeAspect="1" noChangeArrowheads="1"/>
          </p:cNvPicPr>
          <p:nvPr/>
        </p:nvPicPr>
        <p:blipFill>
          <a:blip r:embed="rId3" cstate="print"/>
          <a:srcRect/>
          <a:stretch>
            <a:fillRect/>
          </a:stretch>
        </p:blipFill>
        <p:spPr bwMode="auto">
          <a:xfrm>
            <a:off x="357158" y="3500438"/>
            <a:ext cx="8358246" cy="2785419"/>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BM’den orman uyarısı</a:t>
            </a:r>
            <a:endParaRPr lang="tr-TR" dirty="0"/>
          </a:p>
        </p:txBody>
      </p:sp>
      <p:sp>
        <p:nvSpPr>
          <p:cNvPr id="3" name="2 İçerik Yer Tutucusu"/>
          <p:cNvSpPr>
            <a:spLocks noGrp="1"/>
          </p:cNvSpPr>
          <p:nvPr>
            <p:ph idx="1"/>
          </p:nvPr>
        </p:nvSpPr>
        <p:spPr/>
        <p:txBody>
          <a:bodyPr/>
          <a:lstStyle/>
          <a:p>
            <a:pPr algn="ctr"/>
            <a:endParaRPr lang="tr-TR" dirty="0" smtClean="0"/>
          </a:p>
          <a:p>
            <a:pPr algn="ctr"/>
            <a:r>
              <a:rPr lang="tr-TR" dirty="0" smtClean="0"/>
              <a:t>Birleşmiş Milletler (BM) tarafından hazırlanan bir raporda, dünyada orman tahribatının endişe verici düzeyde devam ettiği, her yıl net 9.4 milyon hektar ormanın kaybedildiği bildirildi.</a:t>
            </a:r>
          </a:p>
          <a:p>
            <a:endParaRPr lang="tr-TR" dirty="0" smtClean="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dirty="0" smtClean="0"/>
          </a:p>
          <a:p>
            <a:pPr algn="ctr"/>
            <a:r>
              <a:rPr lang="tr-TR" dirty="0" smtClean="0"/>
              <a:t>Raporda, 1990’lı yıllarda yılda ortalama 14.6 milyon hektar orman tahrip olurken, ağaçlandırma yoluyla ormanlaşmanın sadece 5.2 milyon hektar arttığının tahmin edildiği, yıllık ortalama net orman tahribatının 9.4 milyon hektar olduğu ifade edildi.</a:t>
            </a:r>
            <a:endParaRPr lang="tr-TR"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lgn="ctr"/>
            <a:endParaRPr lang="tr-TR" dirty="0" smtClean="0"/>
          </a:p>
          <a:p>
            <a:pPr algn="ctr"/>
            <a:r>
              <a:rPr lang="tr-TR" dirty="0" smtClean="0"/>
              <a:t>Orman tahribatının büyük kısmının tropikal bölgelerde görüldüğüne dikkat çekilen raporda, tropikal olmayan bölgelerde ise tarım arazilerinin terk edilmesi ya da ağaçlandırma programları sayesinde ormanlık alanların genişlediği belirtildi.</a:t>
            </a:r>
            <a:endParaRPr lang="tr-T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928794" y="1000108"/>
            <a:ext cx="6324600" cy="685800"/>
          </a:xfrm>
        </p:spPr>
        <p:txBody>
          <a:bodyPr/>
          <a:lstStyle/>
          <a:p>
            <a:r>
              <a:rPr lang="tr-TR" sz="3200" dirty="0" smtClean="0"/>
              <a:t>Küresel Isınma ve Sera Etkisi</a:t>
            </a:r>
            <a:endParaRPr lang="tr-TR" sz="3200" dirty="0"/>
          </a:p>
        </p:txBody>
      </p:sp>
      <p:sp>
        <p:nvSpPr>
          <p:cNvPr id="3" name="2 İçerik Yer Tutucusu"/>
          <p:cNvSpPr>
            <a:spLocks noGrp="1"/>
          </p:cNvSpPr>
          <p:nvPr>
            <p:ph idx="1"/>
          </p:nvPr>
        </p:nvSpPr>
        <p:spPr/>
        <p:txBody>
          <a:bodyPr/>
          <a:lstStyle/>
          <a:p>
            <a:pPr algn="ctr"/>
            <a:r>
              <a:rPr lang="tr-TR" dirty="0" smtClean="0"/>
              <a:t>Güneşten gelen ışınlar atmosferi geçerek yeryüzünü ısıtır. </a:t>
            </a:r>
          </a:p>
          <a:p>
            <a:pPr algn="ctr"/>
            <a:endParaRPr lang="tr-TR" dirty="0" smtClean="0"/>
          </a:p>
          <a:p>
            <a:pPr algn="ctr"/>
            <a:r>
              <a:rPr lang="tr-TR" dirty="0" smtClean="0"/>
              <a:t>Atmosferdeki gazlar yeryüzündeki ısının bir kısmını tutar ve yeryüzünün ısı kaybına engel olurlar.</a:t>
            </a:r>
          </a:p>
          <a:p>
            <a:pPr algn="ctr"/>
            <a:endParaRPr lang="tr-TR" dirty="0" smtClean="0"/>
          </a:p>
          <a:p>
            <a:pPr algn="ctr"/>
            <a:r>
              <a:rPr lang="tr-TR" dirty="0" smtClean="0"/>
              <a:t>CO2, havada en çok ısı tutma özelliği olan gazdır.</a:t>
            </a:r>
            <a:br>
              <a:rPr lang="tr-TR" dirty="0" smtClean="0"/>
            </a:br>
            <a:endParaRPr lang="tr-TR"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lgn="ctr"/>
            <a:r>
              <a:rPr lang="tr-TR" dirty="0" smtClean="0"/>
              <a:t>Raporda, ormanlık alanlarda ya da bu alanların yakınlarında yaşayan 350 milyon insanın tüm gelirini ormanlardan sağladığı, orman sanayinin 100 milyon insanı istihdam ettiği kaydedildi.</a:t>
            </a:r>
          </a:p>
          <a:p>
            <a:pPr algn="ctr"/>
            <a:endParaRPr lang="tr-TR" dirty="0" smtClean="0"/>
          </a:p>
          <a:p>
            <a:pPr algn="ctr"/>
            <a:r>
              <a:rPr lang="tr-TR" dirty="0" smtClean="0"/>
              <a:t>Raporda, orman tahribatına karşı mücadele çağrısı yapılarak, mevcut ormanları korumanın yanı sıra ağaçlandırma kampanyalarının önemine dikkat çekildi.</a:t>
            </a:r>
          </a:p>
          <a:p>
            <a:pPr algn="ctr"/>
            <a:endParaRPr lang="tr-TR"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Teknolojinin Çevresel etkileri</a:t>
            </a:r>
            <a:endParaRPr lang="tr-TR" dirty="0"/>
          </a:p>
        </p:txBody>
      </p:sp>
      <p:sp>
        <p:nvSpPr>
          <p:cNvPr id="3" name="2 İçerik Yer Tutucusu"/>
          <p:cNvSpPr>
            <a:spLocks noGrp="1"/>
          </p:cNvSpPr>
          <p:nvPr>
            <p:ph idx="1"/>
          </p:nvPr>
        </p:nvSpPr>
        <p:spPr>
          <a:xfrm>
            <a:off x="2714612" y="1571612"/>
            <a:ext cx="5484812" cy="4191000"/>
          </a:xfrm>
        </p:spPr>
        <p:txBody>
          <a:bodyPr/>
          <a:lstStyle/>
          <a:p>
            <a:r>
              <a:rPr lang="tr-TR" dirty="0" smtClean="0"/>
              <a:t>1) Su Kirliliği</a:t>
            </a:r>
          </a:p>
          <a:p>
            <a:endParaRPr lang="tr-TR" dirty="0" smtClean="0"/>
          </a:p>
          <a:p>
            <a:r>
              <a:rPr lang="tr-TR" dirty="0" smtClean="0"/>
              <a:t>2) Toprak Kirliliği</a:t>
            </a:r>
          </a:p>
          <a:p>
            <a:endParaRPr lang="tr-TR" dirty="0" smtClean="0"/>
          </a:p>
          <a:p>
            <a:r>
              <a:rPr lang="tr-TR" dirty="0" smtClean="0"/>
              <a:t>3) Hava Kirliliği</a:t>
            </a:r>
          </a:p>
          <a:p>
            <a:endParaRPr lang="tr-TR" dirty="0" smtClean="0"/>
          </a:p>
          <a:p>
            <a:r>
              <a:rPr lang="tr-TR" dirty="0" smtClean="0"/>
              <a:t>4) Radyoaktif Kirlilik</a:t>
            </a:r>
          </a:p>
          <a:p>
            <a:endParaRPr lang="tr-TR" dirty="0" smtClean="0"/>
          </a:p>
          <a:p>
            <a:r>
              <a:rPr lang="tr-TR" dirty="0" smtClean="0"/>
              <a:t>5)Besin Kirliliği</a:t>
            </a:r>
          </a:p>
          <a:p>
            <a:endParaRPr lang="tr-TR" dirty="0" smtClean="0"/>
          </a:p>
          <a:p>
            <a:r>
              <a:rPr lang="tr-TR" dirty="0" smtClean="0"/>
              <a:t>6)Ses Kirliliği</a:t>
            </a:r>
            <a:endParaRPr lang="tr-TR"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Su Kirliliği</a:t>
            </a:r>
            <a:endParaRPr lang="tr-TR" dirty="0"/>
          </a:p>
        </p:txBody>
      </p:sp>
      <p:sp>
        <p:nvSpPr>
          <p:cNvPr id="3" name="2 İçerik Yer Tutucusu"/>
          <p:cNvSpPr>
            <a:spLocks noGrp="1"/>
          </p:cNvSpPr>
          <p:nvPr>
            <p:ph idx="1"/>
          </p:nvPr>
        </p:nvSpPr>
        <p:spPr>
          <a:xfrm>
            <a:off x="2357422" y="1643050"/>
            <a:ext cx="5715040" cy="4429156"/>
          </a:xfrm>
        </p:spPr>
        <p:txBody>
          <a:bodyPr/>
          <a:lstStyle/>
          <a:p>
            <a:pPr algn="ctr"/>
            <a:r>
              <a:rPr lang="tr-TR" sz="2100" dirty="0" smtClean="0"/>
              <a:t>Su kalitesinin mevcut fiziksel, kimyasal ve biyolojik özelliklerinin herhangi bir kullanım şeklini engelleyebilecek derecede bozulmasıdır. </a:t>
            </a:r>
          </a:p>
          <a:p>
            <a:pPr algn="ctr"/>
            <a:r>
              <a:rPr lang="tr-TR" sz="2100" dirty="0" smtClean="0"/>
              <a:t>Kirletici kaynaklar iki ana grupta incelenir. </a:t>
            </a:r>
          </a:p>
          <a:p>
            <a:pPr algn="ctr"/>
            <a:r>
              <a:rPr lang="tr-TR" sz="2100" dirty="0" smtClean="0"/>
              <a:t>Doğal kirlilik daha çok anorganik kaynaklıdır. </a:t>
            </a:r>
          </a:p>
          <a:p>
            <a:pPr algn="ctr"/>
            <a:r>
              <a:rPr lang="tr-TR" sz="2100" dirty="0" err="1" smtClean="0"/>
              <a:t>Antropojen</a:t>
            </a:r>
            <a:r>
              <a:rPr lang="tr-TR" sz="2100" dirty="0" smtClean="0"/>
              <a:t> kaynaklı kirlilik ise, çoğunlukla organik kökenlidir; evsel ve endüstriyel atıkların yüzey sularına karışması ile meydana gelir.</a:t>
            </a:r>
            <a:endParaRPr lang="tr-TR" sz="21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lgn="ctr"/>
            <a:endParaRPr lang="tr-TR" dirty="0" smtClean="0"/>
          </a:p>
          <a:p>
            <a:pPr algn="ctr"/>
            <a:r>
              <a:rPr lang="tr-TR" dirty="0" smtClean="0"/>
              <a:t>Sanayi kuruluşlarının sıvı atıkları ile su kirliliğine ve dolaylı olarak yine su kirliliğine bağlı, toprak ve bitki örtüsü üzerinde aşırı kirlenmelere neden olduğu ve hızlı bir şekilde çevrenin tahribine yol açtığı bilinmektedir.</a:t>
            </a:r>
          </a:p>
          <a:p>
            <a:pPr algn="ctr"/>
            <a:endParaRPr lang="tr-TR"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714612" y="785794"/>
            <a:ext cx="5484812" cy="4191000"/>
          </a:xfrm>
        </p:spPr>
        <p:txBody>
          <a:bodyPr/>
          <a:lstStyle/>
          <a:p>
            <a:pPr algn="ctr"/>
            <a:r>
              <a:rPr lang="tr-TR" dirty="0" smtClean="0"/>
              <a:t>Zirai mücadele için kullanılan ilaçlamalarda havadaki ilaç zerrelerinin rüzgarla sulara taşınması veya pestisid üretimi yapan fabrika atıklarının durgun veya akarsulara boşaltılması sonucunda su kaynaklarımız </a:t>
            </a:r>
            <a:r>
              <a:rPr lang="tr-TR" dirty="0" err="1" smtClean="0"/>
              <a:t>pestisidlerle</a:t>
            </a:r>
            <a:r>
              <a:rPr lang="tr-TR" dirty="0" smtClean="0"/>
              <a:t> kirlenmektedir. </a:t>
            </a:r>
          </a:p>
          <a:p>
            <a:pPr algn="ctr"/>
            <a:endParaRPr lang="tr-TR" dirty="0" smtClean="0"/>
          </a:p>
          <a:p>
            <a:pPr algn="ctr"/>
            <a:r>
              <a:rPr lang="tr-TR" dirty="0" smtClean="0"/>
              <a:t>Diğer yandan, kimyasal gübrelerin bilinçsizce ve aşırı kullanımı da zaman içinde toprağı çoraklaştırmakta ve yine doğal çevrim ile gerek su kirlenmesi ve gerekse diğer etkileri ile olumsuzluklar yaratmaktadır.</a:t>
            </a:r>
            <a:endParaRPr lang="tr-TR"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928794" y="785794"/>
            <a:ext cx="6324600" cy="685800"/>
          </a:xfrm>
        </p:spPr>
        <p:txBody>
          <a:bodyPr/>
          <a:lstStyle/>
          <a:p>
            <a:r>
              <a:rPr lang="tr-TR" dirty="0" smtClean="0"/>
              <a:t>Akarsu Kirlilik Sınıfları</a:t>
            </a:r>
            <a:endParaRPr lang="tr-TR" dirty="0"/>
          </a:p>
        </p:txBody>
      </p:sp>
      <p:sp>
        <p:nvSpPr>
          <p:cNvPr id="3" name="2 İçerik Yer Tutucusu"/>
          <p:cNvSpPr>
            <a:spLocks noGrp="1"/>
          </p:cNvSpPr>
          <p:nvPr>
            <p:ph idx="1"/>
          </p:nvPr>
        </p:nvSpPr>
        <p:spPr>
          <a:xfrm>
            <a:off x="2786050" y="1357298"/>
            <a:ext cx="5484812" cy="4191000"/>
          </a:xfrm>
        </p:spPr>
        <p:txBody>
          <a:bodyPr/>
          <a:lstStyle/>
          <a:p>
            <a:pPr algn="ctr"/>
            <a:r>
              <a:rPr lang="tr-TR" dirty="0" smtClean="0"/>
              <a:t>Sağlıklı temiz bir akarsuda bitki ve hayvan gelişimiyle ilgili olarak ekolojik bir denge bulunduğu bilinen bir gerçektir. </a:t>
            </a:r>
          </a:p>
          <a:p>
            <a:pPr algn="ctr"/>
            <a:r>
              <a:rPr lang="tr-TR" dirty="0" smtClean="0"/>
              <a:t>Evsel, endüstriyel ve tarımsal kirlenme bu dengenin değişmesine neden olur. </a:t>
            </a:r>
          </a:p>
          <a:p>
            <a:pPr algn="ctr"/>
            <a:r>
              <a:rPr lang="tr-TR" dirty="0" smtClean="0"/>
              <a:t>Akarsuya verilen kirleticilerin seyreltilmesi ve taşıma üzerinde sonuç açısından önemli bir etken, akarsuyun debisidir. </a:t>
            </a:r>
          </a:p>
          <a:p>
            <a:pPr algn="ctr"/>
            <a:r>
              <a:rPr lang="tr-TR" dirty="0" smtClean="0"/>
              <a:t>Yani bir akarsuyun debisi suyun kalitesi ve kirlilik toleransı açısından oldukça önemlidir.</a:t>
            </a:r>
            <a:endParaRPr lang="tr-TR"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 Su Kirliliği Kontrol Yönetmeliği’ne göre kıta içi yüzeysel su kategorisine göre akarsular, 4 ana sınıfa ayrılmıştır. Buna göre;</a:t>
            </a:r>
          </a:p>
          <a:p>
            <a:pPr>
              <a:buNone/>
            </a:pPr>
            <a:r>
              <a:rPr lang="tr-TR" dirty="0" smtClean="0"/>
              <a:t> </a:t>
            </a:r>
          </a:p>
          <a:p>
            <a:r>
              <a:rPr lang="tr-TR" dirty="0" smtClean="0"/>
              <a:t>I.Sınıf : Yüksek kaliteli su,</a:t>
            </a:r>
          </a:p>
          <a:p>
            <a:r>
              <a:rPr lang="tr-TR" dirty="0" smtClean="0"/>
              <a:t>II.Sınıf : Az kirlenmiş su,</a:t>
            </a:r>
          </a:p>
          <a:p>
            <a:r>
              <a:rPr lang="tr-TR" dirty="0" smtClean="0"/>
              <a:t>III. Sınıf : Kirli su,</a:t>
            </a:r>
          </a:p>
          <a:p>
            <a:r>
              <a:rPr lang="tr-TR" dirty="0" smtClean="0"/>
              <a:t>IV.Sınıf : Çok kirlenmiş su olarak tanımlanmaktadır.</a:t>
            </a:r>
          </a:p>
          <a:p>
            <a:endParaRPr lang="tr-TR"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83970" name="Picture 2" descr="http://1.bp.blogspot.com/_-LCt67jwh1o/TCnVkNJls3I/AAAAAAAAAFc/k8KwqjiMAUU/s1600/su-kirliligi.jpg"/>
          <p:cNvPicPr>
            <a:picLocks noChangeAspect="1" noChangeArrowheads="1"/>
          </p:cNvPicPr>
          <p:nvPr/>
        </p:nvPicPr>
        <p:blipFill>
          <a:blip r:embed="rId2" cstate="print"/>
          <a:srcRect/>
          <a:stretch>
            <a:fillRect/>
          </a:stretch>
        </p:blipFill>
        <p:spPr bwMode="auto">
          <a:xfrm>
            <a:off x="357158" y="571480"/>
            <a:ext cx="8358246" cy="5717898"/>
          </a:xfrm>
          <a:prstGeom prst="rect">
            <a:avLst/>
          </a:prstGeom>
          <a:noFill/>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84994" name="Picture 2" descr="http://www.zenginbilgiler.com/attachments/6240d1331389121/sular.jpg"/>
          <p:cNvPicPr>
            <a:picLocks noChangeAspect="1" noChangeArrowheads="1"/>
          </p:cNvPicPr>
          <p:nvPr/>
        </p:nvPicPr>
        <p:blipFill>
          <a:blip r:embed="rId2" cstate="print"/>
          <a:srcRect/>
          <a:stretch>
            <a:fillRect/>
          </a:stretch>
        </p:blipFill>
        <p:spPr bwMode="auto">
          <a:xfrm>
            <a:off x="357158" y="571480"/>
            <a:ext cx="8358246" cy="5723742"/>
          </a:xfrm>
          <a:prstGeom prst="rect">
            <a:avLst/>
          </a:prstGeom>
          <a:noFill/>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Toprak Kirliliği</a:t>
            </a:r>
            <a:endParaRPr lang="tr-TR" dirty="0"/>
          </a:p>
        </p:txBody>
      </p:sp>
      <p:sp>
        <p:nvSpPr>
          <p:cNvPr id="3" name="2 İçerik Yer Tutucusu"/>
          <p:cNvSpPr>
            <a:spLocks noGrp="1"/>
          </p:cNvSpPr>
          <p:nvPr>
            <p:ph idx="1"/>
          </p:nvPr>
        </p:nvSpPr>
        <p:spPr/>
        <p:txBody>
          <a:bodyPr/>
          <a:lstStyle/>
          <a:p>
            <a:pPr algn="ctr"/>
            <a:endParaRPr lang="tr-TR" dirty="0" smtClean="0"/>
          </a:p>
          <a:p>
            <a:pPr algn="ctr"/>
            <a:endParaRPr lang="tr-TR" dirty="0" smtClean="0"/>
          </a:p>
          <a:p>
            <a:pPr algn="ctr"/>
            <a:endParaRPr lang="tr-TR" dirty="0" smtClean="0"/>
          </a:p>
          <a:p>
            <a:pPr algn="ctr">
              <a:buNone/>
            </a:pPr>
            <a:r>
              <a:rPr lang="tr-TR" dirty="0" smtClean="0"/>
              <a:t>Toprak kirliliği, katı, sıvı ve radyoaktif artık ve kirleticiler tarafından toprağın fiziksel ve kimyasal özelliklerinin bozulmasıdır. </a:t>
            </a:r>
          </a:p>
          <a:p>
            <a:pPr algn="ctr"/>
            <a:endParaRPr lang="tr-T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xfrm>
            <a:off x="2714612" y="1500174"/>
            <a:ext cx="5484812" cy="4357718"/>
          </a:xfrm>
        </p:spPr>
        <p:txBody>
          <a:bodyPr/>
          <a:lstStyle/>
          <a:p>
            <a:pPr algn="ctr"/>
            <a:r>
              <a:rPr lang="tr-TR" dirty="0" smtClean="0"/>
              <a:t>Atmosferin, ışığı geçirme ve ısıyı tutma özelliği vardır. </a:t>
            </a:r>
          </a:p>
          <a:p>
            <a:pPr algn="ctr"/>
            <a:r>
              <a:rPr lang="tr-TR" dirty="0" smtClean="0"/>
              <a:t>Atmosferin ısıyı tutma yeteneği sayesinde suların sıcaklığı dengede kalır.</a:t>
            </a:r>
          </a:p>
          <a:p>
            <a:pPr algn="ctr"/>
            <a:r>
              <a:rPr lang="tr-TR" dirty="0" smtClean="0"/>
              <a:t>Böylece nehirlerin ve okyanusların donması engellenmiş olur. </a:t>
            </a:r>
          </a:p>
          <a:p>
            <a:pPr algn="ctr"/>
            <a:r>
              <a:rPr lang="tr-TR" dirty="0" smtClean="0"/>
              <a:t>Bu şekilde oluşan, atmosferin ısıtma ve yalıtma etkisine sera etkisi denir. </a:t>
            </a:r>
          </a:p>
          <a:p>
            <a:pPr algn="ctr"/>
            <a:r>
              <a:rPr lang="tr-TR" dirty="0" smtClean="0"/>
              <a:t>Dünya atmosferi cam seralara benzer bir özellik gösterir. </a:t>
            </a:r>
            <a:endParaRPr lang="tr-TR"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Toprak Kirliliğinin Sebepleri</a:t>
            </a:r>
            <a:endParaRPr lang="tr-TR" dirty="0"/>
          </a:p>
        </p:txBody>
      </p:sp>
      <p:sp>
        <p:nvSpPr>
          <p:cNvPr id="3" name="2 İçerik Yer Tutucusu"/>
          <p:cNvSpPr>
            <a:spLocks noGrp="1"/>
          </p:cNvSpPr>
          <p:nvPr>
            <p:ph idx="1"/>
          </p:nvPr>
        </p:nvSpPr>
        <p:spPr/>
        <p:txBody>
          <a:bodyPr/>
          <a:lstStyle/>
          <a:p>
            <a:endParaRPr lang="tr-TR" dirty="0" smtClean="0"/>
          </a:p>
          <a:p>
            <a:pPr algn="ctr"/>
            <a:r>
              <a:rPr lang="tr-TR" dirty="0" err="1" smtClean="0"/>
              <a:t>Erezyon</a:t>
            </a:r>
            <a:endParaRPr lang="tr-TR" dirty="0" smtClean="0"/>
          </a:p>
          <a:p>
            <a:pPr algn="ctr"/>
            <a:endParaRPr lang="tr-TR" dirty="0" smtClean="0"/>
          </a:p>
          <a:p>
            <a:pPr algn="ctr"/>
            <a:r>
              <a:rPr lang="tr-TR" dirty="0" smtClean="0"/>
              <a:t>Yorulma</a:t>
            </a:r>
          </a:p>
          <a:p>
            <a:pPr algn="ctr">
              <a:buNone/>
            </a:pPr>
            <a:endParaRPr lang="tr-TR" dirty="0" smtClean="0"/>
          </a:p>
          <a:p>
            <a:pPr algn="ctr"/>
            <a:r>
              <a:rPr lang="tr-TR" dirty="0" smtClean="0"/>
              <a:t>Çoraklaşma</a:t>
            </a:r>
          </a:p>
          <a:p>
            <a:pPr algn="ctr"/>
            <a:endParaRPr lang="tr-TR" dirty="0" smtClean="0"/>
          </a:p>
          <a:p>
            <a:pPr algn="ctr"/>
            <a:r>
              <a:rPr lang="tr-TR" dirty="0" smtClean="0"/>
              <a:t>Kirlenme</a:t>
            </a:r>
            <a:endParaRPr lang="tr-TR"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Toprak kirliliğinin Etkileri</a:t>
            </a:r>
            <a:endParaRPr lang="tr-TR" dirty="0"/>
          </a:p>
        </p:txBody>
      </p:sp>
      <p:sp>
        <p:nvSpPr>
          <p:cNvPr id="3" name="2 İçerik Yer Tutucusu"/>
          <p:cNvSpPr>
            <a:spLocks noGrp="1"/>
          </p:cNvSpPr>
          <p:nvPr>
            <p:ph idx="1"/>
          </p:nvPr>
        </p:nvSpPr>
        <p:spPr>
          <a:xfrm>
            <a:off x="2714612" y="1571612"/>
            <a:ext cx="5484812" cy="4191000"/>
          </a:xfrm>
        </p:spPr>
        <p:txBody>
          <a:bodyPr/>
          <a:lstStyle/>
          <a:p>
            <a:pPr algn="ctr"/>
            <a:r>
              <a:rPr lang="tr-TR" dirty="0" smtClean="0"/>
              <a:t>Tarım ilaçlarından ileri gelen toprak kirliliğinin etkileri: </a:t>
            </a:r>
          </a:p>
          <a:p>
            <a:pPr algn="ctr"/>
            <a:r>
              <a:rPr lang="tr-TR" dirty="0" smtClean="0"/>
              <a:t>Tarım ilaçları; toprağın biyolojik dengesini </a:t>
            </a:r>
            <a:r>
              <a:rPr lang="tr-TR" dirty="0" err="1" smtClean="0"/>
              <a:t>bozaraak</a:t>
            </a:r>
            <a:r>
              <a:rPr lang="tr-TR" dirty="0" smtClean="0"/>
              <a:t> verimliliğini düşürmektedir. </a:t>
            </a:r>
          </a:p>
          <a:p>
            <a:pPr algn="ctr"/>
            <a:r>
              <a:rPr lang="tr-TR" dirty="0" smtClean="0"/>
              <a:t>Ayrıca birçok zararlıya da direnç kazandırmaktadır. </a:t>
            </a:r>
          </a:p>
          <a:p>
            <a:pPr algn="ctr"/>
            <a:r>
              <a:rPr lang="tr-TR" dirty="0" smtClean="0"/>
              <a:t>Bu direnç kalıtımla devam etmektedir. </a:t>
            </a:r>
          </a:p>
          <a:p>
            <a:pPr algn="ctr"/>
            <a:r>
              <a:rPr lang="tr-TR" dirty="0" smtClean="0"/>
              <a:t>Günümüz tarımında bu denli yoğunlaşan tarım ilacı kullanımının çevrede ve tabiatta birikmesi, hayvanlar ve besinler için zararlıdır</a:t>
            </a:r>
            <a:endParaRPr lang="tr-TR"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643174" y="1428736"/>
            <a:ext cx="5484812" cy="4191000"/>
          </a:xfrm>
        </p:spPr>
        <p:txBody>
          <a:bodyPr/>
          <a:lstStyle/>
          <a:p>
            <a:r>
              <a:rPr lang="tr-TR" dirty="0" smtClean="0"/>
              <a:t>Gübrelemeden ileri gelen toprak kirlenmesi etkileri:</a:t>
            </a:r>
          </a:p>
          <a:p>
            <a:endParaRPr lang="tr-TR" dirty="0" smtClean="0"/>
          </a:p>
          <a:p>
            <a:r>
              <a:rPr lang="tr-TR" dirty="0" smtClean="0"/>
              <a:t>Toprakta gübre birikmekte ve zararlı etkiler ortaya çıkmaktadır. </a:t>
            </a:r>
          </a:p>
          <a:p>
            <a:endParaRPr lang="tr-TR" dirty="0" smtClean="0"/>
          </a:p>
          <a:p>
            <a:r>
              <a:rPr lang="tr-TR" dirty="0" smtClean="0"/>
              <a:t>Aşırı gübreleme sonucu toprakta ortaya çıkan problemlerin başında </a:t>
            </a:r>
            <a:r>
              <a:rPr lang="tr-TR" dirty="0" err="1" smtClean="0"/>
              <a:t>asitlenme</a:t>
            </a:r>
            <a:r>
              <a:rPr lang="tr-TR" dirty="0" smtClean="0"/>
              <a:t> gelir.</a:t>
            </a:r>
            <a:endParaRPr lang="tr-TR"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786050" y="1142984"/>
            <a:ext cx="5484812" cy="4786346"/>
          </a:xfrm>
        </p:spPr>
        <p:txBody>
          <a:bodyPr/>
          <a:lstStyle/>
          <a:p>
            <a:r>
              <a:rPr lang="tr-TR" dirty="0" smtClean="0"/>
              <a:t>Çöp ve diğer atıklardan ileri gelen toprak kirliliğinin etkileri: </a:t>
            </a:r>
          </a:p>
          <a:p>
            <a:endParaRPr lang="tr-TR" dirty="0" smtClean="0"/>
          </a:p>
          <a:p>
            <a:r>
              <a:rPr lang="tr-TR" dirty="0" smtClean="0"/>
              <a:t>Çöp ve diğer atıklardan ileri gelen toprak kirliliği daha çok yerleşim birimleri ve yakın çevrelerde görülmektedir.</a:t>
            </a:r>
          </a:p>
          <a:p>
            <a:endParaRPr lang="tr-TR" dirty="0" smtClean="0"/>
          </a:p>
          <a:p>
            <a:r>
              <a:rPr lang="tr-TR" dirty="0" smtClean="0"/>
              <a:t>Ayrıca bu atık ve çöp yığınları mikrop ve haşerelerin çoğalmasına uygun ortamı hazırlamakta, dolayısıyla toplum sağlığına olumsuz etkileri bulunmaktadır.</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500166" y="714356"/>
            <a:ext cx="6729434" cy="685800"/>
          </a:xfrm>
        </p:spPr>
        <p:txBody>
          <a:bodyPr/>
          <a:lstStyle/>
          <a:p>
            <a:r>
              <a:rPr lang="tr-TR" dirty="0" smtClean="0"/>
              <a:t>Toprak kirliliğine karşı alınacak kişisel tedbirler:</a:t>
            </a:r>
            <a:endParaRPr lang="tr-TR" dirty="0"/>
          </a:p>
        </p:txBody>
      </p:sp>
      <p:sp>
        <p:nvSpPr>
          <p:cNvPr id="3" name="2 İçerik Yer Tutucusu"/>
          <p:cNvSpPr>
            <a:spLocks noGrp="1"/>
          </p:cNvSpPr>
          <p:nvPr>
            <p:ph idx="1"/>
          </p:nvPr>
        </p:nvSpPr>
        <p:spPr>
          <a:xfrm>
            <a:off x="2571736" y="1500174"/>
            <a:ext cx="5484812" cy="4191000"/>
          </a:xfrm>
        </p:spPr>
        <p:txBody>
          <a:bodyPr/>
          <a:lstStyle/>
          <a:p>
            <a:pPr algn="ctr">
              <a:buNone/>
            </a:pPr>
            <a:r>
              <a:rPr lang="tr-TR" sz="2000" dirty="0" smtClean="0"/>
              <a:t>1- Tarım ilaçlarının toprağa zarar vermeyecek şekilde kullanılması,</a:t>
            </a:r>
          </a:p>
          <a:p>
            <a:pPr algn="ctr">
              <a:buNone/>
            </a:pPr>
            <a:endParaRPr lang="tr-TR" sz="2000" dirty="0" smtClean="0"/>
          </a:p>
          <a:p>
            <a:pPr algn="ctr">
              <a:buNone/>
            </a:pPr>
            <a:r>
              <a:rPr lang="tr-TR" sz="2000" dirty="0" smtClean="0"/>
              <a:t>2- Toprağın gübrelenmesinde bilinçli hareket edilmesi,</a:t>
            </a:r>
          </a:p>
          <a:p>
            <a:pPr algn="ctr">
              <a:buNone/>
            </a:pPr>
            <a:endParaRPr lang="tr-TR" sz="2000" dirty="0" smtClean="0"/>
          </a:p>
          <a:p>
            <a:pPr algn="ctr">
              <a:buNone/>
            </a:pPr>
            <a:r>
              <a:rPr lang="tr-TR" sz="2000" dirty="0" smtClean="0"/>
              <a:t>3- Çöplerin toprağı kirletemeyeceği bir yerde ve şekilde toplanması,</a:t>
            </a:r>
          </a:p>
          <a:p>
            <a:pPr algn="ctr">
              <a:buNone/>
            </a:pPr>
            <a:endParaRPr lang="tr-TR" sz="2000" dirty="0" smtClean="0"/>
          </a:p>
          <a:p>
            <a:pPr algn="ctr">
              <a:buNone/>
            </a:pPr>
            <a:r>
              <a:rPr lang="tr-TR" sz="2000" dirty="0" smtClean="0"/>
              <a:t>4- Deterjanlı ve diğer atık suların belirli yerlere dökülmesi</a:t>
            </a:r>
          </a:p>
          <a:p>
            <a:pPr algn="ctr">
              <a:buNone/>
            </a:pPr>
            <a:endParaRPr lang="tr-TR" sz="2000" dirty="0" smtClean="0"/>
          </a:p>
          <a:p>
            <a:pPr algn="ctr">
              <a:buNone/>
            </a:pPr>
            <a:r>
              <a:rPr lang="tr-TR" sz="2000" dirty="0" smtClean="0"/>
              <a:t>5- Toprağı kirletenlerin ve kirlenmesine sebep olanların uyarılması.</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86018" name="Picture 2" descr="http://img03.blogcu.com/images/b/a/o/baol-biyo/9a442c3fb80cf9708eff8a14169f0f33_1268565020.jpg"/>
          <p:cNvPicPr>
            <a:picLocks noChangeAspect="1" noChangeArrowheads="1"/>
          </p:cNvPicPr>
          <p:nvPr/>
        </p:nvPicPr>
        <p:blipFill>
          <a:blip r:embed="rId2" cstate="print"/>
          <a:srcRect/>
          <a:stretch>
            <a:fillRect/>
          </a:stretch>
        </p:blipFill>
        <p:spPr bwMode="auto">
          <a:xfrm>
            <a:off x="357158" y="571480"/>
            <a:ext cx="8358246" cy="5715040"/>
          </a:xfrm>
          <a:prstGeom prst="rect">
            <a:avLst/>
          </a:prstGeom>
          <a:noFill/>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87042" name="Picture 2" descr="http://4.bp.blogspot.com/_zf5edqc1QBw/TT3CO0slZVI/AAAAAAAAAAY/UwUCAmp32EY/s1600/land-pollution_31600%5b1%5d.jpg"/>
          <p:cNvPicPr>
            <a:picLocks noChangeAspect="1" noChangeArrowheads="1"/>
          </p:cNvPicPr>
          <p:nvPr/>
        </p:nvPicPr>
        <p:blipFill>
          <a:blip r:embed="rId2" cstate="print"/>
          <a:srcRect/>
          <a:stretch>
            <a:fillRect/>
          </a:stretch>
        </p:blipFill>
        <p:spPr bwMode="auto">
          <a:xfrm>
            <a:off x="357158" y="571480"/>
            <a:ext cx="8465400" cy="5715040"/>
          </a:xfrm>
          <a:prstGeom prst="rect">
            <a:avLst/>
          </a:prstGeom>
          <a:noFill/>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Hava Kirliliği</a:t>
            </a:r>
            <a:endParaRPr lang="tr-TR" dirty="0"/>
          </a:p>
        </p:txBody>
      </p:sp>
      <p:sp>
        <p:nvSpPr>
          <p:cNvPr id="3" name="2 İçerik Yer Tutucusu"/>
          <p:cNvSpPr>
            <a:spLocks noGrp="1"/>
          </p:cNvSpPr>
          <p:nvPr>
            <p:ph idx="1"/>
          </p:nvPr>
        </p:nvSpPr>
        <p:spPr>
          <a:xfrm>
            <a:off x="2786050" y="1428736"/>
            <a:ext cx="5484812" cy="4191000"/>
          </a:xfrm>
        </p:spPr>
        <p:txBody>
          <a:bodyPr/>
          <a:lstStyle/>
          <a:p>
            <a:pPr algn="ctr"/>
            <a:r>
              <a:rPr lang="tr-TR" dirty="0" smtClean="0"/>
              <a:t>Hava kirliliği, canlıların sağlığını olumsuz yönde etkileyen ve/veya maddi zararlar meydana getiren havadaki yabancı maddelerin, normalin üzerinde miktar ve yoğunluğa ulaşmasıdır. </a:t>
            </a:r>
          </a:p>
          <a:p>
            <a:pPr algn="ctr"/>
            <a:endParaRPr lang="tr-TR" dirty="0" smtClean="0"/>
          </a:p>
          <a:p>
            <a:pPr algn="ctr"/>
            <a:r>
              <a:rPr lang="tr-TR" dirty="0" smtClean="0"/>
              <a:t>Bir başka deyişle hava kirliliği; havada katı, sıvı ve gaz şeklindeki yabancı maddelerin insan sağlığına, canlı hayatına ve ekolojik dengeye zarar verecek miktar, yoğunluk ve sürede atmosferde bulunmasıdır.</a:t>
            </a:r>
            <a:endParaRPr lang="tr-TR"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Hava kirliliğinin nedenleri</a:t>
            </a:r>
            <a:endParaRPr lang="tr-TR" dirty="0"/>
          </a:p>
        </p:txBody>
      </p:sp>
      <p:sp>
        <p:nvSpPr>
          <p:cNvPr id="3" name="2 İçerik Yer Tutucusu"/>
          <p:cNvSpPr>
            <a:spLocks noGrp="1"/>
          </p:cNvSpPr>
          <p:nvPr>
            <p:ph idx="1"/>
          </p:nvPr>
        </p:nvSpPr>
        <p:spPr/>
        <p:txBody>
          <a:bodyPr/>
          <a:lstStyle/>
          <a:p>
            <a:pPr>
              <a:buNone/>
            </a:pPr>
            <a:r>
              <a:rPr lang="tr-TR" dirty="0" smtClean="0"/>
              <a:t>	1. Kullanılan kalitesiz yakıtlar</a:t>
            </a:r>
            <a:br>
              <a:rPr lang="tr-TR" dirty="0" smtClean="0"/>
            </a:br>
            <a:endParaRPr lang="tr-TR" dirty="0" smtClean="0"/>
          </a:p>
          <a:p>
            <a:pPr>
              <a:buNone/>
            </a:pPr>
            <a:r>
              <a:rPr lang="tr-TR" dirty="0" smtClean="0"/>
              <a:t>	2. Egzoz gazları</a:t>
            </a:r>
            <a:br>
              <a:rPr lang="tr-TR" dirty="0" smtClean="0"/>
            </a:br>
            <a:endParaRPr lang="tr-TR" dirty="0" smtClean="0"/>
          </a:p>
          <a:p>
            <a:pPr>
              <a:buNone/>
            </a:pPr>
            <a:r>
              <a:rPr lang="tr-TR" dirty="0" smtClean="0"/>
              <a:t>	3. Kentlerin konumu</a:t>
            </a:r>
            <a:br>
              <a:rPr lang="tr-TR" dirty="0" smtClean="0"/>
            </a:br>
            <a:endParaRPr lang="tr-TR" dirty="0" smtClean="0"/>
          </a:p>
          <a:p>
            <a:pPr>
              <a:buNone/>
            </a:pPr>
            <a:r>
              <a:rPr lang="tr-TR" dirty="0" smtClean="0"/>
              <a:t>	4. Soba ve kaloriferlerin uygun şekilde yakılmaması</a:t>
            </a:r>
            <a:br>
              <a:rPr lang="tr-TR" dirty="0" smtClean="0"/>
            </a:br>
            <a:endParaRPr lang="tr-TR" dirty="0" smtClean="0"/>
          </a:p>
          <a:p>
            <a:pPr>
              <a:buNone/>
            </a:pPr>
            <a:r>
              <a:rPr lang="tr-TR" dirty="0" smtClean="0"/>
              <a:t>	5. Olumsuz hava koşulları</a:t>
            </a:r>
            <a:endParaRPr lang="tr-TR"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Hava Kirliliğinin Etkileri</a:t>
            </a:r>
            <a:endParaRPr lang="tr-TR" dirty="0"/>
          </a:p>
        </p:txBody>
      </p:sp>
      <p:sp>
        <p:nvSpPr>
          <p:cNvPr id="3" name="2 İçerik Yer Tutucusu"/>
          <p:cNvSpPr>
            <a:spLocks noGrp="1"/>
          </p:cNvSpPr>
          <p:nvPr>
            <p:ph idx="1"/>
          </p:nvPr>
        </p:nvSpPr>
        <p:spPr/>
        <p:txBody>
          <a:bodyPr/>
          <a:lstStyle/>
          <a:p>
            <a:r>
              <a:rPr lang="tr-TR" dirty="0" smtClean="0"/>
              <a:t>Kirli hava, insanlarda solunum yolu hastalıklarının artmasına sebep olmaktadır.</a:t>
            </a:r>
          </a:p>
          <a:p>
            <a:endParaRPr lang="tr-TR" dirty="0" smtClean="0"/>
          </a:p>
          <a:p>
            <a:r>
              <a:rPr lang="tr-TR" dirty="0" smtClean="0"/>
              <a:t>Küresel ısınmanın artmasına yol açabileceği öngörülmektedir.</a:t>
            </a:r>
          </a:p>
          <a:p>
            <a:endParaRPr lang="tr-TR" dirty="0" smtClean="0"/>
          </a:p>
          <a:p>
            <a:r>
              <a:rPr lang="tr-TR" dirty="0" smtClean="0"/>
              <a:t>Ozon tabakasının delinmesine neden olmaktadır</a:t>
            </a:r>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lgn="ctr"/>
            <a:r>
              <a:rPr lang="tr-TR" dirty="0" smtClean="0"/>
              <a:t>Son yıllarda atmosferdeki CO2 miktarı hava kirlenmesine bağlı olarak hızla artmaktadır. </a:t>
            </a:r>
          </a:p>
          <a:p>
            <a:pPr algn="ctr"/>
            <a:endParaRPr lang="tr-TR" dirty="0" smtClean="0"/>
          </a:p>
          <a:p>
            <a:pPr algn="ctr"/>
            <a:r>
              <a:rPr lang="tr-TR" dirty="0" smtClean="0"/>
              <a:t>Metan, ozon ve kloroflorokarbon (CFC) gibi sera gazları çeşitli insan aktiviteleri ile atmosfere katılmaktadır. </a:t>
            </a:r>
          </a:p>
          <a:p>
            <a:pPr algn="ctr"/>
            <a:endParaRPr lang="tr-TR" dirty="0" smtClean="0"/>
          </a:p>
          <a:p>
            <a:pPr algn="ctr"/>
            <a:r>
              <a:rPr lang="tr-TR" dirty="0" smtClean="0"/>
              <a:t>Bu gazların tamamının ısı tutma özelliği vardır. </a:t>
            </a:r>
            <a:endParaRPr lang="tr-TR"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Hava Kirliliğine Karşı Alınabilecek Tedbirler</a:t>
            </a:r>
            <a:endParaRPr lang="tr-TR" dirty="0"/>
          </a:p>
        </p:txBody>
      </p:sp>
      <p:sp>
        <p:nvSpPr>
          <p:cNvPr id="3" name="2 İçerik Yer Tutucusu"/>
          <p:cNvSpPr>
            <a:spLocks noGrp="1"/>
          </p:cNvSpPr>
          <p:nvPr>
            <p:ph idx="1"/>
          </p:nvPr>
        </p:nvSpPr>
        <p:spPr/>
        <p:txBody>
          <a:bodyPr/>
          <a:lstStyle/>
          <a:p>
            <a:pPr algn="ctr"/>
            <a:r>
              <a:rPr lang="tr-TR" dirty="0" smtClean="0"/>
              <a:t>Sanayi tesislerinin bacalarına filtre takılması sağlanmalı, ayrıca sanayi kuruluşları yer seçimi düzenli yapılmalı,</a:t>
            </a:r>
            <a:br>
              <a:rPr lang="tr-TR" dirty="0" smtClean="0"/>
            </a:br>
            <a:endParaRPr lang="tr-TR" dirty="0" smtClean="0"/>
          </a:p>
          <a:p>
            <a:pPr algn="ctr"/>
            <a:r>
              <a:rPr lang="tr-TR" dirty="0" smtClean="0"/>
              <a:t>Evleri ısıtmak için yüksek kalorili kömürler kullanılmalı</a:t>
            </a:r>
          </a:p>
          <a:p>
            <a:pPr algn="ctr"/>
            <a:endParaRPr lang="tr-TR" dirty="0" smtClean="0"/>
          </a:p>
          <a:p>
            <a:pPr algn="ctr"/>
            <a:r>
              <a:rPr lang="tr-TR" dirty="0" smtClean="0"/>
              <a:t>Doğalgaz kullanımı yaygınlaştırılarak, özendirilmeli,</a:t>
            </a:r>
            <a:endParaRPr lang="tr-TR"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xfrm>
            <a:off x="2786050" y="1643050"/>
            <a:ext cx="5484812" cy="4191000"/>
          </a:xfrm>
        </p:spPr>
        <p:txBody>
          <a:bodyPr/>
          <a:lstStyle/>
          <a:p>
            <a:pPr algn="ctr"/>
            <a:r>
              <a:rPr lang="tr-TR" dirty="0" smtClean="0"/>
              <a:t>Toplu taşıma araçları yaygınlaştırılmalı,</a:t>
            </a:r>
          </a:p>
          <a:p>
            <a:pPr algn="ctr"/>
            <a:endParaRPr lang="tr-TR" dirty="0" smtClean="0"/>
          </a:p>
          <a:p>
            <a:pPr algn="ctr"/>
            <a:r>
              <a:rPr lang="tr-TR" dirty="0" smtClean="0"/>
              <a:t>Hava kirliliğinin önlenmesi için öncelikle fosil yakıt kullanımının yerine enerji kaynağı olarak, güneş enerjisi, rüzgâr enerjisi ve jeotermal enerji kaynaklarına önem verilmelidir.</a:t>
            </a:r>
          </a:p>
          <a:p>
            <a:pPr algn="ctr"/>
            <a:endParaRPr lang="tr-TR" dirty="0" smtClean="0"/>
          </a:p>
          <a:p>
            <a:pPr algn="ctr"/>
            <a:r>
              <a:rPr lang="tr-TR" dirty="0" smtClean="0"/>
              <a:t>Ormanların tahribatı önlenmeli, ağaçlandırma çalışmalarına hız verilmelidir.</a:t>
            </a:r>
            <a:endParaRPr lang="tr-TR"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lgn="ctr"/>
            <a:r>
              <a:rPr lang="tr-TR" dirty="0" smtClean="0"/>
              <a:t>Şehir yerleşim planlarında meteorolojik faktörlerin özellikle rüzgar durumunun göz önünde bulundurulması</a:t>
            </a:r>
          </a:p>
          <a:p>
            <a:pPr algn="ctr"/>
            <a:endParaRPr lang="tr-TR" dirty="0" smtClean="0"/>
          </a:p>
          <a:p>
            <a:pPr algn="ctr"/>
            <a:r>
              <a:rPr lang="tr-TR" dirty="0" smtClean="0"/>
              <a:t>Şehir merkezlerindeki yoğun trafiğin çevre yollara aktarılması</a:t>
            </a:r>
          </a:p>
          <a:p>
            <a:pPr algn="ctr"/>
            <a:endParaRPr lang="tr-TR" dirty="0" smtClean="0"/>
          </a:p>
          <a:p>
            <a:pPr algn="ctr"/>
            <a:r>
              <a:rPr lang="tr-TR" dirty="0" smtClean="0"/>
              <a:t>Sanayi ve iş merkezlerinin mümkün olduğu kadar yerleşim merkezleri dışına alınması</a:t>
            </a:r>
            <a:br>
              <a:rPr lang="tr-TR" dirty="0" smtClean="0"/>
            </a:br>
            <a:r>
              <a:rPr lang="tr-TR" dirty="0" smtClean="0"/>
              <a:t/>
            </a:r>
            <a:br>
              <a:rPr lang="tr-TR" dirty="0" smtClean="0"/>
            </a:br>
            <a:endParaRPr lang="tr-TR"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88066" name="Picture 2" descr="http://www.habername.com/images/caricature/92.jpg"/>
          <p:cNvPicPr>
            <a:picLocks noChangeAspect="1" noChangeArrowheads="1"/>
          </p:cNvPicPr>
          <p:nvPr/>
        </p:nvPicPr>
        <p:blipFill>
          <a:blip r:embed="rId2" cstate="print"/>
          <a:srcRect/>
          <a:stretch>
            <a:fillRect/>
          </a:stretch>
        </p:blipFill>
        <p:spPr bwMode="auto">
          <a:xfrm>
            <a:off x="357158" y="571480"/>
            <a:ext cx="4143404" cy="5715040"/>
          </a:xfrm>
          <a:prstGeom prst="rect">
            <a:avLst/>
          </a:prstGeom>
          <a:noFill/>
        </p:spPr>
      </p:pic>
      <p:pic>
        <p:nvPicPr>
          <p:cNvPr id="88068" name="Picture 4" descr="http://www.webbaze.com/wp-content/uploads/2011/12/hava-kirliligi-kanser-yapiyor-59958.jpg"/>
          <p:cNvPicPr>
            <a:picLocks noChangeAspect="1" noChangeArrowheads="1"/>
          </p:cNvPicPr>
          <p:nvPr/>
        </p:nvPicPr>
        <p:blipFill>
          <a:blip r:embed="rId3" cstate="print"/>
          <a:srcRect/>
          <a:stretch>
            <a:fillRect/>
          </a:stretch>
        </p:blipFill>
        <p:spPr bwMode="auto">
          <a:xfrm>
            <a:off x="4500562" y="571480"/>
            <a:ext cx="4200528" cy="5715040"/>
          </a:xfrm>
          <a:prstGeom prst="rect">
            <a:avLst/>
          </a:prstGeom>
          <a:noFill/>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90114" name="Picture 2" descr="http://www.gorgoda.com/yukleme/hava-kirliligi.jpg"/>
          <p:cNvPicPr>
            <a:picLocks noChangeAspect="1" noChangeArrowheads="1"/>
          </p:cNvPicPr>
          <p:nvPr/>
        </p:nvPicPr>
        <p:blipFill>
          <a:blip r:embed="rId2" cstate="print"/>
          <a:srcRect/>
          <a:stretch>
            <a:fillRect/>
          </a:stretch>
        </p:blipFill>
        <p:spPr bwMode="auto">
          <a:xfrm>
            <a:off x="357158" y="642918"/>
            <a:ext cx="8358246" cy="5691194"/>
          </a:xfrm>
          <a:prstGeom prst="rect">
            <a:avLst/>
          </a:prstGeom>
          <a:noFill/>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Radyoaktif Kirlilik</a:t>
            </a:r>
            <a:endParaRPr lang="tr-TR" dirty="0"/>
          </a:p>
        </p:txBody>
      </p:sp>
      <p:sp>
        <p:nvSpPr>
          <p:cNvPr id="3" name="2 İçerik Yer Tutucusu"/>
          <p:cNvSpPr>
            <a:spLocks noGrp="1"/>
          </p:cNvSpPr>
          <p:nvPr>
            <p:ph idx="1"/>
          </p:nvPr>
        </p:nvSpPr>
        <p:spPr>
          <a:xfrm>
            <a:off x="2571736" y="1428736"/>
            <a:ext cx="5484812" cy="4191000"/>
          </a:xfrm>
        </p:spPr>
        <p:txBody>
          <a:bodyPr/>
          <a:lstStyle/>
          <a:p>
            <a:pPr algn="ctr"/>
            <a:r>
              <a:rPr lang="tr-TR" dirty="0" smtClean="0"/>
              <a:t>Herhangi bir maddenin atom çekirdeğindeki nötronların sayısı proton sayısına göre oldukça fazla ise; bu tür maddeler kararsız bir yapı göstermekte ve çekirdeğindeki nötronlar alfa beta gama gibi çeşitli ışınlar yaymak suretiyle parçalanmaktadırlar. </a:t>
            </a:r>
          </a:p>
          <a:p>
            <a:pPr algn="ctr"/>
            <a:r>
              <a:rPr lang="tr-TR" dirty="0" smtClean="0"/>
              <a:t>Çevresine bu şekilde ışın saçarak parçalanan maddelere "radyoaktif madde" çevreye yayılan alfa beta ve gama gibi ışınlara ise "radyasyon" adı verilmektedir..</a:t>
            </a:r>
            <a:endParaRPr lang="tr-TR"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Radyasyonun Zararları </a:t>
            </a:r>
            <a:endParaRPr lang="tr-TR" dirty="0"/>
          </a:p>
        </p:txBody>
      </p:sp>
      <p:sp>
        <p:nvSpPr>
          <p:cNvPr id="3" name="2 İçerik Yer Tutucusu"/>
          <p:cNvSpPr>
            <a:spLocks noGrp="1"/>
          </p:cNvSpPr>
          <p:nvPr>
            <p:ph idx="1"/>
          </p:nvPr>
        </p:nvSpPr>
        <p:spPr/>
        <p:txBody>
          <a:bodyPr/>
          <a:lstStyle/>
          <a:p>
            <a:pPr algn="ctr"/>
            <a:endParaRPr lang="tr-TR" dirty="0" smtClean="0"/>
          </a:p>
          <a:p>
            <a:pPr algn="ctr"/>
            <a:r>
              <a:rPr lang="tr-TR" dirty="0" smtClean="0"/>
              <a:t>Radyoaktif kirleticiler özellikle insan hayvan ve bitki sağlığına olumsuz etkiler yaparak çevreyi ve ekolojik dengeyi bozmaktadır. Ayrıca radyasyon canlılarda genetik değişikliklere de yol açmaktadır. Radyasyonun etkisi; cins yaş ve organa göre değişmektedir.</a:t>
            </a:r>
            <a:endParaRPr lang="tr-TR"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lgn="ctr"/>
            <a:endParaRPr lang="tr-TR" dirty="0" smtClean="0"/>
          </a:p>
          <a:p>
            <a:pPr algn="ctr"/>
            <a:endParaRPr lang="tr-TR" dirty="0" smtClean="0"/>
          </a:p>
          <a:p>
            <a:pPr algn="ctr"/>
            <a:r>
              <a:rPr lang="tr-TR" dirty="0" smtClean="0"/>
              <a:t>Radyasyonun zararları genellikle zamanla ortaya çıkan bir etki olup ani etki ancak atom bombalarının yol açtığı ölümler ve yüksek radyasyondaki yanmalar şeklinde kendini göstermektedir. </a:t>
            </a:r>
            <a:endParaRPr lang="tr-TR"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714612" y="1214422"/>
            <a:ext cx="5484812" cy="4191000"/>
          </a:xfrm>
        </p:spPr>
        <p:txBody>
          <a:bodyPr/>
          <a:lstStyle/>
          <a:p>
            <a:pPr algn="ctr"/>
            <a:r>
              <a:rPr lang="tr-TR" sz="2000" dirty="0" smtClean="0"/>
              <a:t>Geçmişte yapılan nükleer silah denemelerinden dolayı radyoaktif maddelerle yüklenmiş toz </a:t>
            </a:r>
            <a:r>
              <a:rPr lang="tr-TR" sz="2000" dirty="0" err="1" smtClean="0"/>
              <a:t>bulutlarıatmosferin</a:t>
            </a:r>
            <a:r>
              <a:rPr lang="tr-TR" sz="2000" dirty="0" smtClean="0"/>
              <a:t> yüksek tabakalarına ve stratosfere yerleşerek radyoaktif yağışlar halinde yavaş yavaş yeryüzüne inmekte ve çevrenin özellikle yüzeysel suların kirlenmesine sebep olmaktadır. </a:t>
            </a:r>
          </a:p>
          <a:p>
            <a:pPr algn="ctr"/>
            <a:endParaRPr lang="tr-TR" sz="2000" dirty="0" smtClean="0"/>
          </a:p>
          <a:p>
            <a:pPr algn="ctr"/>
            <a:r>
              <a:rPr lang="tr-TR" sz="2000" dirty="0" smtClean="0"/>
              <a:t>1960'lı yıllarda en yüksek seviyeye çıkmış olan radyoaktif yağışlarda nükleer silah denemelerinin havada yapılmasının yasaklanması sonucu 1970'li yıllardan sonra azalma görülmüştür. </a:t>
            </a:r>
            <a:endParaRPr lang="tr-TR" sz="2000"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571736" y="1142984"/>
            <a:ext cx="5484812" cy="4929222"/>
          </a:xfrm>
        </p:spPr>
        <p:txBody>
          <a:bodyPr/>
          <a:lstStyle/>
          <a:p>
            <a:pPr algn="ctr">
              <a:buNone/>
            </a:pPr>
            <a:endParaRPr lang="tr-TR" dirty="0" smtClean="0"/>
          </a:p>
          <a:p>
            <a:pPr algn="ctr"/>
            <a:r>
              <a:rPr lang="tr-TR" dirty="0" smtClean="0"/>
              <a:t>Çevre sorunları sınır tanımaksızın artmakta ve çeşitli kirleticiler kilometrelerce uzaklara taşınarak etki gösterebilmektedir. Örneğin; Çernobil kazası</a:t>
            </a:r>
          </a:p>
          <a:p>
            <a:pPr algn="ctr"/>
            <a:endParaRPr lang="tr-TR" dirty="0" smtClean="0"/>
          </a:p>
          <a:p>
            <a:pPr algn="ctr"/>
            <a:r>
              <a:rPr lang="tr-TR" dirty="0" smtClean="0"/>
              <a:t>Çernobil'deki kaza sebebiyle atmosfere karışan radyoaktif maddelerin atmosferik hareketlerle: uzaklara taşınmasıyla düştükleri yerlerde radyasyona sebep olmuştur. </a:t>
            </a:r>
            <a:endParaRPr lang="tr-T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xfrm>
            <a:off x="2714612" y="1571612"/>
            <a:ext cx="5484812" cy="4714908"/>
          </a:xfrm>
        </p:spPr>
        <p:txBody>
          <a:bodyPr/>
          <a:lstStyle/>
          <a:p>
            <a:pPr algn="ctr"/>
            <a:r>
              <a:rPr lang="tr-TR" dirty="0" smtClean="0"/>
              <a:t>CO2 ve ısıyı tutan diğer gazların miktarındaki artış, atmosferin ısısının yükselmesine sebep olmaktadır. </a:t>
            </a:r>
          </a:p>
          <a:p>
            <a:pPr algn="ctr"/>
            <a:endParaRPr lang="tr-TR" dirty="0" smtClean="0"/>
          </a:p>
          <a:p>
            <a:pPr algn="ctr"/>
            <a:r>
              <a:rPr lang="tr-TR" dirty="0" smtClean="0"/>
              <a:t>Bu da küresel ısınma olarak ifade edilir. </a:t>
            </a:r>
          </a:p>
          <a:p>
            <a:pPr algn="ctr"/>
            <a:endParaRPr lang="tr-TR" dirty="0" smtClean="0"/>
          </a:p>
          <a:p>
            <a:pPr algn="ctr"/>
            <a:r>
              <a:rPr lang="tr-TR" dirty="0" smtClean="0"/>
              <a:t>Bu durumun, buzulların erimesi ve okyanusların yükselmesi gibi ciddi sonuçlar doğuracak iklim değişmelerine yol açmasından endişe edilmektedir. </a:t>
            </a:r>
            <a:endParaRPr lang="tr-TR"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91138" name="Picture 2" descr="http://2.bp.blogspot.com/-HHhUhK5REQw/T3dwxCH8Z7I/AAAAAAAAA8c/8rv5QA7xAlU/s640/kaz%C4%B1m.jpg"/>
          <p:cNvPicPr>
            <a:picLocks noChangeAspect="1" noChangeArrowheads="1"/>
          </p:cNvPicPr>
          <p:nvPr/>
        </p:nvPicPr>
        <p:blipFill>
          <a:blip r:embed="rId2" cstate="print"/>
          <a:srcRect/>
          <a:stretch>
            <a:fillRect/>
          </a:stretch>
        </p:blipFill>
        <p:spPr bwMode="auto">
          <a:xfrm>
            <a:off x="357157" y="571480"/>
            <a:ext cx="4714909" cy="5715040"/>
          </a:xfrm>
          <a:prstGeom prst="rect">
            <a:avLst/>
          </a:prstGeom>
          <a:noFill/>
        </p:spPr>
      </p:pic>
      <p:pic>
        <p:nvPicPr>
          <p:cNvPr id="91140" name="Picture 4" descr="http://feww.files.wordpress.com/2008/02/victims-sl.jpg"/>
          <p:cNvPicPr>
            <a:picLocks noChangeAspect="1" noChangeArrowheads="1"/>
          </p:cNvPicPr>
          <p:nvPr/>
        </p:nvPicPr>
        <p:blipFill>
          <a:blip r:embed="rId3" cstate="print"/>
          <a:srcRect/>
          <a:stretch>
            <a:fillRect/>
          </a:stretch>
        </p:blipFill>
        <p:spPr bwMode="auto">
          <a:xfrm>
            <a:off x="5143504" y="642918"/>
            <a:ext cx="3600443" cy="5667378"/>
          </a:xfrm>
          <a:prstGeom prst="rect">
            <a:avLst/>
          </a:prstGeom>
          <a:noFill/>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dirty="0"/>
          </a:p>
        </p:txBody>
      </p:sp>
      <p:pic>
        <p:nvPicPr>
          <p:cNvPr id="92162" name="Picture 2" descr="http://www.aksam.com.tr/images/news/31502.jpg"/>
          <p:cNvPicPr>
            <a:picLocks noChangeAspect="1" noChangeArrowheads="1"/>
          </p:cNvPicPr>
          <p:nvPr/>
        </p:nvPicPr>
        <p:blipFill>
          <a:blip r:embed="rId2" cstate="print"/>
          <a:srcRect/>
          <a:stretch>
            <a:fillRect/>
          </a:stretch>
        </p:blipFill>
        <p:spPr bwMode="auto">
          <a:xfrm>
            <a:off x="357158" y="571480"/>
            <a:ext cx="8358246" cy="5715040"/>
          </a:xfrm>
          <a:prstGeom prst="rect">
            <a:avLst/>
          </a:prstGeom>
          <a:noFill/>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93186" name="Picture 2" descr="http://www.yesilgazete.org/wp-content/uploads/2011/03/fukushima-patlama.jpg"/>
          <p:cNvPicPr>
            <a:picLocks noChangeAspect="1" noChangeArrowheads="1"/>
          </p:cNvPicPr>
          <p:nvPr/>
        </p:nvPicPr>
        <p:blipFill>
          <a:blip r:embed="rId2" cstate="print"/>
          <a:srcRect/>
          <a:stretch>
            <a:fillRect/>
          </a:stretch>
        </p:blipFill>
        <p:spPr bwMode="auto">
          <a:xfrm>
            <a:off x="357158" y="571479"/>
            <a:ext cx="8358246" cy="5715041"/>
          </a:xfrm>
          <a:prstGeom prst="rect">
            <a:avLst/>
          </a:prstGeom>
          <a:noFill/>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Besin Kirliliği</a:t>
            </a:r>
            <a:endParaRPr lang="tr-TR" dirty="0"/>
          </a:p>
        </p:txBody>
      </p:sp>
      <p:sp>
        <p:nvSpPr>
          <p:cNvPr id="3" name="2 İçerik Yer Tutucusu"/>
          <p:cNvSpPr>
            <a:spLocks noGrp="1"/>
          </p:cNvSpPr>
          <p:nvPr>
            <p:ph idx="1"/>
          </p:nvPr>
        </p:nvSpPr>
        <p:spPr/>
        <p:txBody>
          <a:bodyPr/>
          <a:lstStyle/>
          <a:p>
            <a:pPr algn="ctr"/>
            <a:r>
              <a:rPr lang="tr-TR" dirty="0" smtClean="0"/>
              <a:t>Yediğimiz besinler fiziksel, kimyasal ve biyolojik etmenlerin etkisiyle kirlenerek güvenilirliğini kaybetmekte ve sağlığımızı bozacak duruma gelmektedir. </a:t>
            </a:r>
            <a:br>
              <a:rPr lang="tr-TR" dirty="0" smtClean="0"/>
            </a:br>
            <a:r>
              <a:rPr lang="tr-TR" dirty="0" smtClean="0"/>
              <a:t/>
            </a:r>
            <a:br>
              <a:rPr lang="tr-TR" dirty="0" smtClean="0"/>
            </a:br>
            <a:endParaRPr lang="tr-TR" dirty="0" smtClean="0"/>
          </a:p>
          <a:p>
            <a:pPr algn="ctr"/>
            <a:r>
              <a:rPr lang="tr-TR" dirty="0" smtClean="0"/>
              <a:t>Sağlıklı besin, besleyici değerini kaybetmemiş, fiziksel, kimyasal ve mikrobiyolojik olarak temiz ve bozulmamış  besindir.</a:t>
            </a:r>
            <a:endParaRPr lang="tr-TR"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lgn="ctr"/>
            <a:r>
              <a:rPr lang="tr-TR" dirty="0" smtClean="0"/>
              <a:t>Besin kirliliğine yol açan etmenler besinin güvenilirliğini tehdit etmekte ve böylece besinlerin sağlığımızı bozucu hale gelmesine neden olabilmektedir. </a:t>
            </a:r>
          </a:p>
          <a:p>
            <a:pPr algn="ctr"/>
            <a:endParaRPr lang="tr-TR" dirty="0" smtClean="0"/>
          </a:p>
          <a:p>
            <a:pPr algn="ctr"/>
            <a:r>
              <a:rPr lang="tr-TR" dirty="0" smtClean="0"/>
              <a:t>Güvenilir besinin elde edilebilmesi için hasattan tüketime kadar geçen tüm aşamalarda besinin çeşitli kaynaklardan kirlenmesinin önlenmesi gerekir.</a:t>
            </a:r>
            <a:br>
              <a:rPr lang="tr-TR" dirty="0" smtClean="0"/>
            </a:br>
            <a:endParaRPr lang="tr-TR"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lgn="ctr"/>
            <a:endParaRPr lang="tr-TR" dirty="0" smtClean="0"/>
          </a:p>
          <a:p>
            <a:pPr algn="ctr"/>
            <a:r>
              <a:rPr lang="tr-TR" dirty="0" smtClean="0"/>
              <a:t>Besinler; bazı durumlarda fiziksel, kimyasal ve biyolojik olarak kirlenebilmekte ve sağlığımızı tehdit edici unsurlar haline gelebilmektedir. </a:t>
            </a:r>
          </a:p>
          <a:p>
            <a:pPr algn="ctr"/>
            <a:endParaRPr lang="tr-TR" dirty="0" smtClean="0"/>
          </a:p>
          <a:p>
            <a:pPr algn="ctr"/>
            <a:r>
              <a:rPr lang="tr-TR" dirty="0" smtClean="0"/>
              <a:t>Besinlerin kirlenmesi 3 şekilde olur:</a:t>
            </a:r>
            <a:endParaRPr lang="tr-TR"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lgn="ctr"/>
            <a:endParaRPr lang="tr-TR" dirty="0" smtClean="0"/>
          </a:p>
          <a:p>
            <a:pPr algn="ctr">
              <a:buNone/>
            </a:pPr>
            <a:endParaRPr lang="tr-TR" dirty="0" smtClean="0"/>
          </a:p>
          <a:p>
            <a:pPr algn="ctr"/>
            <a:r>
              <a:rPr lang="tr-TR" dirty="0" smtClean="0"/>
              <a:t>Fiziksel kirlenme; Fiziksel kirlenmeye besin olmayan yabancı maddeler, cam kırıkları, </a:t>
            </a:r>
            <a:r>
              <a:rPr lang="tr-TR" dirty="0" err="1" smtClean="0"/>
              <a:t>kımık</a:t>
            </a:r>
            <a:r>
              <a:rPr lang="tr-TR" dirty="0" smtClean="0"/>
              <a:t>, metal parçaları, saç, tırnak, sinek vb. neden olabilir.</a:t>
            </a:r>
          </a:p>
          <a:p>
            <a:pPr algn="ctr"/>
            <a:endParaRPr lang="tr-TR" dirty="0" smtClean="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lgn="ctr"/>
            <a:r>
              <a:rPr lang="tr-TR" dirty="0" smtClean="0"/>
              <a:t>Kimyasal Kirlenme; Kimyasal kirlenmeye neden olan maddeler, besinin içinde saklandığı ya da bekletildiği kaptan çözünme sonucu geçen metaller, tarım ilaçları, iyi durulanmayan kaplardan geçen deterjanlar, besin ambalajında kullanılan özellikle renkli plastikler gibi uygun olmayan malzemeleri önerilen miktarların üzerinde kullanılan gıda katkı maddeleridir.</a:t>
            </a:r>
          </a:p>
          <a:p>
            <a:pPr algn="ctr"/>
            <a:endParaRPr lang="tr-TR"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714612" y="1000108"/>
            <a:ext cx="5484812" cy="4191000"/>
          </a:xfrm>
        </p:spPr>
        <p:txBody>
          <a:bodyPr/>
          <a:lstStyle/>
          <a:p>
            <a:pPr algn="ctr"/>
            <a:r>
              <a:rPr lang="tr-TR" sz="2000" dirty="0" smtClean="0"/>
              <a:t>Biyolojik Kirlenme; Besinin birleşiminde doğal olarak bulunan zehirli maddeler (yeşillenmiş ve filizlenmiş patates, zehirli bal, bazı mantar türleri vb.), besinlerle bulaşan ve besinlerin uygun koşullarda saklanmaması, hijyenik koşulların yeterince sağlanamaması nedeniyle hızla üreyen mikroorganizmalar (küfler, parazitler, virüsler, bakteriler) biyolojik kirlenmeye neden olan etkenlerdir. Mikroorganizmalar içersinde besin güvenliğini tehdit eden, besinler aracılığı ile oluşan hastalıklara ve besin zehirlenmelerine en fazla yol açan bakterilerdir. </a:t>
            </a:r>
            <a:endParaRPr lang="tr-TR" sz="2000"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Ses Kirliliği</a:t>
            </a:r>
            <a:endParaRPr lang="tr-TR"/>
          </a:p>
        </p:txBody>
      </p:sp>
      <p:sp>
        <p:nvSpPr>
          <p:cNvPr id="3" name="2 İçerik Yer Tutucusu"/>
          <p:cNvSpPr>
            <a:spLocks noGrp="1"/>
          </p:cNvSpPr>
          <p:nvPr>
            <p:ph idx="1"/>
          </p:nvPr>
        </p:nvSpPr>
        <p:spPr/>
        <p:txBody>
          <a:bodyPr/>
          <a:lstStyle/>
          <a:p>
            <a:pPr algn="ctr"/>
            <a:r>
              <a:rPr lang="tr-TR" dirty="0" smtClean="0"/>
              <a:t>Sanayileşme ve modern teknolojinin gelişmesiyle ortaya çıkan çevre sorunlarından biri de ses kirliliğidir. </a:t>
            </a:r>
          </a:p>
          <a:p>
            <a:pPr algn="ctr"/>
            <a:endParaRPr lang="tr-TR" dirty="0" smtClean="0"/>
          </a:p>
          <a:p>
            <a:pPr algn="ctr"/>
            <a:r>
              <a:rPr lang="tr-TR" dirty="0" smtClean="0"/>
              <a:t>Gürültü de denilen ses kirliliği, istenmeyen ve dinleyene bir anlam ifade etmeyen sesler ya da insanı rahatsız eden düzensiz ve yüksek seslerdir.</a:t>
            </a:r>
            <a:endParaRPr lang="tr-T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lgn="ctr">
              <a:buNone/>
            </a:pPr>
            <a:r>
              <a:rPr lang="tr-TR" dirty="0" smtClean="0"/>
              <a:t>	</a:t>
            </a:r>
          </a:p>
          <a:p>
            <a:pPr algn="ctr">
              <a:buNone/>
            </a:pPr>
            <a:r>
              <a:rPr lang="tr-TR" dirty="0" smtClean="0"/>
              <a:t>İnsanların çeşitli faaliyetlerinin küresel ısınmaya katkısı şöyledir:</a:t>
            </a:r>
          </a:p>
          <a:p>
            <a:pPr algn="ctr"/>
            <a:endParaRPr lang="tr-TR" dirty="0" smtClean="0"/>
          </a:p>
          <a:p>
            <a:pPr algn="ctr"/>
            <a:r>
              <a:rPr lang="tr-TR" dirty="0" smtClean="0"/>
              <a:t>Enerji kullanımı %49</a:t>
            </a:r>
          </a:p>
          <a:p>
            <a:pPr algn="ctr"/>
            <a:r>
              <a:rPr lang="tr-TR" dirty="0" smtClean="0"/>
              <a:t>Endüstrileşme %24</a:t>
            </a:r>
          </a:p>
          <a:p>
            <a:pPr algn="ctr"/>
            <a:r>
              <a:rPr lang="tr-TR" dirty="0" smtClean="0"/>
              <a:t>Ormansızlaşma %14</a:t>
            </a:r>
          </a:p>
          <a:p>
            <a:pPr algn="ctr"/>
            <a:r>
              <a:rPr lang="tr-TR" dirty="0" smtClean="0"/>
              <a:t>Tarım %13</a:t>
            </a:r>
          </a:p>
          <a:p>
            <a:pPr algn="ctr"/>
            <a:endParaRPr lang="tr-TR"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928662" y="838200"/>
            <a:ext cx="7300938" cy="685800"/>
          </a:xfrm>
        </p:spPr>
        <p:txBody>
          <a:bodyPr/>
          <a:lstStyle/>
          <a:p>
            <a:r>
              <a:rPr lang="sv-SE" dirty="0" smtClean="0"/>
              <a:t> Ses kirliliğini yaratan önemli etmenler</a:t>
            </a:r>
            <a:endParaRPr lang="tr-TR" dirty="0"/>
          </a:p>
        </p:txBody>
      </p:sp>
      <p:sp>
        <p:nvSpPr>
          <p:cNvPr id="3" name="2 İçerik Yer Tutucusu"/>
          <p:cNvSpPr>
            <a:spLocks noGrp="1"/>
          </p:cNvSpPr>
          <p:nvPr>
            <p:ph idx="1"/>
          </p:nvPr>
        </p:nvSpPr>
        <p:spPr/>
        <p:txBody>
          <a:bodyPr/>
          <a:lstStyle/>
          <a:p>
            <a:pPr algn="ctr"/>
            <a:r>
              <a:rPr lang="tr-TR" dirty="0" smtClean="0"/>
              <a:t>Sanayileşme </a:t>
            </a:r>
            <a:br>
              <a:rPr lang="tr-TR" dirty="0" smtClean="0"/>
            </a:br>
            <a:endParaRPr lang="tr-TR" dirty="0" smtClean="0"/>
          </a:p>
          <a:p>
            <a:pPr algn="ctr"/>
            <a:r>
              <a:rPr lang="tr-TR" dirty="0" smtClean="0"/>
              <a:t>Plansız kentleşme </a:t>
            </a:r>
            <a:br>
              <a:rPr lang="tr-TR" dirty="0" smtClean="0"/>
            </a:br>
            <a:endParaRPr lang="tr-TR" dirty="0" smtClean="0"/>
          </a:p>
          <a:p>
            <a:pPr algn="ctr"/>
            <a:r>
              <a:rPr lang="tr-TR" dirty="0" smtClean="0"/>
              <a:t>Hızlı nüfus artışı </a:t>
            </a:r>
            <a:br>
              <a:rPr lang="tr-TR" dirty="0" smtClean="0"/>
            </a:br>
            <a:endParaRPr lang="tr-TR" dirty="0" smtClean="0"/>
          </a:p>
          <a:p>
            <a:pPr algn="ctr"/>
            <a:r>
              <a:rPr lang="tr-TR" dirty="0" smtClean="0"/>
              <a:t>Ekonomik yetersizlikler </a:t>
            </a:r>
            <a:br>
              <a:rPr lang="tr-TR" dirty="0" smtClean="0"/>
            </a:br>
            <a:endParaRPr lang="tr-TR" dirty="0" smtClean="0"/>
          </a:p>
          <a:p>
            <a:pPr algn="ctr"/>
            <a:r>
              <a:rPr lang="tr-TR" dirty="0" smtClean="0"/>
              <a:t>İnsanlara, gürültü ve gürültünün yaratacağı sonuçları konusunda yeterli ve etkili eğitimin verilmemiş olması</a:t>
            </a:r>
            <a:endParaRPr lang="tr-TR"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Ses Kirliliğinin Etkileri</a:t>
            </a:r>
            <a:endParaRPr lang="tr-TR" dirty="0"/>
          </a:p>
        </p:txBody>
      </p:sp>
      <p:sp>
        <p:nvSpPr>
          <p:cNvPr id="3" name="2 İçerik Yer Tutucusu"/>
          <p:cNvSpPr>
            <a:spLocks noGrp="1"/>
          </p:cNvSpPr>
          <p:nvPr>
            <p:ph idx="1"/>
          </p:nvPr>
        </p:nvSpPr>
        <p:spPr>
          <a:xfrm>
            <a:off x="2714612" y="1571612"/>
            <a:ext cx="5484812" cy="4191000"/>
          </a:xfrm>
        </p:spPr>
        <p:txBody>
          <a:bodyPr/>
          <a:lstStyle/>
          <a:p>
            <a:pPr algn="ctr"/>
            <a:r>
              <a:rPr lang="tr-TR" dirty="0" smtClean="0"/>
              <a:t>İşitme sistemine etkileri;</a:t>
            </a:r>
          </a:p>
          <a:p>
            <a:pPr algn="ctr"/>
            <a:endParaRPr lang="tr-TR" dirty="0" smtClean="0"/>
          </a:p>
          <a:p>
            <a:pPr algn="ctr"/>
            <a:r>
              <a:rPr lang="tr-TR" dirty="0" smtClean="0"/>
              <a:t>Ses kirliliği işitme sistemi üzerinde, geçici ve kalıcı etkiler olmak üzere iki çeşit etki yapar. </a:t>
            </a:r>
          </a:p>
          <a:p>
            <a:pPr algn="ctr"/>
            <a:r>
              <a:rPr lang="tr-TR" dirty="0" smtClean="0"/>
              <a:t>Ses kirliliğinin geçici etkisi, duyma yorulması olarak da bilinen işitme duyarlılığındaki geçici kayıplar şeklinde olur. </a:t>
            </a:r>
          </a:p>
          <a:p>
            <a:pPr algn="ctr"/>
            <a:r>
              <a:rPr lang="tr-TR" dirty="0" smtClean="0"/>
              <a:t>Duyma yorulması düzelmeden tekrar gürültüden etkilenilmesi ve etkileşmenin çok fazla olması durumunda işitme kaybı kalıcı olur.</a:t>
            </a:r>
            <a:endParaRPr lang="tr-TR"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3" name="2 İçerik Yer Tutucusu"/>
          <p:cNvSpPr>
            <a:spLocks noGrp="1"/>
          </p:cNvSpPr>
          <p:nvPr>
            <p:ph idx="1"/>
          </p:nvPr>
        </p:nvSpPr>
        <p:spPr>
          <a:xfrm>
            <a:off x="2714612" y="1643050"/>
            <a:ext cx="5484812" cy="4191000"/>
          </a:xfrm>
        </p:spPr>
        <p:txBody>
          <a:bodyPr/>
          <a:lstStyle/>
          <a:p>
            <a:pPr algn="ctr"/>
            <a:r>
              <a:rPr lang="tr-TR" dirty="0" smtClean="0"/>
              <a:t>Fizyolojik etkileri;</a:t>
            </a:r>
          </a:p>
          <a:p>
            <a:pPr algn="ctr"/>
            <a:endParaRPr lang="tr-TR" dirty="0" smtClean="0"/>
          </a:p>
          <a:p>
            <a:pPr algn="ctr"/>
            <a:r>
              <a:rPr lang="tr-TR" dirty="0" smtClean="0"/>
              <a:t>Ani olarak oluşan gürültü insanın kalp atışlarında, kan basıncında solunum hızında, metabolizmasında, görme olayında bozulmalar yaratır. </a:t>
            </a:r>
          </a:p>
          <a:p>
            <a:pPr algn="ctr"/>
            <a:endParaRPr lang="tr-TR" dirty="0" smtClean="0"/>
          </a:p>
          <a:p>
            <a:pPr algn="ctr"/>
            <a:r>
              <a:rPr lang="tr-TR" dirty="0" smtClean="0"/>
              <a:t>Bunların sonucunda uykusuzluk, migren, ülser, kalp krizi gibi olumsuz durumlar ortaya çıkar. Ancak en önemli olumsuzluk kulakta yaptığı tahribattır.</a:t>
            </a:r>
            <a:endParaRPr lang="tr-TR"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lgn="ctr"/>
            <a:r>
              <a:rPr lang="tr-TR" dirty="0" smtClean="0"/>
              <a:t>Psikolojik etkileri ;</a:t>
            </a:r>
          </a:p>
          <a:p>
            <a:pPr algn="ctr"/>
            <a:endParaRPr lang="tr-TR" dirty="0" smtClean="0"/>
          </a:p>
          <a:p>
            <a:pPr algn="ctr"/>
            <a:r>
              <a:rPr lang="tr-TR" dirty="0" smtClean="0"/>
              <a:t>Belirli bir sınırı aşan gürültünün etkisinde kalan kişiler, sinirli, rahatsız ve tedirgin olmaktadır. Bu olumsuzluklar, gürültünün etkisi ortadan kalktıktan sonra da sürebilmektedir.</a:t>
            </a:r>
            <a:endParaRPr lang="tr-TR"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lgn="ctr"/>
            <a:r>
              <a:rPr lang="tr-TR" dirty="0" smtClean="0"/>
              <a:t>İş yapabilme yeteneğine etkileri;</a:t>
            </a:r>
          </a:p>
          <a:p>
            <a:pPr algn="ctr"/>
            <a:endParaRPr lang="tr-TR" dirty="0" smtClean="0"/>
          </a:p>
          <a:p>
            <a:pPr algn="ctr"/>
            <a:r>
              <a:rPr lang="tr-TR" dirty="0" smtClean="0"/>
              <a:t>Özellikle beklenmeyen zamanlarda ortaya çıkan ses kirliliği, iş veriminin düşmesi, kendini işine verememe ve hareketlerin engellenmesi şeklinde performansı düşürücü etkiler yapar. </a:t>
            </a:r>
          </a:p>
          <a:p>
            <a:pPr algn="ctr"/>
            <a:endParaRPr lang="tr-TR" dirty="0" smtClean="0"/>
          </a:p>
          <a:p>
            <a:pPr algn="ctr"/>
            <a:r>
              <a:rPr lang="tr-TR" dirty="0" smtClean="0"/>
              <a:t>Gürültünün öğrenmeyi ve sağlıklı düşünmeyi de engellediği deneylerle saptanmıştır.</a:t>
            </a:r>
            <a:endParaRPr lang="tr-TR"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xfrm>
            <a:off x="2714612" y="1500174"/>
            <a:ext cx="5484812" cy="4191000"/>
          </a:xfrm>
        </p:spPr>
        <p:txBody>
          <a:bodyPr/>
          <a:lstStyle/>
          <a:p>
            <a:r>
              <a:rPr lang="tr-TR" dirty="0" smtClean="0"/>
              <a:t>Ses kirliliğinin saptanmasında ses şiddetini ölçmek için birim olarak desibel (</a:t>
            </a:r>
            <a:r>
              <a:rPr lang="tr-TR" dirty="0" err="1" smtClean="0"/>
              <a:t>dB</a:t>
            </a:r>
            <a:r>
              <a:rPr lang="tr-TR" dirty="0" smtClean="0"/>
              <a:t>) kullanılır. </a:t>
            </a:r>
          </a:p>
          <a:p>
            <a:endParaRPr lang="tr-TR" dirty="0" smtClean="0"/>
          </a:p>
          <a:p>
            <a:r>
              <a:rPr lang="tr-TR" dirty="0" smtClean="0"/>
              <a:t>İnsan için 35-65 </a:t>
            </a:r>
            <a:r>
              <a:rPr lang="tr-TR" dirty="0" err="1" smtClean="0"/>
              <a:t>dB</a:t>
            </a:r>
            <a:r>
              <a:rPr lang="tr-TR" dirty="0" smtClean="0"/>
              <a:t> sesler normaldir. </a:t>
            </a:r>
          </a:p>
          <a:p>
            <a:endParaRPr lang="tr-TR" dirty="0" smtClean="0"/>
          </a:p>
          <a:p>
            <a:r>
              <a:rPr lang="tr-TR" dirty="0" smtClean="0"/>
              <a:t>65-90 </a:t>
            </a:r>
            <a:r>
              <a:rPr lang="tr-TR" dirty="0" err="1" smtClean="0"/>
              <a:t>dB</a:t>
            </a:r>
            <a:r>
              <a:rPr lang="tr-TR" dirty="0" smtClean="0"/>
              <a:t> sesler, sürekli işitildiğinde zarar verebilecek kadar risklidir. </a:t>
            </a:r>
          </a:p>
          <a:p>
            <a:endParaRPr lang="tr-TR" dirty="0" smtClean="0"/>
          </a:p>
          <a:p>
            <a:r>
              <a:rPr lang="tr-TR" dirty="0" smtClean="0"/>
              <a:t>90 </a:t>
            </a:r>
            <a:r>
              <a:rPr lang="tr-TR" dirty="0" err="1" smtClean="0"/>
              <a:t>dB'in</a:t>
            </a:r>
            <a:r>
              <a:rPr lang="tr-TR" dirty="0" smtClean="0"/>
              <a:t> üzerindeki sesler tehlikelidir.</a:t>
            </a:r>
            <a:endParaRPr lang="tr-TR"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Ses kirliliğine Karşı Alınabilecek Tedbirler</a:t>
            </a:r>
            <a:endParaRPr lang="tr-TR" dirty="0"/>
          </a:p>
        </p:txBody>
      </p:sp>
      <p:sp>
        <p:nvSpPr>
          <p:cNvPr id="3" name="2 İçerik Yer Tutucusu"/>
          <p:cNvSpPr>
            <a:spLocks noGrp="1"/>
          </p:cNvSpPr>
          <p:nvPr>
            <p:ph idx="1"/>
          </p:nvPr>
        </p:nvSpPr>
        <p:spPr>
          <a:xfrm>
            <a:off x="2786050" y="1643050"/>
            <a:ext cx="5484812" cy="4191000"/>
          </a:xfrm>
        </p:spPr>
        <p:txBody>
          <a:bodyPr/>
          <a:lstStyle/>
          <a:p>
            <a:pPr algn="ctr"/>
            <a:r>
              <a:rPr lang="tr-TR" dirty="0" smtClean="0"/>
              <a:t>Otomobil kullanımını azaltacak önlemler alınmalıdır. </a:t>
            </a:r>
            <a:br>
              <a:rPr lang="tr-TR" dirty="0" smtClean="0"/>
            </a:br>
            <a:endParaRPr lang="tr-TR" dirty="0" smtClean="0"/>
          </a:p>
          <a:p>
            <a:pPr algn="ctr"/>
            <a:r>
              <a:rPr lang="tr-TR" dirty="0" smtClean="0"/>
              <a:t>Ev ve iş yerlerinde ses geçirmeyen camlar (ısıcam gibi) kullanılmalıdır. </a:t>
            </a:r>
            <a:br>
              <a:rPr lang="tr-TR" dirty="0" smtClean="0"/>
            </a:br>
            <a:endParaRPr lang="tr-TR" dirty="0" smtClean="0"/>
          </a:p>
          <a:p>
            <a:pPr algn="ctr"/>
            <a:r>
              <a:rPr lang="tr-TR" dirty="0" smtClean="0"/>
              <a:t>Eğlence yerleri vb. ortamlarda yüksek sesle müzik çalınması engellenmelidir. </a:t>
            </a:r>
            <a:br>
              <a:rPr lang="tr-TR" dirty="0" smtClean="0"/>
            </a:br>
            <a:endParaRPr lang="tr-TR" dirty="0" smtClean="0"/>
          </a:p>
          <a:p>
            <a:pPr algn="ctr"/>
            <a:r>
              <a:rPr lang="tr-TR" dirty="0" smtClean="0"/>
              <a:t>Gürültü yapan kuruluşlar, şehirlerin dışında kurulmalıdır.</a:t>
            </a:r>
            <a:endParaRPr lang="tr-TR"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94210" name="Picture 2" descr="http://im.htspor.com/2010/07/01/528414_htmansetyeni.jpg?1277982165"/>
          <p:cNvPicPr>
            <a:picLocks noChangeAspect="1" noChangeArrowheads="1"/>
          </p:cNvPicPr>
          <p:nvPr/>
        </p:nvPicPr>
        <p:blipFill>
          <a:blip r:embed="rId2" cstate="print"/>
          <a:srcRect/>
          <a:stretch>
            <a:fillRect/>
          </a:stretch>
        </p:blipFill>
        <p:spPr bwMode="auto">
          <a:xfrm>
            <a:off x="357158" y="571480"/>
            <a:ext cx="8313954" cy="5500726"/>
          </a:xfrm>
          <a:prstGeom prst="rect">
            <a:avLst/>
          </a:prstGeom>
          <a:noFill/>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96258" name="Picture 2" descr="http://img03.blogcu.com/images/e/r/s/ersoygul/6_1238684000.jpg"/>
          <p:cNvPicPr>
            <a:picLocks noChangeAspect="1" noChangeArrowheads="1"/>
          </p:cNvPicPr>
          <p:nvPr/>
        </p:nvPicPr>
        <p:blipFill>
          <a:blip r:embed="rId2" cstate="print"/>
          <a:srcRect/>
          <a:stretch>
            <a:fillRect/>
          </a:stretch>
        </p:blipFill>
        <p:spPr bwMode="auto">
          <a:xfrm>
            <a:off x="357158" y="571480"/>
            <a:ext cx="8358246" cy="5717185"/>
          </a:xfrm>
          <a:prstGeom prst="rect">
            <a:avLst/>
          </a:prstGeom>
          <a:noFill/>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97282" name="Picture 2" descr="http://www.cevreci.eu/wp-content/uploads/2010/12/gc3bcrc3bcltc3bc-kirligi.jpg"/>
          <p:cNvPicPr>
            <a:picLocks noChangeAspect="1" noChangeArrowheads="1"/>
          </p:cNvPicPr>
          <p:nvPr/>
        </p:nvPicPr>
        <p:blipFill>
          <a:blip r:embed="rId2" cstate="print"/>
          <a:srcRect/>
          <a:stretch>
            <a:fillRect/>
          </a:stretch>
        </p:blipFill>
        <p:spPr bwMode="auto">
          <a:xfrm>
            <a:off x="357158" y="571480"/>
            <a:ext cx="8429684" cy="5735674"/>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1026" name="Picture 2" descr="http://www.biyolojisitesi.net/tum%20uniteler/bilincli_birey/biliincli_birey2dya15fanabilir_cevre_dosyalar131/sera_etkisi_11_06_1.gif"/>
          <p:cNvPicPr>
            <a:picLocks noChangeAspect="1" noChangeArrowheads="1"/>
          </p:cNvPicPr>
          <p:nvPr/>
        </p:nvPicPr>
        <p:blipFill>
          <a:blip r:embed="rId2" cstate="print"/>
          <a:srcRect/>
          <a:stretch>
            <a:fillRect/>
          </a:stretch>
        </p:blipFill>
        <p:spPr bwMode="auto">
          <a:xfrm>
            <a:off x="357158" y="571480"/>
            <a:ext cx="8358246" cy="5695198"/>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79874" name="Picture 2" descr="http://img386.imageshack.us/img386/8665/kreselisinmawd1.jpg"/>
          <p:cNvPicPr>
            <a:picLocks noChangeAspect="1" noChangeArrowheads="1"/>
          </p:cNvPicPr>
          <p:nvPr/>
        </p:nvPicPr>
        <p:blipFill>
          <a:blip r:embed="rId2" cstate="print"/>
          <a:srcRect/>
          <a:stretch>
            <a:fillRect/>
          </a:stretch>
        </p:blipFill>
        <p:spPr bwMode="auto">
          <a:xfrm>
            <a:off x="329255" y="550500"/>
            <a:ext cx="8386149" cy="5736020"/>
          </a:xfrm>
          <a:prstGeom prst="rect">
            <a:avLst/>
          </a:prstGeom>
          <a:noFill/>
        </p:spPr>
      </p:pic>
    </p:spTree>
  </p:cSld>
  <p:clrMapOvr>
    <a:masterClrMapping/>
  </p:clrMapOvr>
</p:sld>
</file>

<file path=ppt/theme/theme1.xml><?xml version="1.0" encoding="utf-8"?>
<a:theme xmlns:a="http://schemas.openxmlformats.org/drawingml/2006/main" name="TS001018387">
  <a:themeElements>
    <a:clrScheme name="Class Welcome 1">
      <a:dk1>
        <a:srgbClr val="000000"/>
      </a:dk1>
      <a:lt1>
        <a:srgbClr val="0099CC"/>
      </a:lt1>
      <a:dk2>
        <a:srgbClr val="000000"/>
      </a:dk2>
      <a:lt2>
        <a:srgbClr val="868686"/>
      </a:lt2>
      <a:accent1>
        <a:srgbClr val="00FFCC"/>
      </a:accent1>
      <a:accent2>
        <a:srgbClr val="969696"/>
      </a:accent2>
      <a:accent3>
        <a:srgbClr val="AACAE2"/>
      </a:accent3>
      <a:accent4>
        <a:srgbClr val="000000"/>
      </a:accent4>
      <a:accent5>
        <a:srgbClr val="AAFFE2"/>
      </a:accent5>
      <a:accent6>
        <a:srgbClr val="878787"/>
      </a:accent6>
      <a:hlink>
        <a:srgbClr val="00FFCC"/>
      </a:hlink>
      <a:folHlink>
        <a:srgbClr val="99CCFF"/>
      </a:folHlink>
    </a:clrScheme>
    <a:fontScheme name="Class Welcome">
      <a:majorFont>
        <a:latin typeface="Verdana"/>
        <a:ea typeface=""/>
        <a:cs typeface=""/>
      </a:majorFont>
      <a:minorFont>
        <a:latin typeface="Verdana"/>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1"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1"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lass Welcome 1">
        <a:dk1>
          <a:srgbClr val="000000"/>
        </a:dk1>
        <a:lt1>
          <a:srgbClr val="0099CC"/>
        </a:lt1>
        <a:dk2>
          <a:srgbClr val="000000"/>
        </a:dk2>
        <a:lt2>
          <a:srgbClr val="868686"/>
        </a:lt2>
        <a:accent1>
          <a:srgbClr val="00FFCC"/>
        </a:accent1>
        <a:accent2>
          <a:srgbClr val="969696"/>
        </a:accent2>
        <a:accent3>
          <a:srgbClr val="AACAE2"/>
        </a:accent3>
        <a:accent4>
          <a:srgbClr val="000000"/>
        </a:accent4>
        <a:accent5>
          <a:srgbClr val="AAFFE2"/>
        </a:accent5>
        <a:accent6>
          <a:srgbClr val="878787"/>
        </a:accent6>
        <a:hlink>
          <a:srgbClr val="00FFCC"/>
        </a:hlink>
        <a:folHlink>
          <a:srgbClr val="99CCFF"/>
        </a:folHlink>
      </a:clrScheme>
      <a:clrMap bg1="lt1" tx1="dk1" bg2="lt2" tx2="dk2" accent1="accent1" accent2="accent2" accent3="accent3" accent4="accent4" accent5="accent5" accent6="accent6" hlink="hlink" folHlink="folHlink"/>
    </a:extraClrScheme>
    <a:extraClrScheme>
      <a:clrScheme name="Class Welcome 2">
        <a:dk1>
          <a:srgbClr val="000000"/>
        </a:dk1>
        <a:lt1>
          <a:srgbClr val="FFFFFF"/>
        </a:lt1>
        <a:dk2>
          <a:srgbClr val="000000"/>
        </a:dk2>
        <a:lt2>
          <a:srgbClr val="868686"/>
        </a:lt2>
        <a:accent1>
          <a:srgbClr val="3366FF"/>
        </a:accent1>
        <a:accent2>
          <a:srgbClr val="009900"/>
        </a:accent2>
        <a:accent3>
          <a:srgbClr val="FFFFFF"/>
        </a:accent3>
        <a:accent4>
          <a:srgbClr val="000000"/>
        </a:accent4>
        <a:accent5>
          <a:srgbClr val="ADB8FF"/>
        </a:accent5>
        <a:accent6>
          <a:srgbClr val="008A00"/>
        </a:accent6>
        <a:hlink>
          <a:srgbClr val="FF0033"/>
        </a:hlink>
        <a:folHlink>
          <a:srgbClr val="CCCCCC"/>
        </a:folHlink>
      </a:clrScheme>
      <a:clrMap bg1="lt1" tx1="dk1" bg2="lt2" tx2="dk2" accent1="accent1" accent2="accent2" accent3="accent3" accent4="accent4" accent5="accent5" accent6="accent6" hlink="hlink" folHlink="folHlink"/>
    </a:extraClrScheme>
    <a:extraClrScheme>
      <a:clrScheme name="Class Welcome 3">
        <a:dk1>
          <a:srgbClr val="5F5F5F"/>
        </a:dk1>
        <a:lt1>
          <a:srgbClr val="FFFFFF"/>
        </a:lt1>
        <a:dk2>
          <a:srgbClr val="5F5F5F"/>
        </a:dk2>
        <a:lt2>
          <a:srgbClr val="000000"/>
        </a:lt2>
        <a:accent1>
          <a:srgbClr val="969696"/>
        </a:accent1>
        <a:accent2>
          <a:srgbClr val="000000"/>
        </a:accent2>
        <a:accent3>
          <a:srgbClr val="FFFFFF"/>
        </a:accent3>
        <a:accent4>
          <a:srgbClr val="505050"/>
        </a:accent4>
        <a:accent5>
          <a:srgbClr val="C9C9C9"/>
        </a:accent5>
        <a:accent6>
          <a:srgbClr val="000000"/>
        </a:accent6>
        <a:hlink>
          <a:srgbClr val="777777"/>
        </a:hlink>
        <a:folHlink>
          <a:srgbClr val="CCCCC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is Teması">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is Teması">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LongProperties xmlns="http://schemas.microsoft.com/office/2006/metadata/longProperties"/>
</file>

<file path=customXml/item2.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94AFB0FF-EA7B-45EC-B46B-2AF33419487D}">
  <ds:schemaRefs>
    <ds:schemaRef ds:uri="http://schemas.microsoft.com/office/2006/metadata/longProperties"/>
  </ds:schemaRefs>
</ds:datastoreItem>
</file>

<file path=customXml/itemProps2.xml><?xml version="1.0" encoding="utf-8"?>
<ds:datastoreItem xmlns:ds="http://schemas.openxmlformats.org/officeDocument/2006/customXml" ds:itemID="{AE73B59D-94DC-42F6-A1F3-463677CD872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TS001018387</Template>
  <TotalTime>229</TotalTime>
  <Words>1498</Words>
  <Application>Microsoft Office PowerPoint</Application>
  <PresentationFormat>Ekran Gösterisi (4:3)</PresentationFormat>
  <Paragraphs>267</Paragraphs>
  <Slides>79</Slides>
  <Notes>0</Notes>
  <HiddenSlides>0</HiddenSlides>
  <MMClips>0</MMClips>
  <ScaleCrop>false</ScaleCrop>
  <HeadingPairs>
    <vt:vector size="4" baseType="variant">
      <vt:variant>
        <vt:lpstr>Tema</vt:lpstr>
      </vt:variant>
      <vt:variant>
        <vt:i4>1</vt:i4>
      </vt:variant>
      <vt:variant>
        <vt:lpstr>Slayt Başlıkları</vt:lpstr>
      </vt:variant>
      <vt:variant>
        <vt:i4>79</vt:i4>
      </vt:variant>
    </vt:vector>
  </HeadingPairs>
  <TitlesOfParts>
    <vt:vector size="80" baseType="lpstr">
      <vt:lpstr>TS001018387</vt:lpstr>
      <vt:lpstr>Çevre Sorunlarının Küresel Boyutu</vt:lpstr>
      <vt:lpstr>Slayt 2</vt:lpstr>
      <vt:lpstr>Küresel Isınma ve Sera Etkisi</vt:lpstr>
      <vt:lpstr>Slayt 4</vt:lpstr>
      <vt:lpstr>Slayt 5</vt:lpstr>
      <vt:lpstr>Slayt 6</vt:lpstr>
      <vt:lpstr>Slayt 7</vt:lpstr>
      <vt:lpstr>Slayt 8</vt:lpstr>
      <vt:lpstr>Slayt 9</vt:lpstr>
      <vt:lpstr>Slayt 10</vt:lpstr>
      <vt:lpstr>Asit Yağmurları</vt:lpstr>
      <vt:lpstr>Slayt 12</vt:lpstr>
      <vt:lpstr>Asit Yağmurlarının Etkileri</vt:lpstr>
      <vt:lpstr>Slayt 14</vt:lpstr>
      <vt:lpstr>Asit Yağmurlarının Etkisini Azaltmak İçin Alınabilecek önlemler</vt:lpstr>
      <vt:lpstr>Slayt 16</vt:lpstr>
      <vt:lpstr>Slayt 17</vt:lpstr>
      <vt:lpstr>Slayt 18</vt:lpstr>
      <vt:lpstr>Slayt 19</vt:lpstr>
      <vt:lpstr>Ozon Seyrelmesi</vt:lpstr>
      <vt:lpstr>Ozon Tabakası İnsan Yapımı Ozon Gazı İle Neden Doldurulamıyor ?  </vt:lpstr>
      <vt:lpstr>Orman Tahribi</vt:lpstr>
      <vt:lpstr>Slayt 23</vt:lpstr>
      <vt:lpstr>Slayt 24</vt:lpstr>
      <vt:lpstr>Slayt 25</vt:lpstr>
      <vt:lpstr>Slayt 26</vt:lpstr>
      <vt:lpstr>BM’den orman uyarısı</vt:lpstr>
      <vt:lpstr>Slayt 28</vt:lpstr>
      <vt:lpstr>Slayt 29</vt:lpstr>
      <vt:lpstr>Slayt 30</vt:lpstr>
      <vt:lpstr>Teknolojinin Çevresel etkileri</vt:lpstr>
      <vt:lpstr>Su Kirliliği</vt:lpstr>
      <vt:lpstr>Slayt 33</vt:lpstr>
      <vt:lpstr>Slayt 34</vt:lpstr>
      <vt:lpstr>Akarsu Kirlilik Sınıfları</vt:lpstr>
      <vt:lpstr>Slayt 36</vt:lpstr>
      <vt:lpstr>Slayt 37</vt:lpstr>
      <vt:lpstr>Slayt 38</vt:lpstr>
      <vt:lpstr>Toprak Kirliliği</vt:lpstr>
      <vt:lpstr>Toprak Kirliliğinin Sebepleri</vt:lpstr>
      <vt:lpstr>Toprak kirliliğinin Etkileri</vt:lpstr>
      <vt:lpstr>Slayt 42</vt:lpstr>
      <vt:lpstr>Slayt 43</vt:lpstr>
      <vt:lpstr>Toprak kirliliğine karşı alınacak kişisel tedbirler:</vt:lpstr>
      <vt:lpstr>Slayt 45</vt:lpstr>
      <vt:lpstr>Slayt 46</vt:lpstr>
      <vt:lpstr>Hava Kirliliği</vt:lpstr>
      <vt:lpstr>Hava kirliliğinin nedenleri</vt:lpstr>
      <vt:lpstr>Hava Kirliliğinin Etkileri</vt:lpstr>
      <vt:lpstr>Hava Kirliliğine Karşı Alınabilecek Tedbirler</vt:lpstr>
      <vt:lpstr>Slayt 51</vt:lpstr>
      <vt:lpstr>Slayt 52</vt:lpstr>
      <vt:lpstr>Slayt 53</vt:lpstr>
      <vt:lpstr>Slayt 54</vt:lpstr>
      <vt:lpstr>Radyoaktif Kirlilik</vt:lpstr>
      <vt:lpstr>Radyasyonun Zararları </vt:lpstr>
      <vt:lpstr>Slayt 57</vt:lpstr>
      <vt:lpstr>Slayt 58</vt:lpstr>
      <vt:lpstr>Slayt 59</vt:lpstr>
      <vt:lpstr>Slayt 60</vt:lpstr>
      <vt:lpstr>Slayt 61</vt:lpstr>
      <vt:lpstr>Slayt 62</vt:lpstr>
      <vt:lpstr>Besin Kirliliği</vt:lpstr>
      <vt:lpstr>Slayt 64</vt:lpstr>
      <vt:lpstr>Slayt 65</vt:lpstr>
      <vt:lpstr>Slayt 66</vt:lpstr>
      <vt:lpstr>Slayt 67</vt:lpstr>
      <vt:lpstr>Slayt 68</vt:lpstr>
      <vt:lpstr>Ses Kirliliği</vt:lpstr>
      <vt:lpstr> Ses kirliliğini yaratan önemli etmenler</vt:lpstr>
      <vt:lpstr>Ses Kirliliğinin Etkileri</vt:lpstr>
      <vt:lpstr>Slayt 72</vt:lpstr>
      <vt:lpstr>Slayt 73</vt:lpstr>
      <vt:lpstr>Slayt 74</vt:lpstr>
      <vt:lpstr>Slayt 75</vt:lpstr>
      <vt:lpstr>Ses kirliliğine Karşı Alınabilecek Tedbirler</vt:lpstr>
      <vt:lpstr>Slayt 77</vt:lpstr>
      <vt:lpstr>Slayt 78</vt:lpstr>
      <vt:lpstr>Slayt 79</vt:lpstr>
    </vt:vector>
  </TitlesOfParts>
  <Manager/>
  <Company>EMNIYET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
  <dc:creator>www.sorubak.com; ADLIBILISIM</dc:creator>
  <cp:keywords>www.sorubak.com</cp:keywords>
  <dc:description/>
  <cp:lastModifiedBy>GTR5KT587TI4OUT57YT675IKT8967690IN B</cp:lastModifiedBy>
  <cp:revision>26</cp:revision>
  <cp:lastPrinted>1996-03-19T21:02:48Z</cp:lastPrinted>
  <dcterms:created xsi:type="dcterms:W3CDTF">2012-05-17T14:53:28Z</dcterms:created>
  <dcterms:modified xsi:type="dcterms:W3CDTF">2014-03-02T10:22:43Z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TC010183879990</vt:lpwstr>
  </property>
</Properties>
</file>