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Override5.xml" ContentType="application/vnd.openxmlformats-officedocument.themeOverr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Override1.xml" ContentType="application/vnd.openxmlformats-officedocument.themeOverride+xml"/>
  <Default Extension="wav" ContentType="audio/wav"/>
  <Override PartName="/ppt/theme/themeOverride2.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Override6.xml" ContentType="application/vnd.openxmlformats-officedocument.themeOverrid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theme/themeOverride4.xml" ContentType="application/vnd.openxmlformats-officedocument.themeOverr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sldIdLst>
    <p:sldId id="259" r:id="rId4"/>
    <p:sldId id="256" r:id="rId5"/>
    <p:sldId id="258" r:id="rId6"/>
    <p:sldId id="257" r:id="rId7"/>
    <p:sldId id="266" r:id="rId8"/>
    <p:sldId id="265" r:id="rId9"/>
    <p:sldId id="264" r:id="rId10"/>
    <p:sldId id="260" r:id="rId11"/>
    <p:sldId id="267"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956" autoAdjust="0"/>
    <p:restoredTop sz="94660"/>
  </p:normalViewPr>
  <p:slideViewPr>
    <p:cSldViewPr>
      <p:cViewPr varScale="1">
        <p:scale>
          <a:sx n="68" d="100"/>
          <a:sy n="68" d="100"/>
        </p:scale>
        <p:origin x="-142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77487646-CC55-42DA-BAF2-F7FFC7A532D3}" type="datetimeFigureOut">
              <a:rPr lang="tr-TR" smtClean="0"/>
              <a:t>27.12.2012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46451C7-91A1-476D-8A3C-2CDD5A29C3B2}"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487646-CC55-42DA-BAF2-F7FFC7A532D3}" type="datetimeFigureOut">
              <a:rPr lang="tr-TR" smtClean="0"/>
              <a:t>27.12.2012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6451C7-91A1-476D-8A3C-2CDD5A29C3B2}"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487646-CC55-42DA-BAF2-F7FFC7A532D3}" type="datetimeFigureOut">
              <a:rPr lang="tr-TR" smtClean="0"/>
              <a:t>27.12.2012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6451C7-91A1-476D-8A3C-2CDD5A29C3B2}"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487646-CC55-42DA-BAF2-F7FFC7A532D3}" type="datetimeFigureOut">
              <a:rPr lang="tr-TR" smtClean="0"/>
              <a:t>27.12.2012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6451C7-91A1-476D-8A3C-2CDD5A29C3B2}"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24.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6.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7.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slideLayout" Target="../slideLayouts/slideLayout24.xml"/><Relationship Id="rId1" Type="http://schemas.openxmlformats.org/officeDocument/2006/relationships/themeOverride" Target="../theme/themeOverride5.xml"/></Relationships>
</file>

<file path=ppt/slides/_rels/slide8.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slideLayout" Target="../slideLayouts/slideLayout24.xml"/><Relationship Id="rId1" Type="http://schemas.openxmlformats.org/officeDocument/2006/relationships/themeOverride" Target="../theme/themeOverride6.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8.wav"/><Relationship Id="rId1" Type="http://schemas.openxmlformats.org/officeDocument/2006/relationships/slideLayout" Target="../slideLayouts/slideLayout24.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2857496"/>
            <a:ext cx="8229600" cy="3643338"/>
          </a:xfrm>
        </p:spPr>
        <p:txBody>
          <a:bodyPr/>
          <a:lstStyle/>
          <a:p>
            <a:pPr>
              <a:buNone/>
            </a:pPr>
            <a:r>
              <a:rPr lang="tr-TR" dirty="0" smtClean="0">
                <a:solidFill>
                  <a:srgbClr val="FFFFFF"/>
                </a:solidFill>
              </a:rPr>
              <a:t>  AD: RABİA</a:t>
            </a:r>
          </a:p>
          <a:p>
            <a:pPr>
              <a:buNone/>
            </a:pPr>
            <a:r>
              <a:rPr lang="tr-TR" dirty="0" smtClean="0">
                <a:solidFill>
                  <a:srgbClr val="FFFFFF"/>
                </a:solidFill>
              </a:rPr>
              <a:t>  SOYAD: PARLAS</a:t>
            </a:r>
          </a:p>
          <a:p>
            <a:pPr>
              <a:buNone/>
            </a:pPr>
            <a:r>
              <a:rPr lang="tr-TR" dirty="0" smtClean="0">
                <a:solidFill>
                  <a:srgbClr val="FFFFFF"/>
                </a:solidFill>
              </a:rPr>
              <a:t>  NUMARA: 515</a:t>
            </a:r>
          </a:p>
          <a:p>
            <a:pPr>
              <a:buNone/>
            </a:pPr>
            <a:r>
              <a:rPr lang="tr-TR" dirty="0" smtClean="0">
                <a:solidFill>
                  <a:srgbClr val="FFFFFF"/>
                </a:solidFill>
              </a:rPr>
              <a:t>  SINIF: 8/A</a:t>
            </a:r>
          </a:p>
          <a:p>
            <a:pPr>
              <a:buNone/>
            </a:pPr>
            <a:r>
              <a:rPr lang="tr-TR" dirty="0" smtClean="0">
                <a:solidFill>
                  <a:srgbClr val="FFFFFF"/>
                </a:solidFill>
              </a:rPr>
              <a:t>  KONU: KUL HAKKI</a:t>
            </a:r>
          </a:p>
          <a:p>
            <a:pPr>
              <a:buNone/>
            </a:pPr>
            <a:endParaRPr lang="tr-TR" dirty="0">
              <a:solidFill>
                <a:srgbClr val="FF0000"/>
              </a:solidFill>
            </a:endParaRPr>
          </a:p>
        </p:txBody>
      </p:sp>
      <p:sp>
        <p:nvSpPr>
          <p:cNvPr id="5" name="4 Dikdörtgen"/>
          <p:cNvSpPr/>
          <p:nvPr/>
        </p:nvSpPr>
        <p:spPr>
          <a:xfrm>
            <a:off x="1357290" y="0"/>
            <a:ext cx="6572296" cy="2585323"/>
          </a:xfrm>
          <a:prstGeom prst="rect">
            <a:avLst/>
          </a:prstGeom>
          <a:noFill/>
        </p:spPr>
        <p:txBody>
          <a:bodyPr wrap="square" lIns="91440" tIns="45720" rIns="91440" bIns="45720">
            <a:spAutoFit/>
          </a:bodyPr>
          <a:lstStyle/>
          <a:p>
            <a:pPr algn="ctr"/>
            <a:r>
              <a:rPr lang="tr-TR"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DİN KÜLTÜRÜ ve    </a:t>
            </a:r>
          </a:p>
          <a:p>
            <a:pPr algn="ctr"/>
            <a:r>
              <a:rPr lang="tr-TR"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AHLAK BİLGİSİ PERFORMANSI</a:t>
            </a:r>
            <a:endParaRPr lang="tr-TR"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spd="slow">
    <p:randomBar dir="vert"/>
    <p:sndAc>
      <p:stSnd>
        <p:snd r:embed="rId3" name="chimes.wav" builtIn="1"/>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0" y="1225689"/>
            <a:ext cx="9144000" cy="5632311"/>
          </a:xfrm>
          <a:prstGeom prst="rect">
            <a:avLst/>
          </a:prstGeom>
        </p:spPr>
        <p:txBody>
          <a:bodyPr wrap="square">
            <a:spAutoFit/>
          </a:bodyPr>
          <a:lstStyle/>
          <a:p>
            <a:r>
              <a:rPr lang="tr-TR" sz="2400" dirty="0" smtClean="0">
                <a:solidFill>
                  <a:schemeClr val="accent6"/>
                </a:solidFill>
              </a:rPr>
              <a:t>Kul hakkı, insanın sahip olduğu hakları demektir. Kutsal kitabımız </a:t>
            </a:r>
            <a:r>
              <a:rPr lang="tr-TR" sz="2400" dirty="0" err="1" smtClean="0">
                <a:solidFill>
                  <a:schemeClr val="accent6"/>
                </a:solidFill>
              </a:rPr>
              <a:t>Kur’ân</a:t>
            </a:r>
            <a:r>
              <a:rPr lang="tr-TR" sz="2400" dirty="0" smtClean="0">
                <a:solidFill>
                  <a:schemeClr val="accent6"/>
                </a:solidFill>
              </a:rPr>
              <a:t>-ı Kerim kul hakkı üzerinde önemle durmaktadır. Allah’ın emir ve yasaklarının hemen hemen dörtte üçü kul hakkı ile ilgilidir. Bu sebeple, Allah ’a kulluk, yalnızca belli ibadetleri yerine getirmek değil, aynı zamanda insan haklarına da büyük saygı duymaktır. Aksi takdirde insanların bir arada kardeşçe yaşamaları, devletler kurmaları mümkün olmaz. Toplumun kaynaşması, kötülüklerden uzak, kardeşçe yaşayışın sağlanması için kul haklarına saygılı olmak o kadar önemlidir ki, Allah her türlü günahı affettiği halde, kul hakkını affetmiyor. </a:t>
            </a:r>
            <a:r>
              <a:rPr lang="tr-TR" sz="2400" b="1" i="1" dirty="0" smtClean="0">
                <a:solidFill>
                  <a:schemeClr val="accent6"/>
                </a:solidFill>
              </a:rPr>
              <a:t>İhanet etmek, utandırmak, küçümseme, mala ve cana zarar vermek, alış verişte aldatmak, dargın durmak, iftira etmek, arkasından konuşmak, laf taşımak, dedikodu yapmak, anarşi çıkarmak, dini ve milli değerlere saygısız davranmak</a:t>
            </a:r>
            <a:r>
              <a:rPr lang="tr-TR" sz="2400" dirty="0" smtClean="0">
                <a:solidFill>
                  <a:schemeClr val="accent6"/>
                </a:solidFill>
              </a:rPr>
              <a:t> kul hakkını zedeleyen davranışlardandır. </a:t>
            </a:r>
            <a:r>
              <a:rPr lang="tr-TR" sz="2400" dirty="0" smtClean="0"/>
              <a:t/>
            </a:r>
            <a:br>
              <a:rPr lang="tr-TR" sz="2400" dirty="0" smtClean="0"/>
            </a:br>
            <a:r>
              <a:rPr lang="tr-TR" sz="2400" dirty="0" smtClean="0"/>
              <a:t/>
            </a:r>
            <a:br>
              <a:rPr lang="tr-TR" sz="2400" dirty="0" smtClean="0"/>
            </a:br>
            <a:endParaRPr lang="tr-TR" sz="2400" dirty="0"/>
          </a:p>
        </p:txBody>
      </p:sp>
      <p:sp>
        <p:nvSpPr>
          <p:cNvPr id="5" name="4 Dikdörtgen"/>
          <p:cNvSpPr/>
          <p:nvPr/>
        </p:nvSpPr>
        <p:spPr>
          <a:xfrm>
            <a:off x="2000232" y="285728"/>
            <a:ext cx="442915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KUL HAKKI</a:t>
            </a:r>
            <a:endParaRPr lang="tr-T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slow">
    <p:cover dir="ld"/>
    <p:sndAc>
      <p:stSnd>
        <p:snd r:embed="rId2" name="wind.wav" builtIn="1"/>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357166"/>
            <a:ext cx="9144000" cy="6215106"/>
          </a:xfrm>
        </p:spPr>
        <p:txBody>
          <a:bodyPr>
            <a:normAutofit fontScale="92500" lnSpcReduction="10000"/>
          </a:bodyPr>
          <a:lstStyle/>
          <a:p>
            <a:pPr>
              <a:buNone/>
            </a:pPr>
            <a:r>
              <a:rPr lang="tr-TR" b="1" u="sng" dirty="0" err="1"/>
              <a:t>Müslümanın</a:t>
            </a:r>
            <a:r>
              <a:rPr lang="tr-TR" b="1" u="sng" dirty="0"/>
              <a:t> </a:t>
            </a:r>
            <a:r>
              <a:rPr lang="tr-TR" b="1" u="sng" dirty="0" err="1"/>
              <a:t>müslüman</a:t>
            </a:r>
            <a:r>
              <a:rPr lang="tr-TR" b="1" u="sng" dirty="0"/>
              <a:t> üzerinde hakkı beştir:</a:t>
            </a:r>
            <a:endParaRPr lang="tr-TR" dirty="0"/>
          </a:p>
          <a:p>
            <a:r>
              <a:rPr lang="tr-TR" dirty="0"/>
              <a:t>1- Selamına cevap vermek</a:t>
            </a:r>
          </a:p>
          <a:p>
            <a:r>
              <a:rPr lang="tr-TR" dirty="0"/>
              <a:t>2- Hastalanınca yoklamak.</a:t>
            </a:r>
          </a:p>
          <a:p>
            <a:r>
              <a:rPr lang="tr-TR" dirty="0"/>
              <a:t>3 Ölünce cenazesine gitmek</a:t>
            </a:r>
          </a:p>
          <a:p>
            <a:r>
              <a:rPr lang="tr-TR" dirty="0"/>
              <a:t>4- Davetine icabet etmek.</a:t>
            </a:r>
          </a:p>
          <a:p>
            <a:r>
              <a:rPr lang="tr-TR" dirty="0"/>
              <a:t>5-Aksırıp Elhamdülillah deyince “</a:t>
            </a:r>
            <a:r>
              <a:rPr lang="tr-TR" dirty="0" err="1"/>
              <a:t>Yerhamükellah</a:t>
            </a:r>
            <a:r>
              <a:rPr lang="tr-TR" dirty="0"/>
              <a:t>” demek.</a:t>
            </a:r>
          </a:p>
          <a:p>
            <a:r>
              <a:rPr lang="tr-TR" dirty="0" err="1"/>
              <a:t>Abni</a:t>
            </a:r>
            <a:r>
              <a:rPr lang="tr-TR" dirty="0"/>
              <a:t> Abidin’de deniyor ki:</a:t>
            </a:r>
          </a:p>
          <a:p>
            <a:r>
              <a:rPr lang="tr-TR" dirty="0"/>
              <a:t>Hak sahibi hakkını helal etmezse </a:t>
            </a:r>
            <a:r>
              <a:rPr lang="tr-TR" dirty="0" err="1"/>
              <a:t>Kıyâmet</a:t>
            </a:r>
            <a:r>
              <a:rPr lang="tr-TR" dirty="0"/>
              <a:t> günü haksızdan yarım </a:t>
            </a:r>
            <a:r>
              <a:rPr lang="tr-TR" dirty="0" smtClean="0"/>
              <a:t>gram </a:t>
            </a:r>
            <a:r>
              <a:rPr lang="tr-TR" dirty="0"/>
              <a:t>gümüş değerinde hak </a:t>
            </a:r>
            <a:r>
              <a:rPr lang="tr-TR" dirty="0" smtClean="0"/>
              <a:t>için-cemaatle </a:t>
            </a:r>
            <a:r>
              <a:rPr lang="tr-TR" dirty="0"/>
              <a:t>kılınmış ve kabul olmuş </a:t>
            </a:r>
            <a:r>
              <a:rPr lang="tr-TR" dirty="0" smtClean="0"/>
              <a:t>yedi yüz </a:t>
            </a:r>
            <a:r>
              <a:rPr lang="tr-TR" dirty="0"/>
              <a:t>vakit namazı alınıp alacaklıya verilir.</a:t>
            </a:r>
          </a:p>
        </p:txBody>
      </p:sp>
    </p:spTree>
  </p:cSld>
  <p:clrMapOvr>
    <a:masterClrMapping/>
  </p:clrMapOvr>
  <p:transition>
    <p:dissolve/>
    <p:sndAc>
      <p:stSnd>
        <p:snd r:embed="rId2" name="click.wav" builtIn="1"/>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1071522"/>
            <a:ext cx="9144000" cy="5786478"/>
          </a:xfrm>
        </p:spPr>
        <p:txBody>
          <a:bodyPr>
            <a:normAutofit fontScale="25000" lnSpcReduction="20000"/>
          </a:bodyPr>
          <a:lstStyle/>
          <a:p>
            <a:pPr>
              <a:buNone/>
            </a:pPr>
            <a:r>
              <a:rPr lang="tr-TR" sz="8000" dirty="0"/>
              <a:t> </a:t>
            </a:r>
            <a:r>
              <a:rPr lang="tr-TR" sz="8000" dirty="0" smtClean="0"/>
              <a:t>         İnsan varlığının gerçek sebebi yani yaratıcısı Allah Teâlâ Hazretleridir. Ancak, görünen sebebi ise anne ve babadır. Anne ve baba arasında ise öncelikle annenin fonksiyonu daha fazla ve çektiği zahmetler daha çoktur. Yüce Rabbimiz buyurur ki:</a:t>
            </a:r>
            <a:br>
              <a:rPr lang="tr-TR" sz="8000" dirty="0" smtClean="0"/>
            </a:br>
            <a:r>
              <a:rPr lang="tr-TR" sz="8000" dirty="0" smtClean="0"/>
              <a:t>“Biz insana, anne ve babasına karşı iyi davranmasını tavsiye etmişizdir. Annesi onu, güçsüzlükten güçsüzlüğe uğrayarak karnında taşımıştı. Çocuğun sütten kesilmesi iki yıl olur. Bana ve anne-babana şükret diye tavsiyede bulunmuşuzdur. Dönüş Bana’dır.”</a:t>
            </a:r>
            <a:br>
              <a:rPr lang="tr-TR" sz="8000" dirty="0" smtClean="0"/>
            </a:br>
            <a:r>
              <a:rPr lang="tr-TR" sz="8000" dirty="0" smtClean="0"/>
              <a:t>   O halde, dokuz ay gibi uzun bir süre çocuğunu karnında taşımak, doğumdan sonra belli bir zamana kadar emzirerek büyütürken uykusunu bile </a:t>
            </a:r>
            <a:r>
              <a:rPr lang="tr-TR" sz="8000" dirty="0" err="1" smtClean="0"/>
              <a:t>terkedecek</a:t>
            </a:r>
            <a:r>
              <a:rPr lang="tr-TR" sz="8000" dirty="0" smtClean="0"/>
              <a:t> kadar sıkıntılara katlanmak bakımından anne hakkı baba hakkından önce geçmektedir. Onun için, iyilik yapma ve kendisine iyi davranma bakımından anneye üç defa öncelik tanınmış,dördüncüde babaya hak tanınmıştır.bu anlayış, aynı zamanda bir kadın olması bakımından anneye ne kadar değer verildiğini göstermesi yönünden önemlidir. </a:t>
            </a:r>
            <a:br>
              <a:rPr lang="tr-TR" sz="8000" dirty="0" smtClean="0"/>
            </a:br>
            <a:r>
              <a:rPr lang="tr-TR" sz="8000" dirty="0" smtClean="0"/>
              <a:t>    Kadınlarda dikkat çekecek kadar belirgin olan ortak özelliklerden sevgi, şefkat ve merhamet duygusu, anne olduktan sonra özellikle yavrusu üzerinde yoğunlaşmaktadır.bu yönü ile de anne, babadan öne geçmektedir. Dikkat edilirse çocuklar, bir sıkıntı veya korku anında çoğunlukla annelerine sığınırlar. Bu da annelerin şefkat, merhamet ve koruyuculuklarının fazla olduğunun belirgin ifadesidir.</a:t>
            </a:r>
            <a:br>
              <a:rPr lang="tr-TR" sz="8000" dirty="0" smtClean="0"/>
            </a:br>
            <a:r>
              <a:rPr lang="tr-TR" sz="8000" dirty="0" smtClean="0"/>
              <a:t>   Çocukların terbiyelerinde, dillerinin, dinlerinin öğretiminde ve sosyal bir varlık </a:t>
            </a:r>
            <a:r>
              <a:rPr lang="tr-TR" sz="8000" dirty="0" err="1" smtClean="0"/>
              <a:t>olmalrında</a:t>
            </a:r>
            <a:r>
              <a:rPr lang="tr-TR" sz="8000" dirty="0" smtClean="0"/>
              <a:t> anne, ilk yıllarda babaya göre daha fazla katkıda bulunmaktadır. Bütün bunlardan dolayı anne hakkı nem kazanmaktadır.</a:t>
            </a:r>
            <a:br>
              <a:rPr lang="tr-TR" sz="8000" dirty="0" smtClean="0"/>
            </a:br>
            <a:r>
              <a:rPr lang="tr-TR" sz="8000" dirty="0" smtClean="0"/>
              <a:t/>
            </a:r>
            <a:br>
              <a:rPr lang="tr-TR" sz="8000" dirty="0" smtClean="0"/>
            </a:br>
            <a:endParaRPr lang="tr-TR" sz="8000" dirty="0"/>
          </a:p>
        </p:txBody>
      </p:sp>
      <p:sp>
        <p:nvSpPr>
          <p:cNvPr id="4" name="3 Dikdörtgen"/>
          <p:cNvSpPr/>
          <p:nvPr/>
        </p:nvSpPr>
        <p:spPr>
          <a:xfrm>
            <a:off x="2500298" y="0"/>
            <a:ext cx="3812262" cy="923330"/>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ANNE HAKKI</a:t>
            </a:r>
            <a:endParaRPr lang="tr-TR"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cSld>
  <p:clrMapOvr>
    <a:masterClrMapping/>
  </p:clrMapOvr>
  <p:transition spd="slow">
    <p:wedge/>
    <p:sndAc>
      <p:stSnd>
        <p:snd r:embed="rId3" name="voltage.wav" builtIn="1"/>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928670"/>
            <a:ext cx="9144000" cy="5500726"/>
          </a:xfrm>
        </p:spPr>
        <p:txBody>
          <a:bodyPr>
            <a:noAutofit/>
          </a:bodyPr>
          <a:lstStyle/>
          <a:p>
            <a:pPr>
              <a:buNone/>
            </a:pPr>
            <a:r>
              <a:rPr lang="tr-TR" sz="2400" dirty="0" smtClean="0"/>
              <a:t/>
            </a:r>
            <a:br>
              <a:rPr lang="tr-TR" sz="2400" dirty="0" smtClean="0"/>
            </a:br>
            <a:r>
              <a:rPr lang="tr-TR" sz="2400" dirty="0" smtClean="0"/>
              <a:t>   </a:t>
            </a:r>
            <a:r>
              <a:rPr lang="tr-TR" sz="2400" dirty="0" smtClean="0">
                <a:solidFill>
                  <a:srgbClr val="FFFFFF"/>
                </a:solidFill>
              </a:rPr>
              <a:t>Her şeyden önce baba ailenin reisidir. Babaya itaat, diğer insanlara göre daha çok gereklidir.</a:t>
            </a:r>
            <a:br>
              <a:rPr lang="tr-TR" sz="2400" dirty="0" smtClean="0">
                <a:solidFill>
                  <a:srgbClr val="FFFFFF"/>
                </a:solidFill>
              </a:rPr>
            </a:br>
            <a:r>
              <a:rPr lang="tr-TR" sz="2400" dirty="0" smtClean="0">
                <a:solidFill>
                  <a:srgbClr val="FFFFFF"/>
                </a:solidFill>
              </a:rPr>
              <a:t>Ailenin geçimi çoğunlukla babanın sorumluluğu altındadır. Bu bakımdan da baba aile içerisinde önemli bir yer işgal etmektedir.</a:t>
            </a:r>
            <a:br>
              <a:rPr lang="tr-TR" sz="2400" dirty="0" smtClean="0">
                <a:solidFill>
                  <a:srgbClr val="FFFFFF"/>
                </a:solidFill>
              </a:rPr>
            </a:br>
            <a:r>
              <a:rPr lang="tr-TR" sz="2400" dirty="0" smtClean="0">
                <a:solidFill>
                  <a:srgbClr val="FFFFFF"/>
                </a:solidFill>
              </a:rPr>
              <a:t>   Bilhassa erkek çocuklara bu yönden örnek olan baba, ailenin bütün fertlerinin koruyuculuğunu da üstlenmiş durumdadır. Onun için çocuklar babalarına şükran borçludurlar. Peygamber Efendimiz şöyle buyurur: </a:t>
            </a:r>
            <a:r>
              <a:rPr lang="tr-TR" sz="2400" b="1" i="1" dirty="0" smtClean="0">
                <a:solidFill>
                  <a:srgbClr val="FFFFFF"/>
                </a:solidFill>
              </a:rPr>
              <a:t>“Hiç bir evlat babasının hakkını ödeyemez. Ancak onu köle olarak bulup, satın alır ve hürriyetine kavuşturursa müstesna...” </a:t>
            </a:r>
            <a:r>
              <a:rPr lang="tr-TR" sz="2400" dirty="0" smtClean="0">
                <a:solidFill>
                  <a:srgbClr val="FFFFFF"/>
                </a:solidFill>
              </a:rPr>
              <a:t>İşte ancak o zaman babasının hakkını ödeyebilir. </a:t>
            </a:r>
            <a:br>
              <a:rPr lang="tr-TR" sz="2400" dirty="0" smtClean="0">
                <a:solidFill>
                  <a:srgbClr val="FFFFFF"/>
                </a:solidFill>
              </a:rPr>
            </a:br>
            <a:r>
              <a:rPr lang="tr-TR" sz="2400" dirty="0" smtClean="0">
                <a:solidFill>
                  <a:srgbClr val="FFFFFF"/>
                </a:solidFill>
              </a:rPr>
              <a:t>   </a:t>
            </a:r>
            <a:r>
              <a:rPr lang="tr-TR" sz="2400" dirty="0" err="1" smtClean="0">
                <a:solidFill>
                  <a:srgbClr val="FFFFFF"/>
                </a:solidFill>
              </a:rPr>
              <a:t>Zamanızda</a:t>
            </a:r>
            <a:r>
              <a:rPr lang="tr-TR" sz="2400" dirty="0" smtClean="0">
                <a:solidFill>
                  <a:srgbClr val="FFFFFF"/>
                </a:solidFill>
              </a:rPr>
              <a:t> kölelik söz konusu olmadığına göre, belki babasını düştüğü çok önemli maddi ve manevi sıkıntılardan kurtarabilen, ölüme kadar da saygıda kusur etmeyen, böylece hayır </a:t>
            </a:r>
            <a:r>
              <a:rPr lang="tr-TR" sz="2400" dirty="0" err="1" smtClean="0">
                <a:solidFill>
                  <a:srgbClr val="FFFFFF"/>
                </a:solidFill>
              </a:rPr>
              <a:t>duâsını</a:t>
            </a:r>
            <a:r>
              <a:rPr lang="tr-TR" sz="2400" dirty="0" smtClean="0">
                <a:solidFill>
                  <a:srgbClr val="FFFFFF"/>
                </a:solidFill>
              </a:rPr>
              <a:t> alabilen evlat ancak ona karşı borcunu ödemiş olabilir. </a:t>
            </a:r>
            <a:endParaRPr lang="tr-TR" sz="2400" dirty="0">
              <a:solidFill>
                <a:srgbClr val="FFFFFF"/>
              </a:solidFill>
            </a:endParaRPr>
          </a:p>
        </p:txBody>
      </p:sp>
      <p:sp>
        <p:nvSpPr>
          <p:cNvPr id="4" name="3 Dikdörtgen"/>
          <p:cNvSpPr/>
          <p:nvPr/>
        </p:nvSpPr>
        <p:spPr>
          <a:xfrm>
            <a:off x="2214546" y="142852"/>
            <a:ext cx="4071966" cy="923330"/>
          </a:xfrm>
          <a:prstGeom prst="rect">
            <a:avLst/>
          </a:prstGeom>
          <a:noFill/>
        </p:spPr>
        <p:txBody>
          <a:bodyPr wrap="square" lIns="91440" tIns="45720" rIns="91440" bIns="45720">
            <a:spAutoFit/>
          </a:bodyPr>
          <a:lstStyle/>
          <a:p>
            <a:pPr algn="ctr"/>
            <a:r>
              <a:rPr lang="tr-TR"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BABA HAKKI</a:t>
            </a:r>
            <a:endParaRPr lang="tr-TR"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spd="slow">
    <p:diamond/>
    <p:sndAc>
      <p:stSnd>
        <p:snd r:embed="rId3" name="wind.wav" builtIn="1"/>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928670"/>
            <a:ext cx="9144000" cy="5715016"/>
          </a:xfrm>
        </p:spPr>
        <p:txBody>
          <a:bodyPr>
            <a:normAutofit fontScale="55000" lnSpcReduction="20000"/>
          </a:bodyPr>
          <a:lstStyle/>
          <a:p>
            <a:pPr>
              <a:buNone/>
            </a:pPr>
            <a:r>
              <a:rPr lang="tr-TR" dirty="0" smtClean="0">
                <a:solidFill>
                  <a:srgbClr val="FFFFFF"/>
                </a:solidFill>
              </a:rPr>
              <a:t/>
            </a:r>
            <a:br>
              <a:rPr lang="tr-TR" dirty="0" smtClean="0">
                <a:solidFill>
                  <a:srgbClr val="FFFFFF"/>
                </a:solidFill>
              </a:rPr>
            </a:br>
            <a:r>
              <a:rPr lang="tr-TR" dirty="0" smtClean="0">
                <a:solidFill>
                  <a:srgbClr val="FFFFFF"/>
                </a:solidFill>
              </a:rPr>
              <a:t/>
            </a:r>
            <a:br>
              <a:rPr lang="tr-TR" dirty="0" smtClean="0">
                <a:solidFill>
                  <a:srgbClr val="FFFFFF"/>
                </a:solidFill>
              </a:rPr>
            </a:br>
            <a:r>
              <a:rPr lang="tr-TR" dirty="0" smtClean="0">
                <a:solidFill>
                  <a:srgbClr val="FFFFFF"/>
                </a:solidFill>
              </a:rPr>
              <a:t>   </a:t>
            </a:r>
            <a:r>
              <a:rPr lang="tr-TR" sz="3800" dirty="0" smtClean="0">
                <a:solidFill>
                  <a:srgbClr val="FFFFFF"/>
                </a:solidFill>
              </a:rPr>
              <a:t>Çocuklar, aile içerisinde huzur ve mutluluk kaynağıdır. Çünkü çocuklar ailelere Allah tarafından verilmiş birer hediyedir. Ailedeki huzurun bozulmaması için çocuklar, bir taraftan anne ve babalarına karşı saygılı davranırlarken, diğer taraftan da birbirlerine karşı sevgi göstermeli ve saygılı olmalıdırlar. Bunun için:</a:t>
            </a:r>
            <a:br>
              <a:rPr lang="tr-TR" sz="3800" dirty="0" smtClean="0">
                <a:solidFill>
                  <a:srgbClr val="FFFFFF"/>
                </a:solidFill>
              </a:rPr>
            </a:br>
            <a:r>
              <a:rPr lang="tr-TR" sz="3800" dirty="0" smtClean="0">
                <a:solidFill>
                  <a:srgbClr val="FFFFFF"/>
                </a:solidFill>
              </a:rPr>
              <a:t>Büyük kardeş olan ağabey ve ablalar yerine göre baba ve anne gibi kabul edilip, küçüklerin onlara saygı göstermeleri gerekir. </a:t>
            </a:r>
            <a:endParaRPr lang="tr-TR" sz="3800" dirty="0">
              <a:solidFill>
                <a:srgbClr val="FFFFFF"/>
              </a:solidFill>
            </a:endParaRPr>
          </a:p>
          <a:p>
            <a:pPr>
              <a:buNone/>
            </a:pPr>
            <a:r>
              <a:rPr lang="tr-TR" sz="3800" dirty="0" smtClean="0">
                <a:solidFill>
                  <a:srgbClr val="FFFFFF"/>
                </a:solidFill>
              </a:rPr>
              <a:t/>
            </a:r>
            <a:br>
              <a:rPr lang="tr-TR" sz="3800" dirty="0" smtClean="0">
                <a:solidFill>
                  <a:srgbClr val="FFFFFF"/>
                </a:solidFill>
              </a:rPr>
            </a:br>
            <a:r>
              <a:rPr lang="tr-TR" sz="3800" dirty="0" smtClean="0">
                <a:solidFill>
                  <a:srgbClr val="FFFFFF"/>
                </a:solidFill>
              </a:rPr>
              <a:t>   Anne ve babamızca kardeşimize gösterilen ilgi ve şefkati yanlış anlayarak, bunu kıskançlık sebebi yapmamalıyız. Şunu unutmayalım ki, onlar kesinlikle büyük-küçük, erkek-kız ayrımı yapmazlar. Bir elin parmaklarından her biri insan için ne ise, çocuklar da bir anne ve baba için öyledir. Biri diğerinden farklı görülmez ve üstün tutulmaz. </a:t>
            </a:r>
            <a:br>
              <a:rPr lang="tr-TR" sz="3800" dirty="0" smtClean="0">
                <a:solidFill>
                  <a:srgbClr val="FFFFFF"/>
                </a:solidFill>
              </a:rPr>
            </a:br>
            <a:r>
              <a:rPr lang="tr-TR" sz="3800" dirty="0" smtClean="0">
                <a:solidFill>
                  <a:srgbClr val="FFFFFF"/>
                </a:solidFill>
              </a:rPr>
              <a:t/>
            </a:r>
            <a:br>
              <a:rPr lang="tr-TR" sz="3800" dirty="0" smtClean="0">
                <a:solidFill>
                  <a:srgbClr val="FFFFFF"/>
                </a:solidFill>
              </a:rPr>
            </a:br>
            <a:r>
              <a:rPr lang="tr-TR" sz="3800" dirty="0" smtClean="0">
                <a:solidFill>
                  <a:srgbClr val="FFFFFF"/>
                </a:solidFill>
              </a:rPr>
              <a:t>   Kardeşler arasında bazı konularda farklı düşünceler de olabilir. Buna saygı duyulmalıdır. Bu konuda ortaya çıkabilecek farklı görüşleri kardeşler birlikte tartışarak, doğruluğuna kanaat getirdikleri görüşleri benimseme alışkanlığı kazanmalıdırlar.onların böyle davranışları kendilerini de ailelerini de mutlu kılar. </a:t>
            </a:r>
            <a:br>
              <a:rPr lang="tr-TR" sz="3800" dirty="0" smtClean="0">
                <a:solidFill>
                  <a:srgbClr val="FFFFFF"/>
                </a:solidFill>
              </a:rPr>
            </a:br>
            <a:r>
              <a:rPr lang="tr-TR" sz="3800" dirty="0" smtClean="0">
                <a:solidFill>
                  <a:srgbClr val="FFFFFF"/>
                </a:solidFill>
              </a:rPr>
              <a:t>İşte böylesine bir takım konulara ve inceliklere dikkat edilmesi, kardeşler arasında sevgi, saygı ve dayanışmayı güçlendirir. Birbirlerine karşı olan hak ve düşüncelerini de yerine getirmiş olurlar.</a:t>
            </a:r>
            <a:endParaRPr lang="tr-TR" sz="3800" dirty="0">
              <a:solidFill>
                <a:srgbClr val="FFFFFF"/>
              </a:solidFill>
            </a:endParaRPr>
          </a:p>
        </p:txBody>
      </p:sp>
      <p:sp>
        <p:nvSpPr>
          <p:cNvPr id="4" name="3 Dikdörtgen"/>
          <p:cNvSpPr/>
          <p:nvPr/>
        </p:nvSpPr>
        <p:spPr>
          <a:xfrm>
            <a:off x="2285984" y="285728"/>
            <a:ext cx="4422686"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5400" b="1" cap="none" spc="0" dirty="0" smtClean="0">
                <a:ln/>
                <a:solidFill>
                  <a:schemeClr val="accent3"/>
                </a:solidFill>
                <a:effectLst/>
              </a:rPr>
              <a:t>KARDEŞ HAKKI</a:t>
            </a:r>
            <a:endParaRPr lang="tr-TR" sz="5400" b="1" cap="none" spc="0" dirty="0">
              <a:ln/>
              <a:solidFill>
                <a:schemeClr val="accent3"/>
              </a:solidFill>
              <a:effectLst/>
            </a:endParaRPr>
          </a:p>
        </p:txBody>
      </p:sp>
    </p:spTree>
  </p:cSld>
  <p:clrMapOvr>
    <a:masterClrMapping/>
  </p:clrMapOvr>
  <p:transition spd="slow">
    <p:wheel spokes="8"/>
    <p:sndAc>
      <p:stSnd>
        <p:snd r:embed="rId3" name="explode.wav" builtIn="1"/>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642918"/>
            <a:ext cx="9144000" cy="6429396"/>
          </a:xfrm>
        </p:spPr>
        <p:txBody>
          <a:bodyPr>
            <a:noAutofit/>
          </a:bodyPr>
          <a:lstStyle/>
          <a:p>
            <a:pPr>
              <a:buNone/>
            </a:pPr>
            <a:r>
              <a:rPr lang="tr-TR" sz="2000" dirty="0" smtClean="0">
                <a:solidFill>
                  <a:srgbClr val="FFFFFF"/>
                </a:solidFill>
              </a:rPr>
              <a:t/>
            </a:r>
            <a:br>
              <a:rPr lang="tr-TR" sz="2000" dirty="0" smtClean="0">
                <a:solidFill>
                  <a:srgbClr val="FFFFFF"/>
                </a:solidFill>
              </a:rPr>
            </a:br>
            <a:r>
              <a:rPr lang="tr-TR" sz="2000" b="1" dirty="0">
                <a:solidFill>
                  <a:srgbClr val="FFFFFF"/>
                </a:solidFill>
              </a:rPr>
              <a:t> </a:t>
            </a:r>
            <a:r>
              <a:rPr lang="tr-TR" sz="2000" b="1" dirty="0" smtClean="0">
                <a:solidFill>
                  <a:srgbClr val="FFFFFF"/>
                </a:solidFill>
              </a:rPr>
              <a:t>  </a:t>
            </a:r>
            <a:r>
              <a:rPr lang="tr-TR" sz="2000" b="1" dirty="0" smtClean="0">
                <a:solidFill>
                  <a:srgbClr val="FFFFFF"/>
                </a:solidFill>
              </a:rPr>
              <a:t>Aile fertlerimizden sonra öncelikle ilişki kuracağımız kişiler akrabalarımızdır. </a:t>
            </a:r>
            <a:br>
              <a:rPr lang="tr-TR" sz="2000" b="1" dirty="0" smtClean="0">
                <a:solidFill>
                  <a:srgbClr val="FFFFFF"/>
                </a:solidFill>
              </a:rPr>
            </a:br>
            <a:r>
              <a:rPr lang="tr-TR" sz="2000" b="1" dirty="0" smtClean="0">
                <a:solidFill>
                  <a:srgbClr val="FFFFFF"/>
                </a:solidFill>
              </a:rPr>
              <a:t>Biz </a:t>
            </a:r>
            <a:r>
              <a:rPr lang="tr-TR" sz="2000" b="1" dirty="0">
                <a:solidFill>
                  <a:srgbClr val="FFFFFF"/>
                </a:solidFill>
              </a:rPr>
              <a:t>M</a:t>
            </a:r>
            <a:r>
              <a:rPr lang="tr-TR" sz="2000" b="1" dirty="0" smtClean="0">
                <a:solidFill>
                  <a:srgbClr val="FFFFFF"/>
                </a:solidFill>
              </a:rPr>
              <a:t>üslümanlar, Yüce Rabbimizin ve Sevgili Peygamberimiz emirlerini her zaman baş tacı etmeliyiz. Onlar ne emretmişlerse onu benimseyip, uygulamalıyız. Neleri yasaklamışlarsa onlardan da kaçınmalıyız. </a:t>
            </a:r>
          </a:p>
          <a:p>
            <a:pPr>
              <a:buNone/>
            </a:pPr>
            <a:r>
              <a:rPr lang="tr-TR" sz="2000" b="1" dirty="0" smtClean="0">
                <a:solidFill>
                  <a:srgbClr val="FFFFFF"/>
                </a:solidFill>
              </a:rPr>
              <a:t/>
            </a:r>
            <a:br>
              <a:rPr lang="tr-TR" sz="2000" b="1" dirty="0" smtClean="0">
                <a:solidFill>
                  <a:srgbClr val="FFFFFF"/>
                </a:solidFill>
              </a:rPr>
            </a:br>
            <a:r>
              <a:rPr lang="tr-TR" sz="2000" b="1" dirty="0">
                <a:solidFill>
                  <a:srgbClr val="FFFFFF"/>
                </a:solidFill>
              </a:rPr>
              <a:t> </a:t>
            </a:r>
            <a:r>
              <a:rPr lang="tr-TR" sz="2000" b="1" dirty="0" smtClean="0">
                <a:solidFill>
                  <a:srgbClr val="FFFFFF"/>
                </a:solidFill>
              </a:rPr>
              <a:t>  </a:t>
            </a:r>
            <a:r>
              <a:rPr lang="tr-TR" sz="2000" b="1" dirty="0" smtClean="0">
                <a:solidFill>
                  <a:srgbClr val="FFFFFF"/>
                </a:solidFill>
              </a:rPr>
              <a:t>Akrabalarımızla ilgimiz sadece onların iyi günlerinde, bolluk, şan, şöhret zamanlarında olmamalıdır. Kötü günlerinde, yoksulluk, düşkünlük, ihtiyarlık dönemlerinde de dostluk ve akrabalık bağlarımızı sürdürmeliyiz. </a:t>
            </a:r>
            <a:br>
              <a:rPr lang="tr-TR" sz="2000" b="1" dirty="0" smtClean="0">
                <a:solidFill>
                  <a:srgbClr val="FFFFFF"/>
                </a:solidFill>
              </a:rPr>
            </a:br>
            <a:r>
              <a:rPr lang="tr-TR" sz="2000" b="1" dirty="0" smtClean="0">
                <a:solidFill>
                  <a:srgbClr val="FFFFFF"/>
                </a:solidFill>
              </a:rPr>
              <a:t>Onları sadece bayramlarda,düğünlerde ve özel günlerde değil, fırsat bulduğumuz her zaman ziyaret etmeliyiz. Uzakta iseler, zaman zaman mektupla, telefonla hatırlarını sormalıyız. Hasta oldukları zaman yakın-uzak demeden ziyaretlerine gitmeliyiz.öldüklerinde ise cenaze merasimlerine katılmalıyız.</a:t>
            </a:r>
            <a:endParaRPr lang="tr-TR" sz="2000" b="1" dirty="0">
              <a:solidFill>
                <a:srgbClr val="FFFFFF"/>
              </a:solidFill>
            </a:endParaRPr>
          </a:p>
          <a:p>
            <a:pPr>
              <a:buNone/>
            </a:pPr>
            <a:r>
              <a:rPr lang="tr-TR" sz="2000" b="1" dirty="0" smtClean="0">
                <a:solidFill>
                  <a:srgbClr val="FFFFFF"/>
                </a:solidFill>
              </a:rPr>
              <a:t/>
            </a:r>
            <a:br>
              <a:rPr lang="tr-TR" sz="2000" b="1" dirty="0" smtClean="0">
                <a:solidFill>
                  <a:srgbClr val="FFFFFF"/>
                </a:solidFill>
              </a:rPr>
            </a:br>
            <a:r>
              <a:rPr lang="tr-TR" sz="2000" b="1" dirty="0" smtClean="0">
                <a:solidFill>
                  <a:srgbClr val="FFFFFF"/>
                </a:solidFill>
              </a:rPr>
              <a:t>   Akrabalarımız arasında fakir ve düşkün olanlar varsa, vereceğimiz zekât ve yapacağımız diğer yardımlarımızda öncelikle onları gözetmeliyiz. Çünkü Rabbimiz: “Yakınına, düşküne, yolcuya hakkını ver, elindekileri saçıp savurma.” “...Kendisi adına birbirinizden dilekte bulunduğunuz </a:t>
            </a:r>
            <a:r>
              <a:rPr lang="tr-TR" sz="2000" b="1" dirty="0" err="1" smtClean="0">
                <a:solidFill>
                  <a:srgbClr val="FFFFFF"/>
                </a:solidFill>
              </a:rPr>
              <a:t>Allah’ınve</a:t>
            </a:r>
            <a:r>
              <a:rPr lang="tr-TR" sz="2000" b="1" dirty="0" smtClean="0">
                <a:solidFill>
                  <a:srgbClr val="FFFFFF"/>
                </a:solidFill>
              </a:rPr>
              <a:t> akrabalarının haklarına riayetsizlikten sakının...” buyurmaktadır.</a:t>
            </a:r>
            <a:r>
              <a:rPr lang="tr-TR" sz="1900" b="1" dirty="0" smtClean="0">
                <a:solidFill>
                  <a:srgbClr val="FFFFFF"/>
                </a:solidFill>
              </a:rPr>
              <a:t/>
            </a:r>
            <a:br>
              <a:rPr lang="tr-TR" sz="1900" b="1" dirty="0" smtClean="0">
                <a:solidFill>
                  <a:srgbClr val="FFFFFF"/>
                </a:solidFill>
              </a:rPr>
            </a:br>
            <a:endParaRPr lang="tr-TR" sz="1900" b="1" dirty="0" smtClean="0">
              <a:solidFill>
                <a:srgbClr val="FFFFFF"/>
              </a:solidFill>
            </a:endParaRPr>
          </a:p>
        </p:txBody>
      </p:sp>
      <p:sp>
        <p:nvSpPr>
          <p:cNvPr id="4" name="3 Dikdörtgen"/>
          <p:cNvSpPr/>
          <p:nvPr/>
        </p:nvSpPr>
        <p:spPr>
          <a:xfrm>
            <a:off x="1928794" y="0"/>
            <a:ext cx="4527458"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tr-TR"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Akraba hakkI</a:t>
            </a:r>
            <a:endParaRPr lang="tr-TR"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ransition spd="med">
    <p:checker/>
    <p:sndAc>
      <p:stSnd>
        <p:snd r:embed="rId3" name="camera.wav" builtIn="1"/>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1142984"/>
            <a:ext cx="9144000" cy="5715016"/>
          </a:xfrm>
        </p:spPr>
        <p:txBody>
          <a:bodyPr>
            <a:normAutofit fontScale="62500" lnSpcReduction="20000"/>
          </a:bodyPr>
          <a:lstStyle/>
          <a:p>
            <a:pPr>
              <a:buNone/>
            </a:pPr>
            <a:r>
              <a:rPr lang="tr-TR" sz="4000" dirty="0" smtClean="0">
                <a:solidFill>
                  <a:srgbClr val="FFFFFF"/>
                </a:solidFill>
              </a:rPr>
              <a:t/>
            </a:r>
            <a:br>
              <a:rPr lang="tr-TR" sz="4000" dirty="0" smtClean="0">
                <a:solidFill>
                  <a:srgbClr val="FFFFFF"/>
                </a:solidFill>
              </a:rPr>
            </a:br>
            <a:r>
              <a:rPr lang="tr-TR" sz="4200" dirty="0" smtClean="0">
                <a:solidFill>
                  <a:srgbClr val="FFFFFF"/>
                </a:solidFill>
              </a:rPr>
              <a:t>Kısa süreli de olsa, uzun süreli de olsa arkadaşlıklarda karşılıklı olarak maddi ve manevi bağlılıklar oluşur,beraber gezilir, eğlenilir, yenilir, içilir, ders çalışılır. Acılar ve sevinçler paylaşılır. </a:t>
            </a:r>
            <a:br>
              <a:rPr lang="tr-TR" sz="4200" dirty="0" smtClean="0">
                <a:solidFill>
                  <a:srgbClr val="FFFFFF"/>
                </a:solidFill>
              </a:rPr>
            </a:br>
            <a:r>
              <a:rPr lang="tr-TR" sz="4200" dirty="0" smtClean="0">
                <a:solidFill>
                  <a:srgbClr val="FFFFFF"/>
                </a:solidFill>
              </a:rPr>
              <a:t>Peygamber Efendimiz, “</a:t>
            </a:r>
            <a:r>
              <a:rPr lang="tr-TR" sz="4200" dirty="0" err="1" smtClean="0">
                <a:solidFill>
                  <a:srgbClr val="FFFFFF"/>
                </a:solidFill>
              </a:rPr>
              <a:t>Mü’min</a:t>
            </a:r>
            <a:r>
              <a:rPr lang="tr-TR" sz="4200" dirty="0" smtClean="0">
                <a:solidFill>
                  <a:srgbClr val="FFFFFF"/>
                </a:solidFill>
              </a:rPr>
              <a:t>, </a:t>
            </a:r>
            <a:r>
              <a:rPr lang="tr-TR" sz="4200" dirty="0" err="1" smtClean="0">
                <a:solidFill>
                  <a:srgbClr val="FFFFFF"/>
                </a:solidFill>
              </a:rPr>
              <a:t>mü’minin</a:t>
            </a:r>
            <a:r>
              <a:rPr lang="tr-TR" sz="4200" dirty="0" smtClean="0">
                <a:solidFill>
                  <a:srgbClr val="FFFFFF"/>
                </a:solidFill>
              </a:rPr>
              <a:t> aynasıdır.” buyurmuştur. Atalarımız ise, “Arkadaşını söyle, sana kim olduğunu söyleyeyim.” demişlerdir. Demek ki arkadaşlar birbirlerini önemli ölçüde etkilemektedirler. Arkadaşlar arasında Daha iyi, dürüst ve ahlâklı davranması için kendisini ikaz etmeli ve </a:t>
            </a:r>
            <a:r>
              <a:rPr lang="tr-TR" sz="4200" dirty="0" err="1" smtClean="0">
                <a:solidFill>
                  <a:srgbClr val="FFFFFF"/>
                </a:solidFill>
              </a:rPr>
              <a:t>pna</a:t>
            </a:r>
            <a:r>
              <a:rPr lang="tr-TR" sz="4200" dirty="0" smtClean="0">
                <a:solidFill>
                  <a:srgbClr val="FFFFFF"/>
                </a:solidFill>
              </a:rPr>
              <a:t> bu konuda yardımcı olmalıdır. Arkadaşlık bunu gerektirir. </a:t>
            </a:r>
            <a:br>
              <a:rPr lang="tr-TR" sz="4200" dirty="0" smtClean="0">
                <a:solidFill>
                  <a:srgbClr val="FFFFFF"/>
                </a:solidFill>
              </a:rPr>
            </a:br>
            <a:r>
              <a:rPr lang="tr-TR" sz="4200" dirty="0" smtClean="0">
                <a:solidFill>
                  <a:srgbClr val="FFFFFF"/>
                </a:solidFill>
              </a:rPr>
              <a:t>Yeterince ilgi gösterilmesine ve uğraşılmasına rağmen, olumsuz tavır ve davranışlarını değiştirmeyenlerden uzaklaşmak, iyi ve dürüst olanlarla arkadaşlık ilişkilerini geliştirmek ise aklın gereğidir. </a:t>
            </a:r>
            <a:br>
              <a:rPr lang="tr-TR" sz="4200" dirty="0" smtClean="0">
                <a:solidFill>
                  <a:srgbClr val="FFFFFF"/>
                </a:solidFill>
              </a:rPr>
            </a:br>
            <a:r>
              <a:rPr lang="tr-TR" sz="3600" dirty="0" smtClean="0">
                <a:solidFill>
                  <a:srgbClr val="FFFFFF"/>
                </a:solidFill>
              </a:rPr>
              <a:t/>
            </a:r>
            <a:br>
              <a:rPr lang="tr-TR" sz="3600" dirty="0" smtClean="0">
                <a:solidFill>
                  <a:srgbClr val="FFFFFF"/>
                </a:solidFill>
              </a:rPr>
            </a:br>
            <a:r>
              <a:rPr lang="tr-TR" sz="3600" dirty="0" smtClean="0"/>
              <a:t/>
            </a:r>
            <a:br>
              <a:rPr lang="tr-TR" sz="3600" dirty="0" smtClean="0"/>
            </a:br>
            <a:r>
              <a:rPr lang="tr-TR" sz="3600" dirty="0" smtClean="0"/>
              <a:t/>
            </a:r>
            <a:br>
              <a:rPr lang="tr-TR" sz="3600" dirty="0" smtClean="0"/>
            </a:br>
            <a:endParaRPr lang="tr-TR" sz="3600" dirty="0" smtClean="0"/>
          </a:p>
          <a:p>
            <a:endParaRPr lang="tr-TR" sz="3600" dirty="0"/>
          </a:p>
        </p:txBody>
      </p:sp>
      <p:sp>
        <p:nvSpPr>
          <p:cNvPr id="4" name="3 Dikdörtgen"/>
          <p:cNvSpPr/>
          <p:nvPr/>
        </p:nvSpPr>
        <p:spPr>
          <a:xfrm>
            <a:off x="1785918" y="285728"/>
            <a:ext cx="507203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ARKADAŞ  HAKKI</a:t>
            </a:r>
            <a:endParaRPr lang="tr-T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med">
    <p:strips dir="rd"/>
    <p:sndAc>
      <p:stSnd>
        <p:snd r:embed="rId3" name="push.wav" builtIn="1"/>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s.jpg"/>
          <p:cNvPicPr>
            <a:picLocks noGrp="1" noChangeAspect="1"/>
          </p:cNvPicPr>
          <p:nvPr>
            <p:ph idx="1"/>
          </p:nvPr>
        </p:nvPicPr>
        <p:blipFill>
          <a:blip r:embed="rId3"/>
          <a:stretch>
            <a:fillRect/>
          </a:stretch>
        </p:blipFill>
        <p:spPr>
          <a:xfrm>
            <a:off x="0" y="0"/>
            <a:ext cx="4643438" cy="3643314"/>
          </a:xfrm>
        </p:spPr>
      </p:pic>
      <p:pic>
        <p:nvPicPr>
          <p:cNvPr id="5" name="4 Resim" descr="untitled.bmp"/>
          <p:cNvPicPr>
            <a:picLocks noChangeAspect="1"/>
          </p:cNvPicPr>
          <p:nvPr/>
        </p:nvPicPr>
        <p:blipFill>
          <a:blip r:embed="rId4"/>
          <a:stretch>
            <a:fillRect/>
          </a:stretch>
        </p:blipFill>
        <p:spPr>
          <a:xfrm>
            <a:off x="0" y="3571876"/>
            <a:ext cx="4500562" cy="3286124"/>
          </a:xfrm>
          <a:prstGeom prst="rect">
            <a:avLst/>
          </a:prstGeom>
        </p:spPr>
      </p:pic>
      <p:pic>
        <p:nvPicPr>
          <p:cNvPr id="6" name="5 Resim" descr="pp.bmp"/>
          <p:cNvPicPr>
            <a:picLocks noChangeAspect="1"/>
          </p:cNvPicPr>
          <p:nvPr/>
        </p:nvPicPr>
        <p:blipFill>
          <a:blip r:embed="rId5"/>
          <a:stretch>
            <a:fillRect/>
          </a:stretch>
        </p:blipFill>
        <p:spPr>
          <a:xfrm>
            <a:off x="4643438" y="3500438"/>
            <a:ext cx="4500562" cy="3357561"/>
          </a:xfrm>
          <a:prstGeom prst="rect">
            <a:avLst/>
          </a:prstGeom>
        </p:spPr>
      </p:pic>
      <p:pic>
        <p:nvPicPr>
          <p:cNvPr id="7" name="6 Resim" descr="MSBCA9NL10MCAKFQDCHCAZ1AH85CASU9AD9CARKOTKTCAFMDRHCCAQQ0I70CA7OVLF4CAHZYFICCA70BOVBCA5OR4W4CAGYWCANCAFP2RD0CA8P06NLCASNGKOKCAI7S9WACALMRMF2CAIUF5ESCAYYQHZ4.jpg"/>
          <p:cNvPicPr>
            <a:picLocks noChangeAspect="1"/>
          </p:cNvPicPr>
          <p:nvPr/>
        </p:nvPicPr>
        <p:blipFill>
          <a:blip r:embed="rId6"/>
          <a:stretch>
            <a:fillRect/>
          </a:stretch>
        </p:blipFill>
        <p:spPr>
          <a:xfrm>
            <a:off x="4643438" y="0"/>
            <a:ext cx="4500562" cy="3429000"/>
          </a:xfrm>
          <a:prstGeom prst="rect">
            <a:avLst/>
          </a:prstGeom>
        </p:spPr>
      </p:pic>
    </p:spTree>
  </p:cSld>
  <p:clrMapOvr>
    <a:masterClrMapping/>
  </p:clrMapOvr>
  <p:transition>
    <p:newsflash/>
    <p:sndAc>
      <p:stSnd>
        <p:snd r:embed="rId2" name="applause.wav" builtIn="1"/>
      </p:stSnd>
    </p:sndAc>
  </p:transition>
  <p:timing>
    <p:tnLst>
      <p:par>
        <p:cTn id="1" dur="indefinite" restart="never" nodeType="tmRoot"/>
      </p:par>
    </p:tnLst>
  </p:timing>
</p:sld>
</file>

<file path=ppt/theme/theme1.xml><?xml version="1.0" encoding="utf-8"?>
<a:theme xmlns:a="http://schemas.openxmlformats.org/drawingml/2006/main" name="Ofis Teması">
  <a:themeElements>
    <a:clrScheme name="Özel 1">
      <a:dk1>
        <a:srgbClr val="F6A1C9"/>
      </a:dk1>
      <a:lt1>
        <a:srgbClr val="D0EEB8"/>
      </a:lt1>
      <a:dk2>
        <a:srgbClr val="53D8FF"/>
      </a:dk2>
      <a:lt2>
        <a:srgbClr val="D6ECFF"/>
      </a:lt2>
      <a:accent1>
        <a:srgbClr val="B2E389"/>
      </a:accent1>
      <a:accent2>
        <a:srgbClr val="EA157A"/>
      </a:accent2>
      <a:accent3>
        <a:srgbClr val="5FE7D5"/>
      </a:accent3>
      <a:accent4>
        <a:srgbClr val="00ADDC"/>
      </a:accent4>
      <a:accent5>
        <a:srgbClr val="C5F2FF"/>
      </a:accent5>
      <a:accent6>
        <a:srgbClr val="0C594F"/>
      </a:accent6>
      <a:hlink>
        <a:srgbClr val="425EA9"/>
      </a:hlink>
      <a:folHlink>
        <a:srgbClr val="AAB8DE"/>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is Teması">
  <a:themeElements>
    <a:clrScheme name="Özel 6">
      <a:dk1>
        <a:srgbClr val="FFEBA3"/>
      </a:dk1>
      <a:lt1>
        <a:srgbClr val="5A2C64"/>
      </a:lt1>
      <a:dk2>
        <a:srgbClr val="7030A0"/>
      </a:dk2>
      <a:lt2>
        <a:srgbClr val="D487C4"/>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Özel 11">
    <a:dk1>
      <a:srgbClr val="FF2AD7"/>
    </a:dk1>
    <a:lt1>
      <a:srgbClr val="FF87BA"/>
    </a:lt1>
    <a:dk2>
      <a:srgbClr val="E365FF"/>
    </a:dk2>
    <a:lt2>
      <a:srgbClr val="75005F"/>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themeOverride>
</file>

<file path=ppt/theme/themeOverride2.xml><?xml version="1.0" encoding="utf-8"?>
<a:themeOverride xmlns:a="http://schemas.openxmlformats.org/drawingml/2006/main">
  <a:clrScheme name="Özel 2">
    <a:dk1>
      <a:srgbClr val="EA157A"/>
    </a:dk1>
    <a:lt1>
      <a:srgbClr val="D6ECFF"/>
    </a:lt1>
    <a:dk2>
      <a:srgbClr val="FCB95D"/>
    </a:dk2>
    <a:lt2>
      <a:srgbClr val="D6ECFF"/>
    </a:lt2>
    <a:accent1>
      <a:srgbClr val="B2E389"/>
    </a:accent1>
    <a:accent2>
      <a:srgbClr val="EA157A"/>
    </a:accent2>
    <a:accent3>
      <a:srgbClr val="5FE7D5"/>
    </a:accent3>
    <a:accent4>
      <a:srgbClr val="00ADDC"/>
    </a:accent4>
    <a:accent5>
      <a:srgbClr val="C5F2FF"/>
    </a:accent5>
    <a:accent6>
      <a:srgbClr val="0C594F"/>
    </a:accent6>
    <a:hlink>
      <a:srgbClr val="425EA9"/>
    </a:hlink>
    <a:folHlink>
      <a:srgbClr val="AAB8DE"/>
    </a:folHlink>
  </a:clrScheme>
</a:themeOverride>
</file>

<file path=ppt/theme/themeOverride3.xml><?xml version="1.0" encoding="utf-8"?>
<a:themeOverride xmlns:a="http://schemas.openxmlformats.org/drawingml/2006/main">
  <a:clrScheme name="Özel 8">
    <a:dk1>
      <a:srgbClr val="FFEBA3"/>
    </a:dk1>
    <a:lt1>
      <a:srgbClr val="AB73D5"/>
    </a:lt1>
    <a:dk2>
      <a:srgbClr val="F6E7F3"/>
    </a:dk2>
    <a:lt2>
      <a:srgbClr val="EEE2F6"/>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ppt/theme/themeOverride4.xml><?xml version="1.0" encoding="utf-8"?>
<a:themeOverride xmlns:a="http://schemas.openxmlformats.org/drawingml/2006/main">
  <a:clrScheme name="Özel 3">
    <a:dk1>
      <a:srgbClr val="EA157A"/>
    </a:dk1>
    <a:lt1>
      <a:srgbClr val="EA157A"/>
    </a:lt1>
    <a:dk2>
      <a:srgbClr val="53D8FF"/>
    </a:dk2>
    <a:lt2>
      <a:srgbClr val="D6ECFF"/>
    </a:lt2>
    <a:accent1>
      <a:srgbClr val="B2E389"/>
    </a:accent1>
    <a:accent2>
      <a:srgbClr val="EA157A"/>
    </a:accent2>
    <a:accent3>
      <a:srgbClr val="5FE7D5"/>
    </a:accent3>
    <a:accent4>
      <a:srgbClr val="00ADDC"/>
    </a:accent4>
    <a:accent5>
      <a:srgbClr val="C5F2FF"/>
    </a:accent5>
    <a:accent6>
      <a:srgbClr val="0C594F"/>
    </a:accent6>
    <a:hlink>
      <a:srgbClr val="425EA9"/>
    </a:hlink>
    <a:folHlink>
      <a:srgbClr val="AAB8DE"/>
    </a:folHlink>
  </a:clrScheme>
</a:themeOverride>
</file>

<file path=ppt/theme/themeOverride5.xml><?xml version="1.0" encoding="utf-8"?>
<a:themeOverride xmlns:a="http://schemas.openxmlformats.org/drawingml/2006/main">
  <a:clrScheme name="Özel 9">
    <a:dk1>
      <a:srgbClr val="FF71E4"/>
    </a:dk1>
    <a:lt1>
      <a:srgbClr val="FF71E4"/>
    </a:lt1>
    <a:dk2>
      <a:srgbClr val="666666"/>
    </a:dk2>
    <a:lt2>
      <a:srgbClr val="E365FF"/>
    </a:lt2>
    <a:accent1>
      <a:srgbClr val="FF388C"/>
    </a:accent1>
    <a:accent2>
      <a:srgbClr val="E40059"/>
    </a:accent2>
    <a:accent3>
      <a:srgbClr val="FF5597"/>
    </a:accent3>
    <a:accent4>
      <a:srgbClr val="68007F"/>
    </a:accent4>
    <a:accent5>
      <a:srgbClr val="005BD3"/>
    </a:accent5>
    <a:accent6>
      <a:srgbClr val="00349E"/>
    </a:accent6>
    <a:hlink>
      <a:srgbClr val="17BBFD"/>
    </a:hlink>
    <a:folHlink>
      <a:srgbClr val="FF79C2"/>
    </a:folHlink>
  </a:clrScheme>
</a:themeOverride>
</file>

<file path=ppt/theme/themeOverride6.xml><?xml version="1.0" encoding="utf-8"?>
<a:themeOverride xmlns:a="http://schemas.openxmlformats.org/drawingml/2006/main">
  <a:clrScheme name="Özel 8">
    <a:dk1>
      <a:srgbClr val="FFEBA3"/>
    </a:dk1>
    <a:lt1>
      <a:srgbClr val="AB73D5"/>
    </a:lt1>
    <a:dk2>
      <a:srgbClr val="F6E7F3"/>
    </a:dk2>
    <a:lt2>
      <a:srgbClr val="EEE2F6"/>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docProps/app.xml><?xml version="1.0" encoding="utf-8"?>
<Properties xmlns="http://schemas.openxmlformats.org/officeDocument/2006/extended-properties" xmlns:vt="http://schemas.openxmlformats.org/officeDocument/2006/docPropsVTypes">
  <TotalTime>83</TotalTime>
  <Words>287</Words>
  <Application>Microsoft Office PowerPoint</Application>
  <PresentationFormat>Ekran Gösterisi (4:3)</PresentationFormat>
  <Paragraphs>30</Paragraphs>
  <Slides>9</Slides>
  <Notes>0</Notes>
  <HiddenSlides>0</HiddenSlides>
  <MMClips>0</MMClips>
  <ScaleCrop>false</ScaleCrop>
  <HeadingPairs>
    <vt:vector size="4" baseType="variant">
      <vt:variant>
        <vt:lpstr>Tema</vt:lpstr>
      </vt:variant>
      <vt:variant>
        <vt:i4>3</vt:i4>
      </vt:variant>
      <vt:variant>
        <vt:lpstr>Slayt Başlıkları</vt:lpstr>
      </vt:variant>
      <vt:variant>
        <vt:i4>9</vt:i4>
      </vt:variant>
    </vt:vector>
  </HeadingPairs>
  <TitlesOfParts>
    <vt:vector size="12" baseType="lpstr">
      <vt:lpstr>Ofis Teması</vt:lpstr>
      <vt:lpstr>1_Ofis Teması</vt:lpstr>
      <vt:lpstr>2_Ofis Teması</vt:lpstr>
      <vt:lpstr>Slayt 1</vt:lpstr>
      <vt:lpstr>Slayt 2</vt:lpstr>
      <vt:lpstr>Slayt 3</vt:lpstr>
      <vt:lpstr>Slayt 4</vt:lpstr>
      <vt:lpstr>Slayt 5</vt:lpstr>
      <vt:lpstr>Slayt 6</vt:lpstr>
      <vt:lpstr>Slayt 7</vt:lpstr>
      <vt:lpstr>Slayt 8</vt:lpstr>
      <vt:lpstr>Slayt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Kent</dc:creator>
  <cp:lastModifiedBy>Kent</cp:lastModifiedBy>
  <cp:revision>10</cp:revision>
  <dcterms:created xsi:type="dcterms:W3CDTF">2012-12-27T18:01:07Z</dcterms:created>
  <dcterms:modified xsi:type="dcterms:W3CDTF">2012-12-27T19:24:28Z</dcterms:modified>
</cp:coreProperties>
</file>