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272"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3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A23720DD-5B6D-40BF-8493-A6B52D484E6B}" type="datetimeFigureOut">
              <a:rPr lang="tr-TR" smtClean="0"/>
              <a:t>12.04.2014</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302176B-0E47-46AC-8F43-DAB4B8A37D06}" type="slidenum">
              <a:rPr lang="tr-TR" smtClean="0"/>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12.04.2014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12.04.2014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12.04.2014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t>12.04.2014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t>12.04.2014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t>12.04.2014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t>12.04.2014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t>12.04.2014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t>12.04.2014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t>12.04.2014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A23720DD-5B6D-40BF-8493-A6B52D484E6B}" type="datetimeFigureOut">
              <a:rPr lang="tr-TR" smtClean="0"/>
              <a:t>12.04.2014</a:t>
            </a:fld>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074258" y="2996952"/>
            <a:ext cx="6629019" cy="1038283"/>
          </a:xfrm>
        </p:spPr>
        <p:txBody>
          <a:bodyPr/>
          <a:lstStyle/>
          <a:p>
            <a:r>
              <a:rPr lang="tr-TR" dirty="0" smtClean="0"/>
              <a:t>ATATÜRKÇÜLÜK</a:t>
            </a:r>
            <a:endParaRPr lang="tr-TR" dirty="0"/>
          </a:p>
        </p:txBody>
      </p:sp>
      <p:sp>
        <p:nvSpPr>
          <p:cNvPr id="3" name="Alt Başlık 2"/>
          <p:cNvSpPr>
            <a:spLocks noGrp="1"/>
          </p:cNvSpPr>
          <p:nvPr>
            <p:ph type="subTitle" idx="1"/>
          </p:nvPr>
        </p:nvSpPr>
        <p:spPr>
          <a:xfrm>
            <a:off x="1371600" y="4437112"/>
            <a:ext cx="6152728" cy="1083350"/>
          </a:xfrm>
        </p:spPr>
        <p:txBody>
          <a:bodyPr>
            <a:normAutofit/>
          </a:bodyPr>
          <a:lstStyle/>
          <a:p>
            <a:r>
              <a:rPr lang="tr-TR" sz="2800" b="1" dirty="0" smtClean="0"/>
              <a:t>Merkezi  Sınavlarda  Çıkmış Sorular</a:t>
            </a:r>
            <a:endParaRPr lang="tr-TR" sz="2800" b="1"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1720" y="764704"/>
            <a:ext cx="4386064" cy="2065412"/>
          </a:xfrm>
          <a:prstGeom prst="rect">
            <a:avLst/>
          </a:prstGeom>
        </p:spPr>
      </p:pic>
    </p:spTree>
    <p:extLst>
      <p:ext uri="{BB962C8B-B14F-4D97-AF65-F5344CB8AC3E}">
        <p14:creationId xmlns:p14="http://schemas.microsoft.com/office/powerpoint/2010/main" val="15312112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23528" y="476672"/>
            <a:ext cx="8136904"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400050" indent="-400050">
              <a:buFont typeface="+mj-lt"/>
              <a:buAutoNum type="romanUcPeriod"/>
            </a:pPr>
            <a:r>
              <a:rPr lang="tr-TR" sz="2000" b="1" dirty="0" smtClean="0"/>
              <a:t>Türk Tarih Kurumunun  açılması.</a:t>
            </a:r>
          </a:p>
          <a:p>
            <a:pPr marL="400050" indent="-400050">
              <a:buFont typeface="+mj-lt"/>
              <a:buAutoNum type="romanUcPeriod"/>
            </a:pPr>
            <a:r>
              <a:rPr lang="tr-TR" sz="2000" b="1" dirty="0" smtClean="0"/>
              <a:t>Tekke ve zaviyelerin  kapatılması</a:t>
            </a:r>
          </a:p>
          <a:p>
            <a:pPr marL="400050" indent="-400050">
              <a:buFont typeface="+mj-lt"/>
              <a:buAutoNum type="romanUcPeriod"/>
            </a:pPr>
            <a:r>
              <a:rPr lang="tr-TR" sz="2000" b="1" dirty="0" smtClean="0"/>
              <a:t>Soyadı Kanunu’nun kabul  edilmesi</a:t>
            </a:r>
          </a:p>
          <a:p>
            <a:pPr marL="400050" indent="-400050">
              <a:buFont typeface="+mj-lt"/>
              <a:buAutoNum type="romanUcPeriod"/>
            </a:pPr>
            <a:endParaRPr lang="tr-TR" sz="2000" b="1" dirty="0"/>
          </a:p>
          <a:p>
            <a:r>
              <a:rPr lang="tr-TR" sz="2000" b="1" dirty="0" smtClean="0"/>
              <a:t>Bu inkılapların  aşağıdaki ilkelerle  eşleştirilmesi  hangi seçenekte </a:t>
            </a:r>
          </a:p>
          <a:p>
            <a:r>
              <a:rPr lang="tr-TR" sz="2000" b="1" dirty="0" smtClean="0"/>
              <a:t>Doğru olarak verilmiştir?</a:t>
            </a:r>
            <a:endParaRPr lang="tr-TR" sz="2000" b="1" dirty="0"/>
          </a:p>
        </p:txBody>
      </p:sp>
      <p:graphicFrame>
        <p:nvGraphicFramePr>
          <p:cNvPr id="3" name="Tablo 2"/>
          <p:cNvGraphicFramePr>
            <a:graphicFrameLocks noGrp="1"/>
          </p:cNvGraphicFramePr>
          <p:nvPr>
            <p:extLst>
              <p:ext uri="{D42A27DB-BD31-4B8C-83A1-F6EECF244321}">
                <p14:modId xmlns:p14="http://schemas.microsoft.com/office/powerpoint/2010/main" val="1593751064"/>
              </p:ext>
            </p:extLst>
          </p:nvPr>
        </p:nvGraphicFramePr>
        <p:xfrm>
          <a:off x="467544" y="3429000"/>
          <a:ext cx="7488832" cy="1854200"/>
        </p:xfrm>
        <a:graphic>
          <a:graphicData uri="http://schemas.openxmlformats.org/drawingml/2006/table">
            <a:tbl>
              <a:tblPr firstRow="1" bandRow="1">
                <a:tableStyleId>{5C22544A-7EE6-4342-B048-85BDC9FD1C3A}</a:tableStyleId>
              </a:tblPr>
              <a:tblGrid>
                <a:gridCol w="504056"/>
                <a:gridCol w="2304256"/>
                <a:gridCol w="2376264"/>
                <a:gridCol w="2304256"/>
              </a:tblGrid>
              <a:tr h="370840">
                <a:tc>
                  <a:txBody>
                    <a:bodyPr/>
                    <a:lstStyle/>
                    <a:p>
                      <a:pPr algn="ctr"/>
                      <a:endParaRPr lang="tr-TR" dirty="0"/>
                    </a:p>
                  </a:txBody>
                  <a:tcPr/>
                </a:tc>
                <a:tc>
                  <a:txBody>
                    <a:bodyPr/>
                    <a:lstStyle/>
                    <a:p>
                      <a:pPr algn="ctr"/>
                      <a:r>
                        <a:rPr lang="tr-TR" dirty="0" smtClean="0"/>
                        <a:t>I</a:t>
                      </a:r>
                      <a:endParaRPr lang="tr-TR" dirty="0"/>
                    </a:p>
                  </a:txBody>
                  <a:tcPr/>
                </a:tc>
                <a:tc>
                  <a:txBody>
                    <a:bodyPr/>
                    <a:lstStyle/>
                    <a:p>
                      <a:pPr algn="ctr"/>
                      <a:r>
                        <a:rPr lang="tr-TR" dirty="0" smtClean="0"/>
                        <a:t>II</a:t>
                      </a:r>
                      <a:endParaRPr lang="tr-TR" dirty="0"/>
                    </a:p>
                  </a:txBody>
                  <a:tcPr/>
                </a:tc>
                <a:tc>
                  <a:txBody>
                    <a:bodyPr/>
                    <a:lstStyle/>
                    <a:p>
                      <a:pPr algn="ctr"/>
                      <a:r>
                        <a:rPr lang="tr-TR" dirty="0" smtClean="0"/>
                        <a:t>III</a:t>
                      </a:r>
                      <a:endParaRPr lang="tr-TR" dirty="0"/>
                    </a:p>
                  </a:txBody>
                  <a:tcPr/>
                </a:tc>
              </a:tr>
              <a:tr h="370840">
                <a:tc>
                  <a:txBody>
                    <a:bodyPr/>
                    <a:lstStyle/>
                    <a:p>
                      <a:r>
                        <a:rPr lang="tr-TR" b="1" dirty="0" smtClean="0"/>
                        <a:t>A</a:t>
                      </a:r>
                      <a:endParaRPr lang="tr-TR" b="1" dirty="0"/>
                    </a:p>
                  </a:txBody>
                  <a:tcPr/>
                </a:tc>
                <a:tc>
                  <a:txBody>
                    <a:bodyPr/>
                    <a:lstStyle/>
                    <a:p>
                      <a:r>
                        <a:rPr lang="tr-TR" b="1" dirty="0" smtClean="0"/>
                        <a:t>Milliyetçilik</a:t>
                      </a:r>
                      <a:endParaRPr lang="tr-TR" b="1" dirty="0"/>
                    </a:p>
                  </a:txBody>
                  <a:tcPr/>
                </a:tc>
                <a:tc>
                  <a:txBody>
                    <a:bodyPr/>
                    <a:lstStyle/>
                    <a:p>
                      <a:r>
                        <a:rPr lang="tr-TR" b="1" dirty="0" smtClean="0"/>
                        <a:t>Laiklik</a:t>
                      </a:r>
                      <a:endParaRPr lang="tr-TR" b="1" dirty="0"/>
                    </a:p>
                  </a:txBody>
                  <a:tcPr/>
                </a:tc>
                <a:tc>
                  <a:txBody>
                    <a:bodyPr/>
                    <a:lstStyle/>
                    <a:p>
                      <a:r>
                        <a:rPr lang="tr-TR" b="1" dirty="0" smtClean="0"/>
                        <a:t>Halkçılık</a:t>
                      </a:r>
                      <a:endParaRPr lang="tr-TR" b="1" dirty="0"/>
                    </a:p>
                  </a:txBody>
                  <a:tcPr/>
                </a:tc>
              </a:tr>
              <a:tr h="370840">
                <a:tc>
                  <a:txBody>
                    <a:bodyPr/>
                    <a:lstStyle/>
                    <a:p>
                      <a:r>
                        <a:rPr lang="tr-TR" b="1" dirty="0" smtClean="0"/>
                        <a:t>B</a:t>
                      </a:r>
                      <a:endParaRPr lang="tr-TR" b="1" dirty="0"/>
                    </a:p>
                  </a:txBody>
                  <a:tcPr/>
                </a:tc>
                <a:tc>
                  <a:txBody>
                    <a:bodyPr/>
                    <a:lstStyle/>
                    <a:p>
                      <a:r>
                        <a:rPr lang="tr-TR" b="1" dirty="0" smtClean="0"/>
                        <a:t>Halkçılık</a:t>
                      </a:r>
                      <a:endParaRPr lang="tr-TR" b="1" dirty="0"/>
                    </a:p>
                  </a:txBody>
                  <a:tcPr/>
                </a:tc>
                <a:tc>
                  <a:txBody>
                    <a:bodyPr/>
                    <a:lstStyle/>
                    <a:p>
                      <a:r>
                        <a:rPr lang="tr-TR" b="1" dirty="0" smtClean="0"/>
                        <a:t>Devletçilik</a:t>
                      </a:r>
                      <a:endParaRPr lang="tr-TR" b="1" dirty="0"/>
                    </a:p>
                  </a:txBody>
                  <a:tcPr/>
                </a:tc>
                <a:tc>
                  <a:txBody>
                    <a:bodyPr/>
                    <a:lstStyle/>
                    <a:p>
                      <a:r>
                        <a:rPr lang="tr-TR" b="1" dirty="0" smtClean="0"/>
                        <a:t>İnkılapçılık</a:t>
                      </a:r>
                      <a:endParaRPr lang="tr-TR" b="1" dirty="0"/>
                    </a:p>
                  </a:txBody>
                  <a:tcPr/>
                </a:tc>
              </a:tr>
              <a:tr h="370840">
                <a:tc>
                  <a:txBody>
                    <a:bodyPr/>
                    <a:lstStyle/>
                    <a:p>
                      <a:r>
                        <a:rPr lang="tr-TR" b="1" dirty="0" smtClean="0"/>
                        <a:t>C</a:t>
                      </a:r>
                      <a:endParaRPr lang="tr-TR" b="1" dirty="0"/>
                    </a:p>
                  </a:txBody>
                  <a:tcPr/>
                </a:tc>
                <a:tc>
                  <a:txBody>
                    <a:bodyPr/>
                    <a:lstStyle/>
                    <a:p>
                      <a:r>
                        <a:rPr lang="tr-TR" b="1" dirty="0" smtClean="0"/>
                        <a:t>Cumhuriyetçilik</a:t>
                      </a:r>
                      <a:endParaRPr lang="tr-TR" b="1" dirty="0"/>
                    </a:p>
                  </a:txBody>
                  <a:tcPr/>
                </a:tc>
                <a:tc>
                  <a:txBody>
                    <a:bodyPr/>
                    <a:lstStyle/>
                    <a:p>
                      <a:r>
                        <a:rPr lang="tr-TR" b="1" dirty="0" smtClean="0"/>
                        <a:t>Milliyetçilik</a:t>
                      </a:r>
                      <a:endParaRPr lang="tr-TR" b="1" dirty="0"/>
                    </a:p>
                  </a:txBody>
                  <a:tcPr/>
                </a:tc>
                <a:tc>
                  <a:txBody>
                    <a:bodyPr/>
                    <a:lstStyle/>
                    <a:p>
                      <a:r>
                        <a:rPr lang="tr-TR" b="1" dirty="0" smtClean="0"/>
                        <a:t>Devletçilik</a:t>
                      </a:r>
                      <a:endParaRPr lang="tr-TR" b="1" dirty="0"/>
                    </a:p>
                  </a:txBody>
                  <a:tcPr/>
                </a:tc>
              </a:tr>
              <a:tr h="370840">
                <a:tc>
                  <a:txBody>
                    <a:bodyPr/>
                    <a:lstStyle/>
                    <a:p>
                      <a:r>
                        <a:rPr lang="tr-TR" b="1" dirty="0" smtClean="0"/>
                        <a:t>D</a:t>
                      </a:r>
                      <a:endParaRPr lang="tr-TR" b="1" dirty="0"/>
                    </a:p>
                  </a:txBody>
                  <a:tcPr/>
                </a:tc>
                <a:tc>
                  <a:txBody>
                    <a:bodyPr/>
                    <a:lstStyle/>
                    <a:p>
                      <a:r>
                        <a:rPr lang="tr-TR" b="1" dirty="0" smtClean="0"/>
                        <a:t>Milliyetçilik</a:t>
                      </a:r>
                      <a:endParaRPr lang="tr-TR" b="1" dirty="0"/>
                    </a:p>
                  </a:txBody>
                  <a:tcPr/>
                </a:tc>
                <a:tc>
                  <a:txBody>
                    <a:bodyPr/>
                    <a:lstStyle/>
                    <a:p>
                      <a:r>
                        <a:rPr lang="tr-TR" b="1" dirty="0" smtClean="0"/>
                        <a:t>Cumhuriyetçilik</a:t>
                      </a:r>
                      <a:endParaRPr lang="tr-TR" b="1" dirty="0"/>
                    </a:p>
                  </a:txBody>
                  <a:tcPr/>
                </a:tc>
                <a:tc>
                  <a:txBody>
                    <a:bodyPr/>
                    <a:lstStyle/>
                    <a:p>
                      <a:r>
                        <a:rPr lang="tr-TR" b="1" dirty="0" smtClean="0"/>
                        <a:t>Laiklik</a:t>
                      </a:r>
                      <a:endParaRPr lang="tr-TR" b="1" dirty="0"/>
                    </a:p>
                  </a:txBody>
                  <a:tcPr/>
                </a:tc>
              </a:tr>
            </a:tbl>
          </a:graphicData>
        </a:graphic>
      </p:graphicFrame>
      <p:sp>
        <p:nvSpPr>
          <p:cNvPr id="4" name="Metin kutusu 3"/>
          <p:cNvSpPr txBox="1"/>
          <p:nvPr/>
        </p:nvSpPr>
        <p:spPr>
          <a:xfrm>
            <a:off x="2987824" y="5805264"/>
            <a:ext cx="1391522" cy="369332"/>
          </a:xfrm>
          <a:prstGeom prst="rect">
            <a:avLst/>
          </a:prstGeom>
          <a:solidFill>
            <a:srgbClr val="FF0000"/>
          </a:solidFill>
        </p:spPr>
        <p:txBody>
          <a:bodyPr wrap="square" rtlCol="0">
            <a:spAutoFit/>
          </a:bodyPr>
          <a:lstStyle/>
          <a:p>
            <a:pPr algn="ctr"/>
            <a:r>
              <a:rPr lang="tr-TR" dirty="0" smtClean="0"/>
              <a:t>2011- SBS</a:t>
            </a:r>
            <a:endParaRPr lang="tr-TR" dirty="0"/>
          </a:p>
        </p:txBody>
      </p:sp>
      <p:sp>
        <p:nvSpPr>
          <p:cNvPr id="5" name="Oval 4"/>
          <p:cNvSpPr/>
          <p:nvPr/>
        </p:nvSpPr>
        <p:spPr>
          <a:xfrm>
            <a:off x="8100392" y="2924944"/>
            <a:ext cx="457200" cy="28803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812186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11111E-6 2.22222E-6 C -0.00174 -0.01574 -0.00365 -0.03495 -0.01216 -0.04629 C -0.01459 -0.05579 -0.01806 -0.06504 -0.02431 -0.0706 C -0.03004 -0.08217 -0.03837 -0.08819 -0.04844 -0.09074 C -0.05834 -0.09745 -0.0665 -0.10162 -0.07726 -0.10486 C -0.08368 -0.11088 -0.0875 -0.11134 -0.09549 -0.11296 C -0.10695 -0.12083 -0.12066 -0.12454 -0.13334 -0.12708 C -0.14601 -0.12639 -0.15868 -0.12685 -0.17118 -0.12523 C -0.17448 -0.12477 -0.17726 -0.12176 -0.18039 -0.12106 C -0.19132 -0.11829 -0.20157 -0.11366 -0.21233 -0.10903 C -0.22084 -0.10532 -0.23299 -0.0993 -0.24098 -0.09282 C -0.24427 -0.09028 -0.25 -0.08472 -0.25 -0.08472 C -0.25573 -0.07361 -0.25712 -0.06088 -0.26059 -0.04838 C -0.26146 -0.04236 -0.26389 -0.03657 -0.26389 -0.03032 C -0.26389 -0.00486 -0.26059 0.01921 -0.2592 0.04445 C -0.25973 0.05857 -0.26007 0.07292 -0.26059 0.08704 C -0.26181 0.11296 -0.26407 0.12824 -0.26997 0.15162 C -0.27344 0.16621 -0.27639 0.18102 -0.28646 0.19005 C -0.29063 0.19838 -0.29792 0.20764 -0.30452 0.21227 C -0.31459 0.23009 -0.32952 0.23681 -0.34393 0.24653 C -0.37188 0.26505 -0.39723 0.29653 -0.42882 0.30301 C -0.43247 0.30509 -0.43577 0.30764 -0.43941 0.30926 C -0.44236 0.31042 -0.44566 0.30949 -0.44844 0.31111 C -0.45191 0.31296 -0.45452 0.3169 -0.45764 0.31921 C -0.47118 0.3294 -0.475 0.33102 -0.48785 0.33542 C -0.49983 0.3463 -0.51511 0.34398 -0.52882 0.34746 C -0.53889 0.35 -0.54775 0.35486 -0.55764 0.35764 C -0.57483 0.36227 -0.57552 0.36181 -0.59236 0.36366 C -0.61719 0.36921 -0.63108 0.3669 -0.66059 0.36574 C -0.67431 0.36111 -0.68855 0.34421 -0.69705 0.3294 C -0.69757 0.32732 -0.69775 0.32523 -0.69844 0.32338 C -0.69931 0.3213 -0.70087 0.31968 -0.70157 0.31736 C -0.70243 0.31412 -0.70226 0.31042 -0.70313 0.30718 C -0.70382 0.3044 -0.70504 0.30185 -0.70608 0.29908 C -0.70712 0.29167 -0.70938 0.28426 -0.70903 0.27685 C -0.70851 0.26551 -0.70851 0.25394 -0.70764 0.24259 C -0.70677 0.23056 -0.69896 0.22685 -0.69236 0.22222 C -0.66459 0.20232 -0.6849 0.21273 -0.66059 0.20208 C -0.6566 0.19815 -0.65243 0.19398 -0.64861 0.19005 C -0.64289 0.18426 -0.63473 0.18264 -0.629 0.17593 C -0.61771 0.1632 -0.61042 0.14884 -0.60157 0.13333 C -0.59375 0.11945 -0.58368 0.10556 -0.57448 0.09306 C -0.57153 0.08241 -0.57101 0.0713 -0.56841 0.06065 C -0.56632 0.03866 -0.56511 0.0169 -0.58056 0.00417 C -0.5842 -0.0037 -0.59514 -0.01991 -0.60157 -0.02407 C -0.60677 -0.02754 -0.61285 -0.0287 -0.61823 -0.03217 C -0.62431 -0.03055 -0.63507 -0.02917 -0.64098 -0.02407 C -0.65209 -0.01481 -0.67518 0.0169 -0.68039 0.03449 C -0.6849 0.04977 -0.68785 0.06621 -0.69393 0.08079 C -0.70747 0.11343 -0.72639 0.1419 -0.74115 0.17384 C -0.74236 0.17685 -0.74271 0.18079 -0.74393 0.18403 C -0.75209 0.20625 -0.7599 0.22871 -0.76823 0.2507 C -0.77431 0.26667 -0.79497 0.28796 -0.80608 0.30116 C -0.8165 0.31366 -0.825 0.32824 -0.8349 0.34144 C -0.83594 0.34283 -0.84202 0.35162 -0.84236 0.35162 C -0.8566 0.35417 -0.85052 0.35255 -0.86059 0.35556 C -0.86164 0.35232 -0.86285 0.34908 -0.86372 0.3456 C -0.86476 0.34167 -0.86667 0.33333 -0.86667 0.33333 C -0.86563 0.30671 -0.86528 0.28357 -0.85903 0.25857 C -0.85712 0.24167 -0.85261 0.21875 -0.84549 0.20417 C -0.84393 0.19421 -0.84045 0.18056 -0.83646 0.17176 C -0.83039 0.15833 -0.83611 0.17917 -0.83039 0.16181 C -0.829 0.15787 -0.8283 0.15371 -0.82726 0.14954 C -0.82674 0.14746 -0.8257 0.14352 -0.8257 0.14352 C -0.82848 0.13287 -0.83212 0.13333 -0.84098 0.13333 L -0.83941 0.1213 " pathEditMode="relative" ptsTypes="ffffffffffffffffffffffffffffffffffffffffffffffffffffffffffffffffAA">
                                      <p:cBhvr>
                                        <p:cTn id="6" dur="45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Çerçeve 1"/>
          <p:cNvSpPr/>
          <p:nvPr/>
        </p:nvSpPr>
        <p:spPr>
          <a:xfrm>
            <a:off x="1979712" y="404664"/>
            <a:ext cx="5688632" cy="1512168"/>
          </a:xfrm>
          <a:prstGeom prst="fram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000" b="1" dirty="0" smtClean="0">
                <a:solidFill>
                  <a:schemeClr val="tx1"/>
                </a:solidFill>
              </a:rPr>
              <a:t>Halkçılık  ilkesi bütün vatandaşların kanun önünde eşit olmasını ve kimseye  ayrıcalık tanınmamasını öngörür.</a:t>
            </a:r>
            <a:endParaRPr lang="tr-TR" sz="2000" b="1" dirty="0">
              <a:solidFill>
                <a:schemeClr val="tx1"/>
              </a:solidFill>
            </a:endParaRPr>
          </a:p>
        </p:txBody>
      </p:sp>
      <p:sp>
        <p:nvSpPr>
          <p:cNvPr id="3" name="Çerçeve 2"/>
          <p:cNvSpPr/>
          <p:nvPr/>
        </p:nvSpPr>
        <p:spPr>
          <a:xfrm>
            <a:off x="1763688" y="2204864"/>
            <a:ext cx="5904656" cy="1440160"/>
          </a:xfrm>
          <a:prstGeom prst="fram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000" b="1" dirty="0" smtClean="0">
                <a:solidFill>
                  <a:schemeClr val="tx1"/>
                </a:solidFill>
              </a:rPr>
              <a:t>Buna göre, aşağıdaki  yeniliklerden  hangisi halkçılık ilkesiyle doğrudan  ilgili olabilir?</a:t>
            </a:r>
            <a:endParaRPr lang="tr-TR" sz="2000" b="1" dirty="0">
              <a:solidFill>
                <a:schemeClr val="tx1"/>
              </a:solidFill>
            </a:endParaRPr>
          </a:p>
        </p:txBody>
      </p:sp>
      <p:sp>
        <p:nvSpPr>
          <p:cNvPr id="4" name="Çerçeve 3"/>
          <p:cNvSpPr/>
          <p:nvPr/>
        </p:nvSpPr>
        <p:spPr>
          <a:xfrm>
            <a:off x="1763688" y="3861048"/>
            <a:ext cx="6048672" cy="1872208"/>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rgbClr val="7030A0"/>
                </a:solidFill>
              </a:rPr>
              <a:t>A-  Harf İnkılabı</a:t>
            </a:r>
          </a:p>
          <a:p>
            <a:r>
              <a:rPr lang="tr-TR" sz="2000" b="1" dirty="0" smtClean="0">
                <a:solidFill>
                  <a:srgbClr val="7030A0"/>
                </a:solidFill>
              </a:rPr>
              <a:t>B- Soyadı  Kanunu</a:t>
            </a:r>
          </a:p>
          <a:p>
            <a:r>
              <a:rPr lang="tr-TR" sz="2000" b="1" dirty="0" smtClean="0">
                <a:solidFill>
                  <a:srgbClr val="7030A0"/>
                </a:solidFill>
              </a:rPr>
              <a:t>C- Halk evlerinin açılması</a:t>
            </a:r>
          </a:p>
          <a:p>
            <a:r>
              <a:rPr lang="tr-TR" sz="2000" b="1" dirty="0" smtClean="0">
                <a:solidFill>
                  <a:srgbClr val="7030A0"/>
                </a:solidFill>
              </a:rPr>
              <a:t>D- Demiryollarının millileştirilmesi</a:t>
            </a:r>
            <a:endParaRPr lang="tr-TR" sz="2000" b="1" dirty="0">
              <a:solidFill>
                <a:srgbClr val="7030A0"/>
              </a:solidFill>
            </a:endParaRPr>
          </a:p>
        </p:txBody>
      </p:sp>
      <p:sp>
        <p:nvSpPr>
          <p:cNvPr id="5" name="Oval 4"/>
          <p:cNvSpPr/>
          <p:nvPr/>
        </p:nvSpPr>
        <p:spPr>
          <a:xfrm>
            <a:off x="611560" y="1484784"/>
            <a:ext cx="457200" cy="43204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3707904" y="5949280"/>
            <a:ext cx="1728192" cy="369332"/>
          </a:xfrm>
          <a:prstGeom prst="rect">
            <a:avLst/>
          </a:prstGeom>
          <a:solidFill>
            <a:srgbClr val="FF0000"/>
          </a:solidFill>
        </p:spPr>
        <p:txBody>
          <a:bodyPr wrap="square" rtlCol="0">
            <a:spAutoFit/>
          </a:bodyPr>
          <a:lstStyle/>
          <a:p>
            <a:pPr algn="ctr"/>
            <a:r>
              <a:rPr lang="tr-TR" dirty="0" smtClean="0"/>
              <a:t>(2012-SBS</a:t>
            </a:r>
            <a:endParaRPr lang="tr-TR" dirty="0"/>
          </a:p>
        </p:txBody>
      </p:sp>
    </p:spTree>
    <p:extLst>
      <p:ext uri="{BB962C8B-B14F-4D97-AF65-F5344CB8AC3E}">
        <p14:creationId xmlns:p14="http://schemas.microsoft.com/office/powerpoint/2010/main" val="15718728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139 -0.0044 C 0.02726 0.01805 0.06372 0.02176 0.09566 0.03009 C 0.10504 0.03264 0.11476 0.03449 0.12431 0.03611 C 0.13194 0.0375 0.14705 0.04004 0.14705 0.04027 C 0.18785 0.03842 0.18837 0.03935 0.21528 0.03194 C 0.22604 0.02245 0.23924 0.01157 0.25174 0.00787 C 0.26372 -0.0007 0.26476 -0.01111 0.27135 -0.02454 C 0.27257 -0.03403 0.27222 -0.04028 0.27743 -0.04676 C 0.28316 -0.06852 0.27813 -0.08403 0.2684 -0.09931 C 0.26719 -0.10116 0.26667 -0.10371 0.26528 -0.10533 C 0.26094 -0.10973 0.25174 -0.11343 0.24705 -0.11551 C 0.22656 -0.12477 0.25712 -0.11505 0.23802 -0.12153 C 0.22639 -0.12547 0.21493 -0.12778 0.20313 -0.12963 C 0.18837 -0.13635 0.18802 -0.13311 0.16528 -0.13172 C 0.14948 -0.12871 0.13611 -0.12523 0.12135 -0.1176 C 0.11285 -0.10625 0.10226 -0.09676 0.09254 -0.08727 C 0.09045 -0.08519 0.08976 -0.08172 0.08802 -0.07917 C 0.08472 -0.07431 0.07743 -0.06505 0.07743 -0.06482 C 0.07552 -0.0551 0.0717 -0.04676 0.06979 -0.03658 C 0.07031 -0.01505 0.07049 0.00648 0.07135 0.02801 C 0.07222 0.04814 0.08004 0.06805 0.08507 0.08657 C 0.09757 0.13194 0.10608 0.15509 0.13194 0.18958 C 0.13576 0.19467 0.13629 0.19977 0.14097 0.2037 C 0.15504 0.21551 0.17031 0.21967 0.18646 0.22199 C 0.2158 0.23634 0.1974 0.22824 0.24254 0.24213 C 0.27639 0.25254 0.30938 0.26643 0.3441 0.27245 C 0.3599 0.28032 0.37587 0.2875 0.39254 0.29051 C 0.41823 0.30764 0.44549 0.31828 0.46684 0.34514 C 0.47135 0.35764 0.475 0.3706 0.47899 0.38356 C 0.48073 0.39861 0.48247 0.41273 0.48351 0.42801 C 0.48247 0.45439 0.48524 0.46967 0.47431 0.48865 C 0.47205 0.50162 0.46597 0.51134 0.46076 0.52291 C 0.45608 0.53356 0.45191 0.53889 0.44566 0.54722 C 0.44028 0.55439 0.44167 0.55717 0.43507 0.56342 C 0.42743 0.5706 0.41806 0.57338 0.4092 0.57546 C 0.39688 0.58125 0.38385 0.5824 0.37135 0.5875 C 0.34462 0.5868 0.31771 0.5868 0.29097 0.58564 C 0.28212 0.58518 0.27257 0.58078 0.26372 0.57939 C 0.22674 0.57338 0.1901 0.56227 0.15313 0.55717 C 0.1441 0.55347 0.13507 0.55 0.12587 0.54722 C 0.11892 0.5375 0.10972 0.53055 0.10174 0.52291 C 0.08316 0.50532 0.0684 0.48356 0.06233 0.45416 C 0.05764 0.40602 0.06441 0.47014 0.05764 0.42199 C 0.05365 0.39328 0.05451 0.36365 0.05017 0.33495 C 0.05069 0.31412 0.05087 0.29328 0.05174 0.27245 C 0.0526 0.25 0.06476 0.20694 0.08194 0.19977 C 0.08542 0.19514 0.0908 0.19143 0.09566 0.18958 C 0.1 0.18773 0.1092 0.18564 0.1092 0.18588 C 0.1158 0.18703 0.12257 0.1875 0.12899 0.18958 C 0.13663 0.19213 0.14288 0.20509 0.15017 0.20972 C 0.1533 0.21597 0.15417 0.21875 0.1592 0.22384 C 0.16094 0.22569 0.16354 0.22615 0.16528 0.22801 C 0.17222 0.23564 0.17639 0.24375 0.18351 0.25023 C 0.18455 0.25231 0.18524 0.25439 0.18646 0.25625 C 0.18733 0.25764 0.18872 0.25856 0.18958 0.26018 C 0.19375 0.26852 0.19531 0.27939 0.19861 0.28865 C 0.2 0.32037 0.20694 0.35694 0.19097 0.38356 C 0.18681 0.39051 0.1875 0.39467 0.18194 0.39977 C 0.17691 0.40995 0.17153 0.41527 0.16372 0.42199 C 0.1599 0.42523 0.15174 0.43009 0.15174 0.43032 C 0.13542 0.42777 0.14097 0.43125 0.13351 0.42592 " pathEditMode="relative" rAng="0" ptsTypes="ffffffffffffffffffffffffffffffffffffffffffffffffffffffffffffA">
                                      <p:cBhvr>
                                        <p:cTn id="6" dur="5000" fill="hold"/>
                                        <p:tgtEl>
                                          <p:spTgt spid="5"/>
                                        </p:tgtEl>
                                        <p:attrNameLst>
                                          <p:attrName>ppt_x</p:attrName>
                                          <p:attrName>ppt_y</p:attrName>
                                        </p:attrNameLst>
                                      </p:cBhvr>
                                      <p:rCtr x="24323" y="22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88640"/>
            <a:ext cx="2047494" cy="1800200"/>
          </a:xfrm>
          <a:prstGeom prst="rect">
            <a:avLst/>
          </a:prstGeom>
        </p:spPr>
      </p:pic>
      <p:sp>
        <p:nvSpPr>
          <p:cNvPr id="3" name="Köşeleri Yuvarlanmış Dikdörtgen Belirtme Çizgisi 2"/>
          <p:cNvSpPr/>
          <p:nvPr/>
        </p:nvSpPr>
        <p:spPr>
          <a:xfrm>
            <a:off x="3563888" y="332656"/>
            <a:ext cx="4824536" cy="1872208"/>
          </a:xfrm>
          <a:prstGeom prst="wedgeRoundRectCallout">
            <a:avLst>
              <a:gd name="adj1" fmla="val -69077"/>
              <a:gd name="adj2" fmla="val -21121"/>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b="1" dirty="0" smtClean="0"/>
              <a:t>Türkiye’nin bugünkü mücadelesi sadece kendisi için olsaydı belki daha kısa, daha az kanlı olur ve daha çabuk  bitebilirdi. Türkiye büyük bir gayret sarf ediyor. Çünkü müdafaa ettiği bütün mazlum milletlerin  bütün Şark’ın davasıdır</a:t>
            </a:r>
            <a:r>
              <a:rPr lang="tr-TR" dirty="0" smtClean="0"/>
              <a:t>.</a:t>
            </a:r>
            <a:endParaRPr lang="tr-TR" dirty="0"/>
          </a:p>
        </p:txBody>
      </p:sp>
      <p:sp>
        <p:nvSpPr>
          <p:cNvPr id="4" name="Çerçeve 3"/>
          <p:cNvSpPr/>
          <p:nvPr/>
        </p:nvSpPr>
        <p:spPr>
          <a:xfrm>
            <a:off x="827584" y="2636912"/>
            <a:ext cx="7560840" cy="4104456"/>
          </a:xfrm>
          <a:prstGeom prst="fram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b="1" dirty="0" smtClean="0">
                <a:solidFill>
                  <a:schemeClr val="tx1"/>
                </a:solidFill>
              </a:rPr>
              <a:t>Mustafa Kemal Paşa’nın 7 Temmuz 1922’de yaptığı bu konuşmaya  göre, Türk Kurtuluş Savaşı mazlum milletlere öncelikle hangi alanda örnek olmuştur?</a:t>
            </a:r>
          </a:p>
          <a:p>
            <a:pPr algn="ctr"/>
            <a:endParaRPr lang="tr-TR" b="1" dirty="0">
              <a:solidFill>
                <a:schemeClr val="tx1"/>
              </a:solidFill>
            </a:endParaRPr>
          </a:p>
          <a:p>
            <a:r>
              <a:rPr lang="tr-TR" b="1" dirty="0" smtClean="0">
                <a:solidFill>
                  <a:schemeClr val="tx1"/>
                </a:solidFill>
              </a:rPr>
              <a:t>A- BAĞIMSIZLIK                  B- ÇAĞDAŞLIK</a:t>
            </a:r>
          </a:p>
          <a:p>
            <a:endParaRPr lang="tr-TR" b="1" dirty="0">
              <a:solidFill>
                <a:schemeClr val="tx1"/>
              </a:solidFill>
            </a:endParaRPr>
          </a:p>
          <a:p>
            <a:r>
              <a:rPr lang="tr-TR" b="1" dirty="0" smtClean="0">
                <a:solidFill>
                  <a:schemeClr val="tx1"/>
                </a:solidFill>
              </a:rPr>
              <a:t>C- LAİKLİK                             D - DEVLETÇİLİK</a:t>
            </a:r>
            <a:endParaRPr lang="tr-TR" b="1" dirty="0">
              <a:solidFill>
                <a:schemeClr val="tx1"/>
              </a:solidFill>
            </a:endParaRPr>
          </a:p>
        </p:txBody>
      </p:sp>
      <p:sp>
        <p:nvSpPr>
          <p:cNvPr id="5" name="Metin kutusu 4"/>
          <p:cNvSpPr txBox="1"/>
          <p:nvPr/>
        </p:nvSpPr>
        <p:spPr>
          <a:xfrm>
            <a:off x="5220072" y="5877272"/>
            <a:ext cx="1296144" cy="369332"/>
          </a:xfrm>
          <a:prstGeom prst="rect">
            <a:avLst/>
          </a:prstGeom>
          <a:solidFill>
            <a:srgbClr val="FF0000"/>
          </a:solidFill>
        </p:spPr>
        <p:txBody>
          <a:bodyPr wrap="square" rtlCol="0">
            <a:spAutoFit/>
          </a:bodyPr>
          <a:lstStyle/>
          <a:p>
            <a:pPr algn="ctr"/>
            <a:r>
              <a:rPr lang="tr-TR" dirty="0" smtClean="0"/>
              <a:t>(2012- SBS</a:t>
            </a:r>
            <a:endParaRPr lang="tr-TR" dirty="0"/>
          </a:p>
        </p:txBody>
      </p:sp>
      <p:sp>
        <p:nvSpPr>
          <p:cNvPr id="6" name="Oval 5"/>
          <p:cNvSpPr/>
          <p:nvPr/>
        </p:nvSpPr>
        <p:spPr>
          <a:xfrm>
            <a:off x="2843808" y="1844824"/>
            <a:ext cx="45720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2713595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5.18519E-6 C 0.00226 0.01134 0.00556 0.01666 0.01059 0.02638 C 0.01962 0.04351 0.02622 0.05786 0.03646 0.07291 C 0.05521 0.10046 0.075 0.12407 0.09861 0.14351 C 0.10556 0.14907 0.10938 0.15486 0.11667 0.15972 C 0.12413 0.16481 0.12865 0.17361 0.13646 0.17777 C 0.15365 0.18703 0.17257 0.19166 0.19097 0.19398 C 0.21545 0.20069 0.24063 0.2037 0.26528 0.2081 C 0.3099 0.20717 0.33958 0.21018 0.37882 0.19814 C 0.38507 0.19374 0.39045 0.18935 0.39705 0.18587 C 0.40313 0.17777 0.4099 0.16967 0.41823 0.16573 C 0.42361 0.15601 0.42587 0.15347 0.42882 0.14351 C 0.43004 0.13958 0.43195 0.13148 0.43195 0.13148 C 0.42986 0.11527 0.42986 0.11643 0.41823 0.11111 C 0.40886 0.10185 0.39983 0.09398 0.38941 0.08703 C 0.3816 0.08171 0.37205 0.07962 0.36372 0.07685 C 0.33611 0.06759 0.30851 0.06111 0.28038 0.05462 C 0.26823 0.05532 0.2559 0.05462 0.24392 0.05671 C 0.22934 0.05925 0.21615 0.06967 0.20156 0.07291 C 0.17292 0.07916 0.14375 0.08055 0.11528 0.08888 C 0.09861 0.09837 0.08177 0.10671 0.06823 0.12337 C 0.05868 0.13495 0.04983 0.15138 0.03941 0.1618 C 0.02656 0.17453 0.0158 0.19143 0.00469 0.20624 C -0.00364 0.21736 -0.01302 0.22708 -0.01962 0.2405 C -0.02934 0.26018 -0.03368 0.2831 -0.03941 0.30509 C -0.04114 0.32013 -0.04201 0.33495 -0.04531 0.34953 C -0.04705 0.37152 -0.04878 0.39467 -0.04392 0.4162 C -0.0408 0.43032 -0.03715 0.44444 -0.03472 0.45879 C -0.03281 0.47036 -0.03073 0.49073 -0.02413 0.49907 C -0.01996 0.51736 -0.00451 0.52685 0.00608 0.53749 C 0.02865 0.56018 0.05608 0.57685 0.08195 0.59212 C 0.08629 0.59467 0.08976 0.5993 0.09392 0.60208 C 0.10486 0.60925 0.11684 0.61226 0.12882 0.61435 C 0.15052 0.61319 0.16979 0.61134 0.19097 0.60786 C 0.2257 0.60925 0.23976 0.61296 0.26979 0.6162 C 0.2934 0.62152 0.31736 0.61759 0.34097 0.61435 C 0.35035 0.60995 0.36094 0.60532 0.36823 0.59606 C 0.37188 0.59166 0.37465 0.58773 0.37882 0.58402 C 0.38733 0.56689 0.37622 0.58749 0.38646 0.57384 C 0.38767 0.57222 0.3882 0.56967 0.38941 0.56782 C 0.39184 0.56411 0.39705 0.55763 0.39705 0.55763 C 0.40382 0.53935 0.40712 0.52036 0.41215 0.50115 C 0.40972 0.48148 0.4132 0.4949 0.40608 0.48286 C 0.39757 0.46828 0.40417 0.47268 0.39549 0.46874 C 0.38767 0.45323 0.37691 0.43055 0.36528 0.42036 C 0.35868 0.40323 0.36667 0.4199 0.35608 0.4081 C 0.35469 0.40648 0.35434 0.40393 0.35313 0.40208 C 0.3474 0.39282 0.3408 0.38472 0.3349 0.37592 C 0.33108 0.37013 0.32795 0.36342 0.32431 0.35763 C 0.3132 0.33958 0.32604 0.3618 0.31528 0.34768 C 0.30799 0.33819 0.30208 0.32592 0.29392 0.31736 C 0.28802 0.31111 0.28142 0.30578 0.27587 0.29907 C 0.26111 0.28101 0.27101 0.28865 0.2592 0.28101 C 0.25313 0.27268 0.24462 0.26041 0.23646 0.25671 C 0.23004 0.24814 0.22118 0.24305 0.21215 0.2405 C 0.2 0.23263 0.18611 0.2287 0.17274 0.22638 C 0.15642 0.21898 0.13993 0.22685 0.12431 0.2324 C 0.1125 0.2368 0.10017 0.23726 0.08802 0.23842 C 0.08004 0.24189 0.07188 0.24421 0.06372 0.24652 C 0.05729 0.25092 0.05417 0.25648 0.04705 0.25879 C 0.02917 0.28263 0.01129 0.30694 -0.00746 0.32939 C -0.02153 0.34606 -0.01233 0.34166 -0.02413 0.3456 C -0.03958 0.37523 -0.07014 0.37453 -0.09392 0.37986 C -0.10729 0.38611 -0.11302 0.40069 -0.11962 0.4162 C -0.12153 0.4206 -0.12187 0.42615 -0.12413 0.43032 C -0.12864 0.43842 -0.1309 0.43981 -0.13628 0.44444 C -0.14687 0.44328 -0.15364 0.44305 -0.16354 0.4405 C -0.16771 0.43958 -0.1717 0.43796 -0.17569 0.43657 C -0.17726 0.43611 -0.18021 0.43448 -0.18021 0.43448 L -0.17274 0.42847 " pathEditMode="relative" ptsTypes="ffffffffffffffffffffffffffffffffffffffffffffffffffffffffffffffffffffAA">
                                      <p:cBhvr>
                                        <p:cTn id="6"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lu Çerçeve 1"/>
          <p:cNvSpPr/>
          <p:nvPr/>
        </p:nvSpPr>
        <p:spPr>
          <a:xfrm>
            <a:off x="1547664" y="1196752"/>
            <a:ext cx="7416824" cy="1512168"/>
          </a:xfrm>
          <a:prstGeom prst="beve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Ders: T.C İnkılap Tarihi Dersi.</a:t>
            </a:r>
          </a:p>
          <a:p>
            <a:pPr algn="ctr"/>
            <a:r>
              <a:rPr lang="tr-TR" dirty="0" smtClean="0"/>
              <a:t>Konu: Atatürk İlkeler</a:t>
            </a:r>
          </a:p>
          <a:p>
            <a:pPr algn="ctr"/>
            <a:r>
              <a:rPr lang="tr-TR" dirty="0" smtClean="0"/>
              <a:t>Soru: Cumhuriyetin ilk yıllarında  ekonomide  devletçilik ilkesinin benimsenmesinin sebepleri nelerdir?</a:t>
            </a:r>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1" y="1220345"/>
            <a:ext cx="1504713" cy="1488575"/>
          </a:xfrm>
          <a:prstGeom prst="rect">
            <a:avLst/>
          </a:prstGeom>
        </p:spPr>
      </p:pic>
      <p:sp>
        <p:nvSpPr>
          <p:cNvPr id="4" name="Metin kutusu 3"/>
          <p:cNvSpPr txBox="1"/>
          <p:nvPr/>
        </p:nvSpPr>
        <p:spPr>
          <a:xfrm>
            <a:off x="323528" y="2996952"/>
            <a:ext cx="8424936" cy="258532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dirty="0" smtClean="0"/>
              <a:t>Öğretmenin sorusuna hangi öğrencinin verdiği cevap doğru </a:t>
            </a:r>
            <a:r>
              <a:rPr lang="tr-TR" u="sng" dirty="0" smtClean="0"/>
              <a:t>değildir?</a:t>
            </a:r>
          </a:p>
          <a:p>
            <a:endParaRPr lang="tr-TR" dirty="0"/>
          </a:p>
          <a:p>
            <a:r>
              <a:rPr lang="tr-TR" dirty="0" smtClean="0"/>
              <a:t>A- AYŞE: Ülkemizde özel sektörün sermaye gücünün olmaması</a:t>
            </a:r>
          </a:p>
          <a:p>
            <a:endParaRPr lang="tr-TR" dirty="0"/>
          </a:p>
          <a:p>
            <a:r>
              <a:rPr lang="tr-TR" dirty="0" smtClean="0"/>
              <a:t>B- MEHMET: 1929 dünya ekonomik bunalımın Türk ekonomisini daha da kötüleştirmesi</a:t>
            </a:r>
          </a:p>
          <a:p>
            <a:r>
              <a:rPr lang="tr-TR" dirty="0" smtClean="0"/>
              <a:t>C- ZEYNEP: Devlet eliyle sosyal adaletin sağlamak istenmesi</a:t>
            </a:r>
          </a:p>
          <a:p>
            <a:endParaRPr lang="tr-TR" dirty="0"/>
          </a:p>
          <a:p>
            <a:r>
              <a:rPr lang="tr-TR" dirty="0" smtClean="0"/>
              <a:t>D-ZEYNEP: Yabancı sermayenin ülkemize çekilmek istenmesi</a:t>
            </a:r>
            <a:endParaRPr lang="tr-TR" dirty="0"/>
          </a:p>
        </p:txBody>
      </p:sp>
      <p:sp>
        <p:nvSpPr>
          <p:cNvPr id="5" name="Oval 4"/>
          <p:cNvSpPr/>
          <p:nvPr/>
        </p:nvSpPr>
        <p:spPr>
          <a:xfrm>
            <a:off x="8100392" y="3429000"/>
            <a:ext cx="360040" cy="28803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085855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5.55042E-7 C -0.01597 -0.01318 -0.03038 -0.03099 -0.04809 -0.04047 C -0.06181 -0.04787 -0.07778 -0.0518 -0.09115 -0.06059 C -0.10295 -0.06845 -0.11424 -0.07585 -0.12656 -0.08256 C -0.15035 -0.09528 -0.17448 -0.11401 -0.2 -0.11794 C -0.21476 -0.12604 -0.23229 -0.12558 -0.24809 -0.12812 C -0.27517 -0.13251 -0.30208 -0.13853 -0.32899 -0.14338 C -0.35642 -0.14223 -0.41285 -0.14246 -0.44167 -0.12974 C -0.45955 -0.12188 -0.45191 -0.12511 -0.46458 -0.11979 C -0.47049 -0.11725 -0.47465 -0.1117 -0.4809 -0.10962 C -0.4875 -0.10106 -0.48837 -0.09482 -0.49236 -0.08418 C -0.49184 -0.06938 -0.49254 -0.04278 -0.48611 -0.02706 C -0.48021 -0.01249 -0.47083 -0.00532 -0.46198 0.00509 C -0.45278 0.01596 -0.4434 0.02683 -0.43281 0.03539 C -0.4283 0.04348 -0.42361 0.0451 -0.41771 0.05065 C -0.40608 0.06175 -0.39028 0.07563 -0.37587 0.07933 C -0.3691 0.08511 -0.36233 0.09251 -0.35434 0.09621 C -0.34983 0.10222 -0.34427 0.10592 -0.33924 0.11124 C -0.33594 0.11471 -0.32899 0.12142 -0.32899 0.12142 C -0.32483 0.13021 -0.31719 0.13344 -0.31267 0.14177 C -0.3092 0.14801 -0.30781 0.15657 -0.30504 0.16351 C -0.30695 0.18502 -0.30313 0.19565 -0.31649 0.20398 C -0.33646 0.23173 -0.36979 0.22919 -0.39636 0.23104 C -0.43472 0.23011 -0.46511 0.23011 -0.50122 0.22433 C -0.51493 0.21531 -0.52847 0.20745 -0.54167 0.19727 C -0.54983 0.1908 -0.55642 0.18155 -0.56458 0.1753 C -0.57517 0.16721 -0.58663 0.16096 -0.59497 0.14848 C -0.59965 0.14154 -0.60573 0.13321 -0.60886 0.12489 C -0.61337 0.11263 -0.61493 0.09852 -0.61892 0.08603 C -0.62517 0.06661 -0.63299 0.04857 -0.63802 0.02868 C -0.63993 0.01226 -0.64323 -0.0037 -0.64549 -0.02012 C -0.64774 -0.03654 -0.64844 -0.05365 -0.65313 -0.06915 C -0.65486 -0.08071 -0.65712 -0.09505 -0.66198 -0.10453 C -0.66545 -0.1191 -0.66927 -0.12696 -0.67847 -0.13645 C -0.68351 -0.14708 -0.69479 -0.15263 -0.70382 -0.15518 C -0.70799 -0.15633 -0.71649 -0.15842 -0.71649 -0.15842 C -0.72743 -0.15703 -0.73629 -0.15402 -0.74688 -0.15171 C -0.75833 -0.14408 -0.7691 -0.13783 -0.7809 -0.13159 C -0.78837 -0.12164 -0.79826 -0.11424 -0.80625 -0.10453 C -0.80972 -0.10014 -0.81649 -0.09112 -0.81649 -0.09112 C -0.81754 -0.08302 -0.81875 -0.07632 -0.82153 -0.06915 C -0.82413 -0.06221 -0.82396 -0.06637 -0.82535 -0.05897 C -0.82691 -0.05041 -0.82813 -0.04209 -0.83038 -0.03376 C -0.82951 -0.01341 -0.82795 -0.00115 -0.82535 0.01688 C -0.82639 0.04232 -0.82951 0.06638 -0.8342 0.09112 C -0.83594 0.10037 -0.83924 0.10916 -0.84167 0.11818 C -0.84219 0.1198 -0.84306 0.12304 -0.84306 0.12304 C -0.84514 0.13761 -0.84809 0.15102 -0.85052 0.16536 C -0.85104 0.16813 -0.85139 0.17091 -0.85191 0.17368 C -0.85226 0.176 -0.85313 0.18039 -0.85313 0.18039 C -0.85469 0.20676 -0.85261 0.19334 -0.85573 0.20583 C -0.8566 0.20907 -0.85816 0.21577 -0.85816 0.21577 C -0.85851 0.21971 -0.85833 0.22387 -0.85938 0.22757 C -0.86042 0.2315 -0.86458 0.23774 -0.86458 0.23774 C -0.86667 0.24676 -0.87083 0.24838 -0.86701 0.25972 C -0.86632 0.26157 -0.86441 0.2618 -0.8632 0.26318 C -0.85886 0.26804 -0.85938 0.27082 -0.85938 0.2648 " pathEditMode="relative" ptsTypes="ffffffffffffffffffffffffffffffffff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7" y="476673"/>
            <a:ext cx="8049216" cy="5649490"/>
          </a:xfrm>
        </p:spPr>
        <p:style>
          <a:lnRef idx="1">
            <a:schemeClr val="accent5"/>
          </a:lnRef>
          <a:fillRef idx="2">
            <a:schemeClr val="accent5"/>
          </a:fillRef>
          <a:effectRef idx="1">
            <a:schemeClr val="accent5"/>
          </a:effectRef>
          <a:fontRef idx="minor">
            <a:schemeClr val="dk1"/>
          </a:fontRef>
        </p:style>
        <p:txBody>
          <a:bodyPr/>
          <a:lstStyle/>
          <a:p>
            <a:r>
              <a:rPr lang="tr-TR" dirty="0" smtClean="0"/>
              <a:t>« </a:t>
            </a:r>
            <a:r>
              <a:rPr lang="tr-TR" b="1" dirty="0" smtClean="0"/>
              <a:t>Bilim düşüncemizde; çiftçi ,çoban, işçi, tüccar, sanatkar, asker, doktor kısaca  herhangi bir toplumsal kurumda çalışan bir vatandaşın hak , çıkar ve hürriyeti eşittir.</a:t>
            </a:r>
          </a:p>
          <a:p>
            <a:pPr marL="0" indent="0" algn="r">
              <a:buNone/>
            </a:pPr>
            <a:r>
              <a:rPr lang="tr-TR" b="1" dirty="0" smtClean="0"/>
              <a:t>Mustafa Kemal Atatürk</a:t>
            </a:r>
          </a:p>
          <a:p>
            <a:pPr algn="r"/>
            <a:endParaRPr lang="tr-TR" dirty="0"/>
          </a:p>
          <a:p>
            <a:r>
              <a:rPr lang="tr-TR" b="1" dirty="0" smtClean="0"/>
              <a:t>Bu  vecize, aşağıdaki Atatürk ilkelerinden hangisiyle </a:t>
            </a:r>
            <a:r>
              <a:rPr lang="tr-TR" b="1" u="sng" dirty="0" smtClean="0"/>
              <a:t>daha çok </a:t>
            </a:r>
            <a:r>
              <a:rPr lang="tr-TR" b="1" dirty="0" smtClean="0"/>
              <a:t>ilişkilidir?</a:t>
            </a:r>
          </a:p>
          <a:p>
            <a:r>
              <a:rPr lang="tr-TR" b="1" dirty="0" smtClean="0"/>
              <a:t>A- LAİKLİK                            B- HALKÇILIK</a:t>
            </a:r>
          </a:p>
          <a:p>
            <a:endParaRPr lang="tr-TR" b="1" dirty="0"/>
          </a:p>
          <a:p>
            <a:r>
              <a:rPr lang="tr-TR" b="1" dirty="0" smtClean="0"/>
              <a:t>C- MİLLİYETÇİLİK              D- CUMHURİYETÇİLİK</a:t>
            </a:r>
            <a:endParaRPr lang="tr-TR" b="1" dirty="0"/>
          </a:p>
        </p:txBody>
      </p:sp>
      <p:sp>
        <p:nvSpPr>
          <p:cNvPr id="4" name="Oval 3"/>
          <p:cNvSpPr/>
          <p:nvPr/>
        </p:nvSpPr>
        <p:spPr>
          <a:xfrm>
            <a:off x="3347864" y="5517232"/>
            <a:ext cx="576064"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918796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1.48148E-6 C 0.00625 -0.01111 0.01232 -0.02106 0.02239 -0.02546 C 0.02569 -0.02963 0.02968 -0.03264 0.03281 -0.03681 C 0.03541 -0.04028 0.03663 -0.04514 0.03958 -0.04838 C 0.04149 -0.05069 0.04427 -0.05093 0.04652 -0.05301 C 0.05885 -0.06481 0.06788 -0.07778 0.08264 -0.08287 C 0.08958 -0.08912 0.09375 -0.08912 0.10173 -0.09213 C 0.11145 -0.09583 0.121 -0.10023 0.13107 -0.10347 C 0.13698 -0.10903 0.14079 -0.11273 0.14288 -0.12199 C 0.13854 -0.13958 0.11666 -0.14236 0.1052 -0.14491 C 0.09809 -0.14653 0.08454 -0.14954 0.08454 -0.14954 C 0.06319 -0.14792 0.04305 -0.14583 0.02239 -0.14028 C 0.00694 -0.13611 -0.01007 -0.12963 -0.02587 -0.1287 C -0.04896 -0.12755 -0.07188 -0.12731 -0.0948 -0.12662 C -0.12118 -0.12315 -0.14775 -0.1206 -0.17414 -0.11736 C -0.204 -0.11968 -0.21302 -0.1206 -0.23802 -0.13565 C -0.25469 -0.1456 -0.23386 -0.13542 -0.25348 -0.14259 C -0.25695 -0.14398 -0.26389 -0.14722 -0.26389 -0.14722 C -0.27084 -0.1669 -0.2724 -0.18866 -0.27761 -0.20926 C -0.27813 -0.21458 -0.27934 -0.21991 -0.27934 -0.22546 C -0.27934 -0.23657 -0.2783 -0.25093 -0.2724 -0.25995 C -0.26997 -0.26366 -0.26563 -0.26296 -0.26216 -0.26435 C -0.24914 -0.26944 -0.23594 -0.26991 -0.2224 -0.2713 C -0.1783 -0.26736 -0.13525 -0.25185 -0.0915 -0.24606 C -0.06858 -0.23981 -0.08924 -0.24468 -0.04132 -0.24606 C -0.00573 -0.24722 0.02986 -0.24769 0.06545 -0.24838 C 0.07812 -0.25069 0.08906 -0.25509 0.1 -0.26435 C 0.10503 -0.27454 0.10833 -0.27986 0.11041 -0.29213 C 0.10659 -0.3169 0.09132 -0.32662 0.07586 -0.33796 C 0.05312 -0.35463 0.02986 -0.37292 0.0052 -0.38403 C -0.00625 -0.3956 -0.02084 -0.39491 -0.03455 -0.4 C -0.05608 -0.40787 -0.03351 -0.40208 -0.05539 -0.40694 C -0.08073 -0.42037 -0.10591 -0.42477 -0.13282 -0.42986 C -0.1507 -0.42917 -0.16858 -0.43032 -0.18629 -0.42755 C -0.2066 -0.42454 -0.2283 -0.40532 -0.24653 -0.39329 C -0.25261 -0.38519 -0.25973 -0.38287 -0.26389 -0.37245 C -0.27066 -0.35602 -0.27431 -0.3375 -0.28455 -0.32431 C -0.2882 -0.31435 -0.29323 -0.30764 -0.29827 -0.29884 C -0.30139 -0.28704 -0.3066 -0.27685 -0.30868 -0.26435 C -0.31077 -0.25139 -0.31198 -0.23843 -0.31389 -0.22546 C -0.31598 -0.19421 -0.31927 -0.18241 -0.31389 -0.14722 C -0.31337 -0.14352 -0.31007 -0.14144 -0.30868 -0.13796 C -0.30209 -0.12222 -0.30903 -0.13079 -0.3 -0.11736 C -0.29236 -0.10625 -0.28386 -0.09398 -0.2724 -0.08981 C -0.2573 -0.08426 -0.24098 -0.08403 -0.22587 -0.07824 C -0.20486 -0.07014 -0.18785 -0.05764 -0.16719 -0.04838 C -0.16007 -0.04514 -0.15226 -0.04699 -0.1448 -0.04606 C -0.13559 -0.04468 -0.12639 -0.04306 -0.11719 -0.04144 C -0.07882 -0.04282 -0.03941 -0.04167 -0.00174 -0.05532 C 0.01927 -0.06296 0.03871 -0.07407 0.05868 -0.08519 C 0.08055 -0.09722 0.10503 -0.10509 0.12743 -0.11505 C 0.13819 -0.12569 0.15034 -0.13171 0.1618 -0.14028 C 0.16944 -0.14583 0.17222 -0.15486 0.17934 -0.16088 C 0.18402 -0.17037 0.18611 -0.17755 0.18784 -0.18866 C 0.1868 -0.20741 0.18576 -0.22153 0.18281 -0.23912 C 0.18229 -0.24144 0.18229 -0.24444 0.18107 -0.24606 C 0.16961 -0.26111 0.15746 -0.25556 0.14288 -0.26204 C 0.1368 -0.26481 0.12864 -0.26898 0.12222 -0.26898 " pathEditMode="relative" ptsTypes="fffffffffffffffffffffffffffffffffffffffffffffffffffffffffA">
                                      <p:cBhvr>
                                        <p:cTn id="6" dur="52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11561" y="620689"/>
            <a:ext cx="7833192" cy="5505474"/>
          </a:xfrm>
        </p:spPr>
        <p:style>
          <a:lnRef idx="1">
            <a:schemeClr val="accent2"/>
          </a:lnRef>
          <a:fillRef idx="2">
            <a:schemeClr val="accent2"/>
          </a:fillRef>
          <a:effectRef idx="1">
            <a:schemeClr val="accent2"/>
          </a:effectRef>
          <a:fontRef idx="minor">
            <a:schemeClr val="dk1"/>
          </a:fontRef>
        </p:style>
        <p:txBody>
          <a:bodyPr/>
          <a:lstStyle/>
          <a:p>
            <a:r>
              <a:rPr lang="tr-TR" dirty="0" smtClean="0"/>
              <a:t>«Toplu bir milleti istila etmek, darmadağınık  bir milleti istila etmek gibi kolay değildir.»</a:t>
            </a:r>
          </a:p>
          <a:p>
            <a:pPr marL="0" indent="0" algn="r">
              <a:buNone/>
            </a:pPr>
            <a:r>
              <a:rPr lang="tr-TR" dirty="0" smtClean="0"/>
              <a:t>Mustafa Kemal Atatürk</a:t>
            </a:r>
          </a:p>
          <a:p>
            <a:pPr marL="0" indent="0">
              <a:buNone/>
            </a:pPr>
            <a:endParaRPr lang="tr-TR" dirty="0"/>
          </a:p>
          <a:p>
            <a:pPr marL="0" indent="0">
              <a:buNone/>
            </a:pPr>
            <a:r>
              <a:rPr lang="tr-TR" dirty="0" smtClean="0"/>
              <a:t>Atatürk bu sözü ile daha çok aşağıdakilerden  hangisinin önemini vurgulamıştır?</a:t>
            </a:r>
          </a:p>
          <a:p>
            <a:pPr marL="0" indent="0">
              <a:buNone/>
            </a:pPr>
            <a:endParaRPr lang="tr-TR" dirty="0"/>
          </a:p>
          <a:p>
            <a:pPr marL="0" indent="0">
              <a:buNone/>
            </a:pPr>
            <a:r>
              <a:rPr lang="tr-TR" dirty="0" smtClean="0"/>
              <a:t>A- Milli kültürün</a:t>
            </a:r>
          </a:p>
          <a:p>
            <a:pPr marL="0" indent="0">
              <a:buNone/>
            </a:pPr>
            <a:r>
              <a:rPr lang="tr-TR" dirty="0" smtClean="0"/>
              <a:t>B- Milli  eğitim</a:t>
            </a:r>
          </a:p>
          <a:p>
            <a:pPr marL="0" indent="0">
              <a:buNone/>
            </a:pPr>
            <a:r>
              <a:rPr lang="tr-TR" dirty="0" smtClean="0"/>
              <a:t>C- Milli  ekonomi</a:t>
            </a:r>
          </a:p>
          <a:p>
            <a:pPr marL="0" indent="0">
              <a:buNone/>
            </a:pPr>
            <a:r>
              <a:rPr lang="tr-TR" dirty="0" smtClean="0"/>
              <a:t>D- Milli birlik ve beraberlik</a:t>
            </a:r>
          </a:p>
          <a:p>
            <a:pPr marL="0" indent="0">
              <a:buNone/>
            </a:pPr>
            <a:endParaRPr lang="tr-TR" dirty="0"/>
          </a:p>
        </p:txBody>
      </p:sp>
      <p:sp>
        <p:nvSpPr>
          <p:cNvPr id="5" name="Metin kutusu 4"/>
          <p:cNvSpPr txBox="1"/>
          <p:nvPr/>
        </p:nvSpPr>
        <p:spPr>
          <a:xfrm>
            <a:off x="6156176" y="5301208"/>
            <a:ext cx="1656184" cy="369332"/>
          </a:xfrm>
          <a:prstGeom prst="rect">
            <a:avLst/>
          </a:prstGeom>
          <a:solidFill>
            <a:srgbClr val="00B0F0"/>
          </a:solidFill>
        </p:spPr>
        <p:txBody>
          <a:bodyPr wrap="square" rtlCol="0">
            <a:spAutoFit/>
          </a:bodyPr>
          <a:lstStyle/>
          <a:p>
            <a:r>
              <a:rPr lang="tr-TR" dirty="0" smtClean="0"/>
              <a:t>( 2013- SBS)</a:t>
            </a:r>
            <a:endParaRPr lang="tr-TR" dirty="0"/>
          </a:p>
        </p:txBody>
      </p:sp>
      <p:sp>
        <p:nvSpPr>
          <p:cNvPr id="6" name="Oval 5"/>
          <p:cNvSpPr/>
          <p:nvPr/>
        </p:nvSpPr>
        <p:spPr>
          <a:xfrm>
            <a:off x="7452320" y="3068960"/>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6909275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6 -3.7037E-6 C -0.00261 -0.01042 -0.00747 -0.0206 -0.01198 -0.02986 C -0.01511 -0.04606 -0.01163 -0.03264 -0.01893 -0.04838 C -0.02413 -0.05949 -0.02066 -0.05856 -0.02934 -0.06898 C -0.04028 -0.08218 -0.05313 -0.09097 -0.06719 -0.09653 C -0.07552 -0.10393 -0.07049 -0.10023 -0.08281 -0.10579 C -0.08993 -0.10903 -0.09427 -0.11481 -0.10174 -0.11736 C -0.12275 -0.14537 -0.15469 -0.16065 -0.18108 -0.17708 C -0.19167 -0.18356 -0.19792 -0.18912 -0.20868 -0.19768 C -0.2132 -0.20116 -0.21615 -0.2081 -0.22066 -0.21157 C -0.22535 -0.21528 -0.23073 -0.21736 -0.23611 -0.21852 C -0.24688 -0.22106 -0.26893 -0.22315 -0.26893 -0.22315 C -0.29531 -0.22245 -0.32188 -0.22222 -0.34827 -0.22083 C -0.36233 -0.22014 -0.38143 -0.20741 -0.39479 -0.20231 C -0.42118 -0.19213 -0.44115 -0.18611 -0.46372 -0.16551 C -0.4625 -0.14768 -0.46285 -0.13032 -0.45521 -0.11505 C -0.45243 -0.1 -0.44063 -0.08241 -0.43108 -0.07361 C -0.42361 -0.05856 -0.41302 -0.04491 -0.40347 -0.03218 C -0.40122 -0.02917 -0.39827 -0.02662 -0.39653 -0.02315 C -0.39306 -0.0162 -0.38872 -0.0081 -0.38438 -0.00231 C -0.38247 0.00046 -0.37952 0.00185 -0.37761 0.00463 C -0.37205 0.01273 -0.36736 0.02153 -0.36198 0.02986 C -0.34636 0.05417 -0.33802 0.08634 -0.33281 0.11713 C -0.3342 0.14167 -0.33646 0.16921 -0.34653 0.19074 C -0.35747 0.21435 -0.35365 0.20255 -0.36372 0.21829 C -0.36511 0.22037 -0.36563 0.22338 -0.36719 0.22523 C -0.37153 0.23032 -0.37709 0.23333 -0.38108 0.23889 C -0.38993 0.2507 -0.3967 0.26134 -0.40868 0.26667 C -0.42344 0.28634 -0.40625 0.2662 -0.42587 0.28032 C -0.43854 0.28935 -0.43889 0.29537 -0.45174 0.29884 C -0.4684 0.30995 -0.48681 0.3088 -0.50521 0.31019 C -0.57014 0.30648 -0.5658 0.30949 -0.60347 0.30116 C -0.61945 0.29398 -0.63542 0.29051 -0.65174 0.28495 C -0.65521 0.28195 -0.6599 0.27847 -0.66198 0.27338 C -0.66372 0.26921 -0.66337 0.26366 -0.66545 0.25972 C -0.66667 0.25741 -0.66771 0.25509 -0.66893 0.25278 C -0.67622 0.21898 -0.68941 0.18912 -0.69827 0.15625 C -0.70556 0.1294 -0.70868 0.11296 -0.71198 0.08727 C -0.71059 0.06644 -0.7125 0.04468 -0.70695 0.02523 C -0.70625 0.02269 -0.70434 0.02083 -0.70347 0.01829 C -0.70122 0.01227 -0.70139 0.00648 -0.7 -3.7037E-6 C -0.69757 -0.01088 -0.6941 -0.02153 -0.69132 -0.03218 C -0.68715 -0.04861 -0.67552 -0.06088 -0.66719 -0.07361 C -0.64479 -0.10764 -0.61129 -0.12569 -0.58108 -0.14491 C -0.56667 -0.15393 -0.55261 -0.16412 -0.53785 -0.17245 C -0.50938 -0.18843 -0.48403 -0.1919 -0.45347 -0.19537 C -0.44879 -0.19583 -0.44427 -0.19699 -0.43959 -0.19768 C -0.42934 -0.1993 -0.40868 -0.20231 -0.40868 -0.20231 C -0.38334 -0.2125 -0.35712 -0.21782 -0.33108 -0.22315 C -0.30868 -0.23287 -0.28507 -0.23518 -0.26198 -0.24143 C -0.22222 -0.23727 -0.1941 -0.22176 -0.15695 -0.20463 C -0.13681 -0.19537 -0.1158 -0.18704 -0.09653 -0.17477 C -0.08368 -0.16667 -0.075 -0.15718 -0.06372 -0.14722 C -0.05816 -0.13704 -0.05174 -0.12778 -0.04653 -0.11736 C -0.04479 -0.1081 -0.04358 -0.10208 -0.03959 -0.09444 C -0.0349 -0.07593 -0.03334 -0.05579 -0.02934 -0.0368 C -0.02691 -0.02523 -0.02309 -0.01389 -0.02066 -0.00231 C -0.01806 0.01042 -0.01736 0.02222 -0.01372 0.03449 C -0.01007 0.0632 -0.00712 0.09236 -0.01719 0.11945 C -0.0191 0.13195 -0.02344 0.14491 -0.02761 0.15625 C -0.02761 0.15648 -0.03889 0.18333 -0.04306 0.18843 C -0.04792 0.19445 -0.054 0.19838 -0.05868 0.20463 C -0.06042 0.20695 -0.06163 0.20995 -0.06372 0.21134 C -0.06632 0.2132 -0.06962 0.21273 -0.0724 0.21366 C -0.07761 0.21551 -0.08247 0.22037 -0.08785 0.2206 C -0.13854 0.22361 -0.11441 0.22199 -0.16025 0.22523 C -0.16667 0.22685 -0.17309 0.22778 -0.17934 0.22986 C -0.18525 0.23171 -0.19063 0.23542 -0.19653 0.23681 C -0.21927 0.24259 -0.24254 0.2419 -0.26545 0.24815 C -0.27413 0.24745 -0.31979 0.24468 -0.33959 0.2412 C -0.35417 0.23866 -0.36806 0.23079 -0.38281 0.22755 C -0.39028 0.22407 -0.3974 0.22222 -0.40521 0.2206 C -0.43177 0.2088 -0.44705 0.19745 -0.47066 0.17685 C -0.49271 0.15787 -0.50365 0.13958 -0.52934 0.13102 C -0.5415 0.12014 -0.54983 0.10532 -0.56198 0.09421 C -0.56684 0.08426 -0.5724 0.08218 -0.57934 0.0757 C -0.59184 0.06389 -0.57587 0.07384 -0.59132 0.06204 C -0.60452 0.05185 -0.62136 0.05046 -0.63611 0.04815 C -0.64775 0.04977 -0.65747 0.05278 -0.66893 0.05509 C -0.69288 0.07107 -0.65712 0.04838 -0.68438 0.06204 C -0.68629 0.06296 -0.68768 0.06551 -0.68959 0.06667 C -0.69653 0.0713 -0.69827 0.0713 -0.70521 0.07338 C -0.71406 0.08056 -0.72465 0.08565 -0.73281 0.09421 C -0.75156 0.11389 -0.76684 0.13542 -0.78108 0.16088 C -0.78281 0.17037 -0.78611 0.17894 -0.78785 0.18843 C -0.79219 0.21204 -0.79705 0.23796 -0.80521 0.25972 C -0.80469 0.26505 -0.80521 0.27083 -0.80347 0.2757 C -0.79931 0.28796 -0.7757 0.27292 -0.76893 0.2713 C -0.76545 0.2706 -0.76198 0.27014 -0.75868 0.26898 C -0.75521 0.26782 -0.74827 0.26435 -0.74827 0.26435 " pathEditMode="relative" ptsTypes="fffffffffffffffffffffffffffffffffffffffffffffffffffffffffffffffffffffffffffffffffffffffffA">
                                      <p:cBhvr>
                                        <p:cTn id="6" dur="2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7" y="404665"/>
            <a:ext cx="8049216" cy="5721498"/>
          </a:xfrm>
        </p:spPr>
        <p:style>
          <a:lnRef idx="1">
            <a:schemeClr val="accent2"/>
          </a:lnRef>
          <a:fillRef idx="2">
            <a:schemeClr val="accent2"/>
          </a:fillRef>
          <a:effectRef idx="1">
            <a:schemeClr val="accent2"/>
          </a:effectRef>
          <a:fontRef idx="minor">
            <a:schemeClr val="dk1"/>
          </a:fontRef>
        </p:style>
        <p:txBody>
          <a:bodyPr/>
          <a:lstStyle/>
          <a:p>
            <a:r>
              <a:rPr lang="tr-TR" dirty="0" smtClean="0"/>
              <a:t>«</a:t>
            </a:r>
            <a:r>
              <a:rPr lang="tr-TR" sz="2800" b="1" dirty="0" smtClean="0"/>
              <a:t>Atatürkçülük, insanlığın ortak değerlerini  kapsayan bir düşünce sistemidir.» </a:t>
            </a:r>
          </a:p>
          <a:p>
            <a:endParaRPr lang="tr-TR" sz="2800" b="1" dirty="0"/>
          </a:p>
          <a:p>
            <a:r>
              <a:rPr lang="tr-TR" sz="2800" b="1" dirty="0" smtClean="0"/>
              <a:t>Diyen bir  kişi, Atatürkçü düşünce sisteminin hangi niteliğini vurgulamış olur?</a:t>
            </a:r>
          </a:p>
          <a:p>
            <a:endParaRPr lang="tr-TR" sz="2800" b="1" dirty="0"/>
          </a:p>
          <a:p>
            <a:pPr marL="0" indent="0">
              <a:buNone/>
            </a:pPr>
            <a:r>
              <a:rPr lang="tr-TR" sz="2800" b="1" dirty="0" smtClean="0"/>
              <a:t>A- EVRENSEL                      B- BİLİMSEL</a:t>
            </a:r>
          </a:p>
          <a:p>
            <a:pPr marL="0" indent="0">
              <a:buNone/>
            </a:pPr>
            <a:endParaRPr lang="tr-TR" sz="2800" b="1" dirty="0"/>
          </a:p>
          <a:p>
            <a:pPr marL="0" indent="0">
              <a:buNone/>
            </a:pPr>
            <a:r>
              <a:rPr lang="tr-TR" sz="2800" b="1" dirty="0" smtClean="0"/>
              <a:t>C- YENİLİKÇİ                     D- AKILCI</a:t>
            </a:r>
            <a:endParaRPr lang="tr-TR" sz="2800" b="1" dirty="0"/>
          </a:p>
        </p:txBody>
      </p:sp>
      <p:sp>
        <p:nvSpPr>
          <p:cNvPr id="4" name="Oval 3"/>
          <p:cNvSpPr/>
          <p:nvPr/>
        </p:nvSpPr>
        <p:spPr>
          <a:xfrm>
            <a:off x="7308304" y="5301208"/>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827584" y="5529808"/>
            <a:ext cx="1872208" cy="369332"/>
          </a:xfrm>
          <a:prstGeom prst="rect">
            <a:avLst/>
          </a:prstGeom>
          <a:solidFill>
            <a:srgbClr val="00B0F0"/>
          </a:solidFill>
        </p:spPr>
        <p:txBody>
          <a:bodyPr wrap="square" rtlCol="0">
            <a:spAutoFit/>
          </a:bodyPr>
          <a:lstStyle/>
          <a:p>
            <a:pPr algn="ctr"/>
            <a:r>
              <a:rPr lang="tr-TR" dirty="0"/>
              <a:t>(</a:t>
            </a:r>
            <a:r>
              <a:rPr lang="tr-TR" dirty="0" smtClean="0"/>
              <a:t>2013- SBS</a:t>
            </a:r>
            <a:endParaRPr lang="tr-TR" dirty="0"/>
          </a:p>
        </p:txBody>
      </p:sp>
    </p:spTree>
    <p:extLst>
      <p:ext uri="{BB962C8B-B14F-4D97-AF65-F5344CB8AC3E}">
        <p14:creationId xmlns:p14="http://schemas.microsoft.com/office/powerpoint/2010/main" val="994423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6.94444E-6 7.40741E-7 C -0.00643 -0.00579 -0.00921 -0.0125 -0.0139 -0.02083 C -0.01581 -0.03565 -0.01876 -0.05 -0.0224 -0.06435 C -0.02292 -0.06898 -0.02327 -0.07361 -0.02414 -0.07824 C -0.02501 -0.08218 -0.02692 -0.08588 -0.02761 -0.08982 C -0.02865 -0.09514 -0.02848 -0.10046 -0.02935 -0.10579 C -0.03022 -0.11065 -0.0316 -0.11505 -0.03282 -0.11968 C -0.03334 -0.12199 -0.03456 -0.12639 -0.03456 -0.12639 C -0.03508 -0.13102 -0.03542 -0.13565 -0.03629 -0.14028 C -0.03716 -0.14491 -0.03976 -0.15417 -0.03976 -0.15417 C -0.04497 -0.22894 -0.03612 -0.31574 -0.0691 -0.38171 C -0.07258 -0.39745 -0.08004 -0.41482 -0.08976 -0.42546 C -0.09844 -0.43495 -0.09133 -0.4257 -0.10001 -0.43218 C -0.11598 -0.44398 -0.12483 -0.45579 -0.14324 -0.46204 C -0.15608 -0.4706 -0.16667 -0.47176 -0.18108 -0.47361 C -0.19775 -0.48102 -0.21719 -0.47384 -0.23456 -0.4713 C -0.24775 -0.46551 -0.26216 -0.46343 -0.27605 -0.45972 C -0.27952 -0.4588 -0.28282 -0.45648 -0.28629 -0.45532 C -0.29254 -0.45347 -0.29914 -0.45232 -0.30522 -0.4507 C -0.31303 -0.44028 -0.3231 -0.43588 -0.33108 -0.42546 C -0.33265 -0.42361 -0.33299 -0.42037 -0.33456 -0.41852 C -0.33942 -0.4125 -0.34636 -0.40949 -0.35001 -0.40232 C -0.3599 -0.38264 -0.37379 -0.3662 -0.38629 -0.34954 C -0.3882 -0.34699 -0.3882 -0.34306 -0.38976 -0.34028 C -0.39115 -0.3375 -0.39324 -0.33565 -0.39497 -0.33333 C -0.41199 -0.28681 -0.39671 -0.22847 -0.42761 -0.18866 C -0.43004 -0.18218 -0.43404 -0.17685 -0.43629 -0.17014 C -0.43942 -0.16088 -0.43872 -0.15023 -0.44497 -0.14259 C -0.45279 -0.1331 -0.4632 -0.12732 -0.47067 -0.11736 C -0.48247 -0.10162 -0.49376 -0.09282 -0.51042 -0.08982 C -0.52223 -0.08773 -0.53334 -0.08519 -0.54497 -0.08287 C -0.55296 -0.08125 -0.56112 -0.07986 -0.5691 -0.07824 C -0.5731 -0.07755 -0.58108 -0.07593 -0.58108 -0.07593 C -0.60174 -0.07662 -0.62258 -0.07685 -0.64324 -0.07824 C -0.65174 -0.0787 -0.65904 -0.08519 -0.66737 -0.0875 C -0.67952 -0.09838 -0.67362 -0.09514 -0.68456 -0.09884 C -0.70209 -0.11574 -0.69219 -0.10509 -0.70174 -0.12431 C -0.71025 -0.16829 -0.70539 -0.15347 -0.70695 -0.23912 C -0.70643 -0.24907 -0.7066 -0.25926 -0.70522 -0.26898 C -0.70226 -0.29005 -0.66772 -0.28704 -0.66216 -0.2875 C -0.63404 -0.29282 -0.60556 -0.29491 -0.57761 -0.30116 C -0.49844 -0.29745 -0.42049 -0.30903 -0.3415 -0.31273 C -0.29879 -0.32083 -0.25348 -0.30625 -0.2106 -0.30347 C -0.1981 -0.30116 -0.18976 -0.29861 -0.17935 -0.28982 C -0.17726 -0.28148 -0.17379 -0.27454 -0.17067 -0.26667 C -0.16841 -0.25278 -0.16407 -0.23935 -0.16216 -0.22546 C -0.16077 -0.2162 -0.15938 -0.20695 -0.15886 -0.19769 C -0.15817 -0.19005 -0.15782 -0.18241 -0.15695 -0.17477 C -0.15556 -0.1625 -0.15209 -0.15023 -0.15001 -0.13796 C -0.1474 -0.12222 -0.14532 -0.10579 -0.14324 -0.08982 C -0.14428 -0.07986 -0.1448 -0.06968 -0.14654 -0.05972 C -0.14879 -0.0463 -0.16025 -0.03449 -0.16563 -0.02315 C -0.17917 0.00393 -0.19029 0.02963 -0.21216 0.04583 C -0.22883 0.0581 -0.25018 0.04954 -0.2691 0.05046 C -0.28056 0.05579 -0.29115 0.05602 -0.30348 0.05741 C -0.31963 0.06157 -0.33594 0.06458 -0.35174 0.06898 C -0.3823 0.06829 -0.41268 0.06805 -0.44324 0.06667 C -0.45938 0.06597 -0.45713 0.06273 -0.47414 0.05741 C -0.49567 0.05069 -0.5165 0.04352 -0.53803 0.0368 C -0.55626 0.02454 -0.57015 0.00764 -0.58629 -0.00926 C -0.60001 -0.02361 -0.61407 -0.03611 -0.62761 -0.0507 C -0.62987 -0.05301 -0.63074 -0.05718 -0.63282 -0.05972 C -0.63647 -0.06412 -0.64115 -0.0669 -0.64497 -0.0713 C -0.65417 -0.08195 -0.66372 -0.09699 -0.67067 -0.11042 C -0.67588 -0.12014 -0.67292 -0.11829 -0.67588 -0.1287 C -0.67935 -0.14074 -0.68247 -0.15255 -0.68803 -0.1632 C -0.69133 -0.17639 -0.69497 -0.18912 -0.69827 -0.20232 C -0.69931 -0.20648 -0.70018 -0.21412 -0.70174 -0.21852 C -0.70782 -0.23449 -0.70296 -0.21551 -0.70869 -0.23449 C -0.71511 -0.25556 -0.70834 -0.24167 -0.71737 -0.25764 C -0.72292 -0.27917 -0.73942 -0.28958 -0.75522 -0.29421 C -0.76008 -0.28495 -0.75869 -0.29028 -0.75869 -0.27824 " pathEditMode="relative" ptsTypes="fffffffffffffffffffffffffffffffffffffffffffffffffffffffffffffffffffffffA">
                                      <p:cBhvr>
                                        <p:cTn id="6" dur="5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lu Çerçeve 1"/>
          <p:cNvSpPr/>
          <p:nvPr/>
        </p:nvSpPr>
        <p:spPr>
          <a:xfrm>
            <a:off x="2843808" y="260648"/>
            <a:ext cx="3528392" cy="43204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b="1" dirty="0" smtClean="0"/>
              <a:t>ATATÜRKÇÜLÜK</a:t>
            </a:r>
            <a:endParaRPr lang="tr-TR" b="1" dirty="0"/>
          </a:p>
        </p:txBody>
      </p:sp>
      <p:sp>
        <p:nvSpPr>
          <p:cNvPr id="3" name="Çerçeve 2"/>
          <p:cNvSpPr/>
          <p:nvPr/>
        </p:nvSpPr>
        <p:spPr>
          <a:xfrm>
            <a:off x="611560" y="1211531"/>
            <a:ext cx="3600400" cy="432048"/>
          </a:xfrm>
          <a:prstGeom prst="fram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solidFill>
                  <a:schemeClr val="tx1"/>
                </a:solidFill>
              </a:rPr>
              <a:t>HALKÇILIK</a:t>
            </a:r>
            <a:endParaRPr lang="tr-TR" dirty="0">
              <a:solidFill>
                <a:schemeClr val="tx1"/>
              </a:solidFill>
            </a:endParaRPr>
          </a:p>
        </p:txBody>
      </p:sp>
      <p:sp>
        <p:nvSpPr>
          <p:cNvPr id="4" name="Çerçeve 3"/>
          <p:cNvSpPr/>
          <p:nvPr/>
        </p:nvSpPr>
        <p:spPr>
          <a:xfrm>
            <a:off x="551065" y="2074337"/>
            <a:ext cx="3600400" cy="432048"/>
          </a:xfrm>
          <a:prstGeom prst="fram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solidFill>
                  <a:schemeClr val="tx1"/>
                </a:solidFill>
              </a:rPr>
              <a:t>Medeni Kanunun Kabulü</a:t>
            </a:r>
            <a:endParaRPr lang="tr-TR" dirty="0">
              <a:solidFill>
                <a:schemeClr val="tx1"/>
              </a:solidFill>
            </a:endParaRPr>
          </a:p>
        </p:txBody>
      </p:sp>
      <p:sp>
        <p:nvSpPr>
          <p:cNvPr id="5" name="Çerçeve 4"/>
          <p:cNvSpPr/>
          <p:nvPr/>
        </p:nvSpPr>
        <p:spPr>
          <a:xfrm>
            <a:off x="5196529" y="1260513"/>
            <a:ext cx="3600400" cy="432048"/>
          </a:xfrm>
          <a:prstGeom prst="fram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dirty="0" smtClean="0">
                <a:solidFill>
                  <a:schemeClr val="tx1"/>
                </a:solidFill>
              </a:rPr>
              <a:t>CUMHURİYETÇİLİK</a:t>
            </a:r>
            <a:endParaRPr lang="tr-TR" dirty="0">
              <a:solidFill>
                <a:schemeClr val="tx1"/>
              </a:solidFill>
            </a:endParaRPr>
          </a:p>
        </p:txBody>
      </p:sp>
      <p:sp>
        <p:nvSpPr>
          <p:cNvPr id="6" name="Çerçeve 5"/>
          <p:cNvSpPr/>
          <p:nvPr/>
        </p:nvSpPr>
        <p:spPr>
          <a:xfrm>
            <a:off x="5076056" y="2074337"/>
            <a:ext cx="3600400" cy="432048"/>
          </a:xfrm>
          <a:prstGeom prst="fram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tr-TR" dirty="0" smtClean="0">
                <a:solidFill>
                  <a:schemeClr val="tx1"/>
                </a:solidFill>
              </a:rPr>
              <a:t>Saltanatın  Kaldırılması</a:t>
            </a:r>
            <a:endParaRPr lang="tr-TR" dirty="0">
              <a:solidFill>
                <a:schemeClr val="tx1"/>
              </a:solidFill>
            </a:endParaRPr>
          </a:p>
        </p:txBody>
      </p:sp>
      <p:sp>
        <p:nvSpPr>
          <p:cNvPr id="7" name="Metin kutusu 6"/>
          <p:cNvSpPr txBox="1"/>
          <p:nvPr/>
        </p:nvSpPr>
        <p:spPr>
          <a:xfrm>
            <a:off x="1979712" y="2924944"/>
            <a:ext cx="648072" cy="369332"/>
          </a:xfrm>
          <a:prstGeom prst="rect">
            <a:avLst/>
          </a:prstGeom>
          <a:noFill/>
        </p:spPr>
        <p:txBody>
          <a:bodyPr wrap="square" rtlCol="0">
            <a:spAutoFit/>
          </a:bodyPr>
          <a:lstStyle/>
          <a:p>
            <a:pPr algn="ctr"/>
            <a:r>
              <a:rPr lang="tr-TR" dirty="0" smtClean="0"/>
              <a:t>I</a:t>
            </a:r>
            <a:endParaRPr lang="tr-TR" dirty="0"/>
          </a:p>
        </p:txBody>
      </p:sp>
      <p:sp>
        <p:nvSpPr>
          <p:cNvPr id="9" name="Metin kutusu 8"/>
          <p:cNvSpPr txBox="1"/>
          <p:nvPr/>
        </p:nvSpPr>
        <p:spPr>
          <a:xfrm>
            <a:off x="6563991" y="2924944"/>
            <a:ext cx="624529" cy="369332"/>
          </a:xfrm>
          <a:prstGeom prst="rect">
            <a:avLst/>
          </a:prstGeom>
          <a:noFill/>
        </p:spPr>
        <p:txBody>
          <a:bodyPr wrap="square" rtlCol="0">
            <a:spAutoFit/>
          </a:bodyPr>
          <a:lstStyle/>
          <a:p>
            <a:r>
              <a:rPr lang="tr-TR" dirty="0" smtClean="0"/>
              <a:t>II</a:t>
            </a:r>
            <a:endParaRPr lang="tr-TR" dirty="0"/>
          </a:p>
        </p:txBody>
      </p:sp>
      <p:sp>
        <p:nvSpPr>
          <p:cNvPr id="10" name="Çerçeve 9"/>
          <p:cNvSpPr/>
          <p:nvPr/>
        </p:nvSpPr>
        <p:spPr>
          <a:xfrm>
            <a:off x="395536" y="3429000"/>
            <a:ext cx="8280920" cy="936104"/>
          </a:xfrm>
          <a:prstGeom prst="fram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dirty="0" smtClean="0">
                <a:solidFill>
                  <a:schemeClr val="tx1"/>
                </a:solidFill>
              </a:rPr>
              <a:t>Diyagramda boş bırakılan I ve  II numaralı yerler, aşağıdaki  kavramlardan  hangisiyle  tamamlanabilir?</a:t>
            </a:r>
            <a:endParaRPr lang="tr-TR" dirty="0">
              <a:solidFill>
                <a:schemeClr val="tx1"/>
              </a:solidFill>
            </a:endParaRPr>
          </a:p>
        </p:txBody>
      </p:sp>
      <p:cxnSp>
        <p:nvCxnSpPr>
          <p:cNvPr id="12" name="Düz Ok Bağlayıcısı 11"/>
          <p:cNvCxnSpPr>
            <a:stCxn id="2" idx="2"/>
            <a:endCxn id="3" idx="0"/>
          </p:cNvCxnSpPr>
          <p:nvPr/>
        </p:nvCxnSpPr>
        <p:spPr>
          <a:xfrm flipH="1">
            <a:off x="2411760" y="692696"/>
            <a:ext cx="2196244" cy="51883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4" name="Düz Ok Bağlayıcısı 13"/>
          <p:cNvCxnSpPr>
            <a:stCxn id="2" idx="2"/>
            <a:endCxn id="5" idx="0"/>
          </p:cNvCxnSpPr>
          <p:nvPr/>
        </p:nvCxnSpPr>
        <p:spPr>
          <a:xfrm>
            <a:off x="4608004" y="692696"/>
            <a:ext cx="2388725" cy="56781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6" name="Düz Ok Bağlayıcısı 15"/>
          <p:cNvCxnSpPr>
            <a:stCxn id="3" idx="2"/>
          </p:cNvCxnSpPr>
          <p:nvPr/>
        </p:nvCxnSpPr>
        <p:spPr>
          <a:xfrm>
            <a:off x="2411760" y="1643579"/>
            <a:ext cx="0" cy="43075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Düz Ok Bağlayıcısı 17"/>
          <p:cNvCxnSpPr>
            <a:stCxn id="5" idx="2"/>
          </p:cNvCxnSpPr>
          <p:nvPr/>
        </p:nvCxnSpPr>
        <p:spPr>
          <a:xfrm>
            <a:off x="6996729" y="1692561"/>
            <a:ext cx="0" cy="3817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0" name="Düz Ok Bağlayıcısı 19"/>
          <p:cNvCxnSpPr>
            <a:stCxn id="4" idx="2"/>
          </p:cNvCxnSpPr>
          <p:nvPr/>
        </p:nvCxnSpPr>
        <p:spPr>
          <a:xfrm>
            <a:off x="2351265" y="2506385"/>
            <a:ext cx="0" cy="41855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 name="Düz Ok Bağlayıcısı 21"/>
          <p:cNvCxnSpPr/>
          <p:nvPr/>
        </p:nvCxnSpPr>
        <p:spPr>
          <a:xfrm>
            <a:off x="6732241" y="2506385"/>
            <a:ext cx="0" cy="41855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aphicFrame>
        <p:nvGraphicFramePr>
          <p:cNvPr id="26" name="Tablo 25"/>
          <p:cNvGraphicFramePr>
            <a:graphicFrameLocks noGrp="1"/>
          </p:cNvGraphicFramePr>
          <p:nvPr>
            <p:extLst>
              <p:ext uri="{D42A27DB-BD31-4B8C-83A1-F6EECF244321}">
                <p14:modId xmlns:p14="http://schemas.microsoft.com/office/powerpoint/2010/main" val="2499237972"/>
              </p:ext>
            </p:extLst>
          </p:nvPr>
        </p:nvGraphicFramePr>
        <p:xfrm>
          <a:off x="1487996" y="4509120"/>
          <a:ext cx="6096000" cy="1854200"/>
        </p:xfrm>
        <a:graphic>
          <a:graphicData uri="http://schemas.openxmlformats.org/drawingml/2006/table">
            <a:tbl>
              <a:tblPr firstRow="1" bandRow="1">
                <a:tableStyleId>{5C22544A-7EE6-4342-B048-85BDC9FD1C3A}</a:tableStyleId>
              </a:tblPr>
              <a:tblGrid>
                <a:gridCol w="635732"/>
                <a:gridCol w="2592288"/>
                <a:gridCol w="2867980"/>
              </a:tblGrid>
              <a:tr h="370840">
                <a:tc>
                  <a:txBody>
                    <a:bodyPr/>
                    <a:lstStyle/>
                    <a:p>
                      <a:endParaRPr lang="tr-TR" dirty="0"/>
                    </a:p>
                  </a:txBody>
                  <a:tcPr/>
                </a:tc>
                <a:tc>
                  <a:txBody>
                    <a:bodyPr/>
                    <a:lstStyle/>
                    <a:p>
                      <a:pPr algn="ctr"/>
                      <a:r>
                        <a:rPr lang="tr-TR" dirty="0" smtClean="0"/>
                        <a:t>I</a:t>
                      </a:r>
                      <a:endParaRPr lang="tr-TR" dirty="0"/>
                    </a:p>
                  </a:txBody>
                  <a:tcPr/>
                </a:tc>
                <a:tc>
                  <a:txBody>
                    <a:bodyPr/>
                    <a:lstStyle/>
                    <a:p>
                      <a:pPr algn="ctr"/>
                      <a:r>
                        <a:rPr lang="tr-TR" dirty="0" smtClean="0"/>
                        <a:t>II</a:t>
                      </a:r>
                      <a:endParaRPr lang="tr-TR" dirty="0"/>
                    </a:p>
                  </a:txBody>
                  <a:tcPr/>
                </a:tc>
              </a:tr>
              <a:tr h="370840">
                <a:tc>
                  <a:txBody>
                    <a:bodyPr/>
                    <a:lstStyle/>
                    <a:p>
                      <a:r>
                        <a:rPr lang="tr-TR" b="1" dirty="0" smtClean="0"/>
                        <a:t>A</a:t>
                      </a:r>
                      <a:endParaRPr lang="tr-TR" b="1" dirty="0"/>
                    </a:p>
                  </a:txBody>
                  <a:tcPr>
                    <a:solidFill>
                      <a:srgbClr val="00B0F0"/>
                    </a:solidFill>
                  </a:tcPr>
                </a:tc>
                <a:tc>
                  <a:txBody>
                    <a:bodyPr/>
                    <a:lstStyle/>
                    <a:p>
                      <a:r>
                        <a:rPr lang="tr-TR" b="1" dirty="0" smtClean="0"/>
                        <a:t>Eşitlik</a:t>
                      </a:r>
                      <a:endParaRPr lang="tr-TR" b="1" dirty="0"/>
                    </a:p>
                  </a:txBody>
                  <a:tcPr>
                    <a:solidFill>
                      <a:srgbClr val="00B0F0"/>
                    </a:solidFill>
                  </a:tcPr>
                </a:tc>
                <a:tc>
                  <a:txBody>
                    <a:bodyPr/>
                    <a:lstStyle/>
                    <a:p>
                      <a:r>
                        <a:rPr lang="tr-TR" b="1" dirty="0" smtClean="0"/>
                        <a:t>Milli Birlik</a:t>
                      </a:r>
                      <a:endParaRPr lang="tr-TR" b="1" dirty="0"/>
                    </a:p>
                  </a:txBody>
                  <a:tcPr>
                    <a:solidFill>
                      <a:srgbClr val="00B0F0"/>
                    </a:solidFill>
                  </a:tcPr>
                </a:tc>
              </a:tr>
              <a:tr h="370840">
                <a:tc>
                  <a:txBody>
                    <a:bodyPr/>
                    <a:lstStyle/>
                    <a:p>
                      <a:r>
                        <a:rPr lang="tr-TR" b="1" dirty="0" smtClean="0"/>
                        <a:t>B</a:t>
                      </a:r>
                      <a:endParaRPr lang="tr-TR" b="1" dirty="0"/>
                    </a:p>
                  </a:txBody>
                  <a:tcPr>
                    <a:solidFill>
                      <a:srgbClr val="00B0F0"/>
                    </a:solidFill>
                  </a:tcPr>
                </a:tc>
                <a:tc>
                  <a:txBody>
                    <a:bodyPr/>
                    <a:lstStyle/>
                    <a:p>
                      <a:r>
                        <a:rPr lang="tr-TR" b="1" dirty="0" smtClean="0"/>
                        <a:t>Eşitlik</a:t>
                      </a:r>
                      <a:endParaRPr lang="tr-TR" b="1" dirty="0"/>
                    </a:p>
                  </a:txBody>
                  <a:tcPr>
                    <a:solidFill>
                      <a:srgbClr val="00B0F0"/>
                    </a:solidFill>
                  </a:tcPr>
                </a:tc>
                <a:tc>
                  <a:txBody>
                    <a:bodyPr/>
                    <a:lstStyle/>
                    <a:p>
                      <a:r>
                        <a:rPr lang="tr-TR" b="1" dirty="0" smtClean="0"/>
                        <a:t>Milli Egemenlik</a:t>
                      </a:r>
                      <a:endParaRPr lang="tr-TR" b="1" dirty="0"/>
                    </a:p>
                  </a:txBody>
                  <a:tcPr>
                    <a:solidFill>
                      <a:srgbClr val="00B0F0"/>
                    </a:solidFill>
                  </a:tcPr>
                </a:tc>
              </a:tr>
              <a:tr h="370840">
                <a:tc>
                  <a:txBody>
                    <a:bodyPr/>
                    <a:lstStyle/>
                    <a:p>
                      <a:r>
                        <a:rPr lang="tr-TR" b="1" dirty="0" smtClean="0"/>
                        <a:t>C</a:t>
                      </a:r>
                      <a:endParaRPr lang="tr-TR" b="1" dirty="0"/>
                    </a:p>
                  </a:txBody>
                  <a:tcPr>
                    <a:solidFill>
                      <a:srgbClr val="00B0F0"/>
                    </a:solidFill>
                  </a:tcPr>
                </a:tc>
                <a:tc>
                  <a:txBody>
                    <a:bodyPr/>
                    <a:lstStyle/>
                    <a:p>
                      <a:r>
                        <a:rPr lang="tr-TR" b="1" dirty="0" smtClean="0"/>
                        <a:t>Bağımsızlık</a:t>
                      </a:r>
                      <a:endParaRPr lang="tr-TR" b="1" dirty="0"/>
                    </a:p>
                  </a:txBody>
                  <a:tcPr>
                    <a:solidFill>
                      <a:srgbClr val="00B0F0"/>
                    </a:solidFill>
                  </a:tcPr>
                </a:tc>
                <a:tc>
                  <a:txBody>
                    <a:bodyPr/>
                    <a:lstStyle/>
                    <a:p>
                      <a:r>
                        <a:rPr lang="tr-TR" b="1" dirty="0" smtClean="0"/>
                        <a:t>Barışçılık</a:t>
                      </a:r>
                      <a:endParaRPr lang="tr-TR" b="1" dirty="0"/>
                    </a:p>
                  </a:txBody>
                  <a:tcPr>
                    <a:solidFill>
                      <a:srgbClr val="00B0F0"/>
                    </a:solidFill>
                  </a:tcPr>
                </a:tc>
              </a:tr>
              <a:tr h="370840">
                <a:tc>
                  <a:txBody>
                    <a:bodyPr/>
                    <a:lstStyle/>
                    <a:p>
                      <a:r>
                        <a:rPr lang="tr-TR" b="1" dirty="0" smtClean="0"/>
                        <a:t>D</a:t>
                      </a:r>
                      <a:endParaRPr lang="tr-TR" b="1" dirty="0"/>
                    </a:p>
                  </a:txBody>
                  <a:tcPr>
                    <a:solidFill>
                      <a:srgbClr val="00B0F0"/>
                    </a:solidFill>
                  </a:tcPr>
                </a:tc>
                <a:tc>
                  <a:txBody>
                    <a:bodyPr/>
                    <a:lstStyle/>
                    <a:p>
                      <a:r>
                        <a:rPr lang="tr-TR" b="1" dirty="0" smtClean="0"/>
                        <a:t>Milli Egemenlik</a:t>
                      </a:r>
                      <a:endParaRPr lang="tr-TR" b="1" dirty="0"/>
                    </a:p>
                  </a:txBody>
                  <a:tcPr>
                    <a:solidFill>
                      <a:srgbClr val="00B0F0"/>
                    </a:solidFill>
                  </a:tcPr>
                </a:tc>
                <a:tc>
                  <a:txBody>
                    <a:bodyPr/>
                    <a:lstStyle/>
                    <a:p>
                      <a:r>
                        <a:rPr lang="tr-TR" b="1" dirty="0" smtClean="0"/>
                        <a:t>Eşitlik</a:t>
                      </a:r>
                      <a:endParaRPr lang="tr-TR" b="1" dirty="0"/>
                    </a:p>
                  </a:txBody>
                  <a:tcPr>
                    <a:solidFill>
                      <a:srgbClr val="00B0F0"/>
                    </a:solidFill>
                  </a:tcPr>
                </a:tc>
              </a:tr>
            </a:tbl>
          </a:graphicData>
        </a:graphic>
      </p:graphicFrame>
      <p:sp>
        <p:nvSpPr>
          <p:cNvPr id="27" name="Oval 26"/>
          <p:cNvSpPr/>
          <p:nvPr/>
        </p:nvSpPr>
        <p:spPr>
          <a:xfrm>
            <a:off x="8028384" y="476672"/>
            <a:ext cx="45720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Metin kutusu 27"/>
          <p:cNvSpPr txBox="1"/>
          <p:nvPr/>
        </p:nvSpPr>
        <p:spPr>
          <a:xfrm>
            <a:off x="7308304" y="6453336"/>
            <a:ext cx="1656184" cy="369332"/>
          </a:xfrm>
          <a:prstGeom prst="rect">
            <a:avLst/>
          </a:prstGeom>
          <a:solidFill>
            <a:srgbClr val="FF0000"/>
          </a:solidFill>
        </p:spPr>
        <p:txBody>
          <a:bodyPr wrap="square" rtlCol="0">
            <a:spAutoFit/>
          </a:bodyPr>
          <a:lstStyle/>
          <a:p>
            <a:pPr algn="ctr"/>
            <a:r>
              <a:rPr lang="tr-TR" dirty="0" smtClean="0"/>
              <a:t>(2013- SBS)</a:t>
            </a:r>
            <a:endParaRPr lang="tr-TR" dirty="0"/>
          </a:p>
        </p:txBody>
      </p:sp>
    </p:spTree>
    <p:extLst>
      <p:ext uri="{BB962C8B-B14F-4D97-AF65-F5344CB8AC3E}">
        <p14:creationId xmlns:p14="http://schemas.microsoft.com/office/powerpoint/2010/main" val="10559888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52 0.00093 C -0.00937 -0.00787 -0.01302 -0.02153 -0.02187 -0.03125 C -0.02917 -0.03935 -0.04375 -0.04514 -0.05295 -0.04722 C -0.06476 -0.05509 -0.07778 -0.05903 -0.0908 -0.06111 C -0.11979 -0.07407 -0.15017 -0.07569 -0.18055 -0.07731 C -0.21944 -0.08518 -0.19601 -0.08125 -0.28055 -0.07731 C -0.30052 -0.07639 -0.32101 -0.06088 -0.3408 -0.05648 C -0.34948 -0.05185 -0.35694 -0.04907 -0.3651 -0.04282 C -0.36614 -0.04051 -0.36701 -0.03773 -0.3684 -0.03588 C -0.37101 -0.03241 -0.37482 -0.03055 -0.37708 -0.02662 C -0.38837 -0.00671 -0.36892 -0.02616 -0.38403 -0.01273 C -0.39253 0.01482 -0.39323 0.01273 -0.38923 0.05394 C -0.38854 0.06181 -0.375 0.075 -0.37014 0.08148 C -0.35764 0.09815 -0.37708 0.07778 -0.36163 0.09514 C -0.34826 0.11019 -0.33489 0.12639 -0.32014 0.13889 C -0.31059 0.14699 -0.30521 0.15926 -0.29427 0.16412 C -0.28403 0.17477 -0.26805 0.19306 -0.25642 0.20093 C -0.24965 0.21459 -0.25729 0.20185 -0.24601 0.2125 C -0.24392 0.21435 -0.24271 0.21736 -0.2408 0.21945 C -0.23923 0.22107 -0.23767 0.22246 -0.23576 0.22384 C -0.22656 0.24236 -0.23871 0.21991 -0.22708 0.23542 C -0.22205 0.24213 -0.2184 0.25162 -0.21337 0.25834 C -0.21198 0.26019 -0.20955 0.26111 -0.20816 0.26296 C -0.20503 0.26713 -0.20243 0.27199 -0.19948 0.27685 C -0.18802 0.29653 -0.17986 0.3213 -0.16667 0.33889 C -0.16614 0.3419 -0.16632 0.34537 -0.1651 0.34815 C -0.16267 0.35394 -0.15642 0.36412 -0.15642 0.36412 C -0.15417 0.37338 -0.15035 0.3794 -0.14601 0.38727 C -0.14184 0.40324 -0.13958 0.41875 -0.13229 0.4331 C -0.12934 0.45232 -0.12726 0.47153 -0.12361 0.49051 C -0.12413 0.50903 -0.12396 0.52755 -0.12535 0.54584 C -0.12569 0.55 -0.12812 0.55324 -0.12882 0.55718 C -0.12986 0.5625 -0.12934 0.56829 -0.13055 0.57338 C -0.1316 0.57755 -0.1342 0.58102 -0.13576 0.58496 C -0.14375 0.60602 -0.15173 0.61806 -0.1651 0.6331 C -0.17222 0.64121 -0.17621 0.64838 -0.18576 0.65162 C -0.20278 0.66667 -0.22413 0.67222 -0.24427 0.67685 C -0.27274 0.69584 -0.30399 0.70602 -0.33576 0.71134 C -0.35607 0.70996 -0.37448 0.70764 -0.39427 0.7044 C -0.43785 0.68496 -0.49062 0.68681 -0.53576 0.67685 C -0.55104 0.66991 -0.56545 0.66852 -0.58229 0.66528 C -0.59965 0.66181 -0.61667 0.65741 -0.63403 0.65394 C -0.64896 0.65486 -0.66736 0.65209 -0.68229 0.66065 C -0.68646 0.66296 -0.68993 0.66759 -0.69427 0.66991 C -0.70868 0.67801 -0.71476 0.67732 -0.72361 0.69514 C -0.72274 0.70371 -0.72396 0.71366 -0.72014 0.7206 C -0.71354 0.7331 -0.70451 0.74074 -0.69601 0.75046 C -0.68976 0.75764 -0.67239 0.78033 -0.6651 0.78264 C -0.64184 0.79028 -0.63003 0.79398 -0.60469 0.7963 C -0.57656 0.80255 -0.54826 0.80949 -0.52014 0.81482 C -0.49375 0.82778 -0.46701 0.83171 -0.43923 0.83542 C -0.41163 0.83472 -0.38403 0.83449 -0.35642 0.8331 C -0.33923 0.83218 -0.32222 0.82222 -0.30816 0.81019 C -0.30017 0.80347 -0.28507 0.79375 -0.27708 0.78496 C -0.23993 0.74375 -0.22726 0.68727 -0.21337 0.62847 C -0.20712 0.56968 -0.21094 0.51088 -0.21337 0.45162 C -0.21389 0.42084 -0.21406 0.39028 -0.2151 0.35949 C -0.21667 0.30972 -0.2408 0.26644 -0.27361 0.24468 C -0.28819 0.23496 -0.30486 0.23079 -0.32014 0.22384 C -0.34635 0.21181 -0.37187 0.20209 -0.39948 0.19861 C -0.43021 0.18959 -0.45903 0.19746 -0.48923 0.20324 C -0.50382 0.20972 -0.51667 0.22037 -0.53055 0.22847 C -0.53611 0.23171 -0.54288 0.23449 -0.54774 0.24005 C -0.55781 0.25162 -0.55173 0.2463 -0.55989 0.25834 C -0.57378 0.27871 -0.58923 0.29769 -0.60469 0.31597 C -0.61771 0.33125 -0.62951 0.34676 -0.6408 0.36412 C -0.64722 0.37408 -0.64722 0.3706 -0.65121 0.38033 C -0.66094 0.40371 -0.66389 0.42894 -0.67014 0.45394 C -0.67274 0.46412 -0.67604 0.47384 -0.67882 0.4838 C -0.67969 0.48681 -0.67951 0.49005 -0.68055 0.49283 C -0.68958 0.51667 -0.70312 0.53773 -0.70816 0.56412 C -0.70989 0.64699 -0.70989 0.61783 -0.70989 0.65162 L -0.72708 0.63773 " pathEditMode="relative" ptsTypes="fffffffffffffffffffffffffffffffffffffffffffffffffffffffffffffffffffffffAA">
                                      <p:cBhvr>
                                        <p:cTn id="6" dur="2000" fill="hold"/>
                                        <p:tgtEl>
                                          <p:spTgt spid="2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algn="ctr"/>
            <a:r>
              <a:rPr lang="tr-TR" b="1" dirty="0" smtClean="0"/>
              <a:t>AHMET ALİ KARAALP</a:t>
            </a:r>
          </a:p>
          <a:p>
            <a:pPr algn="ctr"/>
            <a:r>
              <a:rPr lang="tr-TR" b="1" dirty="0" smtClean="0"/>
              <a:t>AVNİ KAYA KOKUCU</a:t>
            </a:r>
          </a:p>
          <a:p>
            <a:pPr algn="ctr"/>
            <a:r>
              <a:rPr lang="tr-TR" b="1" dirty="0" smtClean="0"/>
              <a:t>SOSYAL BİLGİLER ÖĞRETMENİ –URLA-İZMİR.</a:t>
            </a:r>
            <a:endParaRPr lang="tr-TR" b="1" dirty="0"/>
          </a:p>
        </p:txBody>
      </p:sp>
      <p:sp>
        <p:nvSpPr>
          <p:cNvPr id="3" name="Başlık 2"/>
          <p:cNvSpPr>
            <a:spLocks noGrp="1"/>
          </p:cNvSpPr>
          <p:nvPr>
            <p:ph type="title"/>
          </p:nvPr>
        </p:nvSpPr>
        <p:spPr/>
        <p:txBody>
          <a:bodyPr/>
          <a:lstStyle/>
          <a:p>
            <a:r>
              <a:rPr lang="tr-TR" dirty="0" smtClean="0"/>
              <a:t>HAZIRLAYAN</a:t>
            </a:r>
            <a:endParaRPr lang="tr-TR" dirty="0"/>
          </a:p>
        </p:txBody>
      </p:sp>
    </p:spTree>
    <p:extLst>
      <p:ext uri="{BB962C8B-B14F-4D97-AF65-F5344CB8AC3E}">
        <p14:creationId xmlns:p14="http://schemas.microsoft.com/office/powerpoint/2010/main" val="37804046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uvarlatılmış Dikdörtgen 1"/>
          <p:cNvSpPr/>
          <p:nvPr/>
        </p:nvSpPr>
        <p:spPr>
          <a:xfrm>
            <a:off x="755576" y="620688"/>
            <a:ext cx="7848872" cy="352839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400" b="1" dirty="0" smtClean="0"/>
              <a:t>Atatürk, « Bizim düşüncemizde; çiftçi,  çoban, işçi, tüccar, sanatkar, </a:t>
            </a:r>
            <a:r>
              <a:rPr lang="tr-TR" sz="2400" b="1" dirty="0" err="1" smtClean="0"/>
              <a:t>asker,doktor</a:t>
            </a:r>
            <a:r>
              <a:rPr lang="tr-TR" sz="2400" b="1" dirty="0" smtClean="0"/>
              <a:t>, kısaca her hangi bir toplumsal kurumda çalışan bir vatandaşın hak, çıkar ve hürriyeti eşittir.» sözü ile halkçılık ilkesinin;</a:t>
            </a:r>
          </a:p>
          <a:p>
            <a:pPr marL="400050" indent="-400050">
              <a:buFont typeface="+mj-lt"/>
              <a:buAutoNum type="romanUcPeriod"/>
            </a:pPr>
            <a:r>
              <a:rPr lang="tr-TR" sz="2400" b="1" dirty="0" smtClean="0"/>
              <a:t>Sınıf ve zümre ayrımına karşı olması</a:t>
            </a:r>
          </a:p>
          <a:p>
            <a:pPr marL="400050" indent="-400050">
              <a:buFont typeface="+mj-lt"/>
              <a:buAutoNum type="romanUcPeriod"/>
            </a:pPr>
            <a:r>
              <a:rPr lang="tr-TR" sz="2400" b="1" dirty="0" smtClean="0"/>
              <a:t>Eğitim birliğini  esas alması</a:t>
            </a:r>
          </a:p>
          <a:p>
            <a:pPr marL="400050" indent="-400050">
              <a:buFont typeface="+mj-lt"/>
              <a:buAutoNum type="romanUcPeriod"/>
            </a:pPr>
            <a:r>
              <a:rPr lang="tr-TR" sz="2400" b="1" dirty="0" smtClean="0"/>
              <a:t>Kanun önünde eşitliğin öngörmesi</a:t>
            </a:r>
          </a:p>
          <a:p>
            <a:r>
              <a:rPr lang="tr-TR" sz="2400" b="1" dirty="0" smtClean="0"/>
              <a:t>Özelliklerinden  hangisinin  önemini vurgulamıştır.</a:t>
            </a:r>
            <a:endParaRPr lang="tr-TR" sz="2400" b="1" dirty="0"/>
          </a:p>
        </p:txBody>
      </p:sp>
      <p:sp>
        <p:nvSpPr>
          <p:cNvPr id="3" name="Metin kutusu 2"/>
          <p:cNvSpPr txBox="1"/>
          <p:nvPr/>
        </p:nvSpPr>
        <p:spPr>
          <a:xfrm>
            <a:off x="395536" y="4653136"/>
            <a:ext cx="8424936"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tr-TR" sz="2000" b="1" dirty="0" smtClean="0"/>
              <a:t>A- YALNIZ I                 B- YALNIZ  III</a:t>
            </a:r>
          </a:p>
          <a:p>
            <a:endParaRPr lang="tr-TR" sz="2000" b="1" dirty="0"/>
          </a:p>
          <a:p>
            <a:r>
              <a:rPr lang="tr-TR" sz="2000" b="1" dirty="0" smtClean="0"/>
              <a:t>C- I ve II                         D- II ve III                                          (2008-OKS)</a:t>
            </a:r>
            <a:endParaRPr lang="tr-TR" sz="2000" b="1" dirty="0"/>
          </a:p>
        </p:txBody>
      </p:sp>
      <p:sp>
        <p:nvSpPr>
          <p:cNvPr id="4" name="Oval 3"/>
          <p:cNvSpPr/>
          <p:nvPr/>
        </p:nvSpPr>
        <p:spPr>
          <a:xfrm>
            <a:off x="395536" y="260648"/>
            <a:ext cx="457200" cy="36004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1378356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72222E-6 -2.59259E-6 C 0.01233 -0.00926 0.02292 -0.01504 0.03681 -0.01759 C 0.05556 -0.02639 0.0375 -0.01898 0.05834 -0.0243 C 0.0757 -0.0287 0.09254 -0.03611 0.11007 -0.03981 C 0.1375 -0.03796 0.14514 -0.03634 0.16841 -0.02662 C 0.17778 -0.01828 0.18872 -0.0125 0.19844 -0.0044 C 0.20087 -0.00254 0.20261 0.00047 0.20504 0.00232 C 0.21129 0.00718 0.20921 0.00139 0.21493 0.00903 C 0.21875 0.01389 0.22153 0.01945 0.225 0.02454 C 0.22778 0.03611 0.23629 0.04352 0.2415 0.05348 C 0.24358 0.06088 0.24601 0.06551 0.25 0.0713 C 0.25035 0.07338 0.25087 0.07593 0.25174 0.07778 C 0.25261 0.0794 0.25434 0.08056 0.25487 0.08241 C 0.25886 0.09283 0.26007 0.10648 0.2632 0.11783 C 0.26233 0.14931 0.26372 0.17801 0.25 0.20463 C 0.24514 0.22477 0.23004 0.24213 0.21493 0.24908 C 0.20087 0.2625 0.20487 0.25787 0.19011 0.26459 C 0.18334 0.27361 0.18264 0.2706 0.175 0.27547 C 0.16667 0.28125 0.16007 0.2875 0.15504 0.29792 C 0.15382 0.30324 0.15122 0.30787 0.15 0.3132 C 0.14844 0.32037 0.14844 0.32824 0.14671 0.33542 C 0.14566 0.34005 0.14341 0.34908 0.14341 0.34908 C 0.14393 0.36366 0.1441 0.37848 0.14514 0.39329 C 0.14653 0.41598 0.16424 0.43843 0.17344 0.45533 C 0.18698 0.48056 0.2033 0.50394 0.22171 0.52199 C 0.23004 0.53056 0.23889 0.54283 0.24844 0.54885 C 0.2507 0.55023 0.25261 0.55209 0.25487 0.55348 C 0.25834 0.55486 0.26181 0.55602 0.26511 0.55764 C 0.27917 0.56621 0.26719 0.56297 0.28177 0.56898 C 0.30782 0.5794 0.33629 0.58079 0.3632 0.58426 C 0.39566 0.58889 0.42778 0.5963 0.46007 0.59977 C 0.50816 0.61111 0.55052 0.60973 0.60174 0.61111 C 0.62431 0.61713 0.61268 0.61505 0.63681 0.6176 C 0.64914 0.62107 0.66112 0.6257 0.67344 0.62894 C 0.67796 0.63264 0.68334 0.63449 0.68681 0.63982 C 0.69618 0.6551 0.69792 0.6831 0.70174 0.70209 C 0.70122 0.71459 0.70226 0.72755 0.7 0.74005 C 0.69757 0.75278 0.67292 0.7794 0.66337 0.78218 C 0.62309 0.79445 0.57952 0.80486 0.53837 0.80648 C 0.51112 0.80764 0.48403 0.80834 0.45677 0.80903 C 0.40261 0.81991 0.35 0.83033 0.29514 0.8331 C 0.27483 0.83773 0.25973 0.83704 0.23837 0.83565 C 0.22639 0.82986 0.23924 0.83565 0.21493 0.82894 C 0.19983 0.82454 0.18542 0.8176 0.17014 0.8132 C 0.16285 0.80857 0.15556 0.80486 0.14844 0.79977 C 0.13733 0.78033 0.12066 0.76806 0.10504 0.75533 C 0.09549 0.74769 0.08698 0.73797 0.07848 0.72871 C 0.07171 0.72153 0.06841 0.71135 0.06337 0.70209 C 0.05851 0.69352 0.05243 0.6831 0.04671 0.6757 C 0.03664 0.66204 0.04601 0.67917 0.03837 0.66644 C 0.03177 0.6551 0.025 0.64445 0.01841 0.6331 C 0.01719 0.63102 0.01667 0.62848 0.01511 0.62662 C 0.01216 0.62361 0.00816 0.62292 0.00504 0.61991 C -0.0059 0.62454 0.00487 0.61829 -0.00156 0.62894 C -0.00451 0.6338 -0.01093 0.63519 -0.01493 0.63773 " pathEditMode="relative" ptsTypes="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369640"/>
            <a:ext cx="2505885" cy="2195264"/>
          </a:xfrm>
          <a:prstGeom prst="rect">
            <a:avLst/>
          </a:prstGeom>
        </p:spPr>
      </p:pic>
      <p:sp>
        <p:nvSpPr>
          <p:cNvPr id="3" name="Köşeleri Yuvarlanmış Dikdörtgen Belirtme Çizgisi 2"/>
          <p:cNvSpPr/>
          <p:nvPr/>
        </p:nvSpPr>
        <p:spPr>
          <a:xfrm>
            <a:off x="3563888" y="404664"/>
            <a:ext cx="4752528" cy="2808312"/>
          </a:xfrm>
          <a:prstGeom prst="wedgeRoundRectCallout">
            <a:avLst>
              <a:gd name="adj1" fmla="val -62520"/>
              <a:gd name="adj2" fmla="val -11212"/>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1919 YILI Mayısında Samsun’a çıktığım gün elimde maddi hiçbir kuvvet yoktu. Yalnız büyük Türk milletin asaletinden doğan ve benim vicdanımı dolduran  yüksek ve manevi bir kuvvet vardı. İşte ben bu milli kuvvetle, bu Türk milletine güvenerek işe başladım</a:t>
            </a:r>
            <a:endParaRPr lang="tr-TR" dirty="0"/>
          </a:p>
        </p:txBody>
      </p:sp>
      <p:sp>
        <p:nvSpPr>
          <p:cNvPr id="4" name="Dolu Çerçeve 3"/>
          <p:cNvSpPr/>
          <p:nvPr/>
        </p:nvSpPr>
        <p:spPr>
          <a:xfrm>
            <a:off x="395536" y="3645024"/>
            <a:ext cx="8424936" cy="2664296"/>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r>
              <a:rPr lang="tr-TR" sz="2000" b="1" dirty="0" smtClean="0"/>
              <a:t>Mustafa  Kemal’in konuşmasında vurguladığı milli güç unsuru aşağıdakilerden  hangisidir?</a:t>
            </a:r>
          </a:p>
          <a:p>
            <a:r>
              <a:rPr lang="tr-TR" sz="2000" b="1" dirty="0" smtClean="0"/>
              <a:t>A- Siyasi güç</a:t>
            </a:r>
          </a:p>
          <a:p>
            <a:r>
              <a:rPr lang="tr-TR" sz="2000" b="1" dirty="0" smtClean="0"/>
              <a:t>B- Sosyokültürel güç</a:t>
            </a:r>
          </a:p>
          <a:p>
            <a:r>
              <a:rPr lang="tr-TR" sz="2000" b="1" dirty="0" smtClean="0"/>
              <a:t>C- Ekonomik  güç</a:t>
            </a:r>
          </a:p>
          <a:p>
            <a:r>
              <a:rPr lang="tr-TR" sz="2000" b="1" dirty="0" smtClean="0"/>
              <a:t>D- Askeri güç                                                  (2009- SBS)</a:t>
            </a:r>
            <a:endParaRPr lang="tr-TR" sz="2000" b="1" dirty="0"/>
          </a:p>
        </p:txBody>
      </p:sp>
      <p:sp>
        <p:nvSpPr>
          <p:cNvPr id="5" name="Oval 4"/>
          <p:cNvSpPr/>
          <p:nvPr/>
        </p:nvSpPr>
        <p:spPr>
          <a:xfrm>
            <a:off x="1648478" y="2852936"/>
            <a:ext cx="45720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7566927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22222E-6 0.00023 C 0.01007 -0.0044 0.01944 -0.00602 0.02986 -0.0088 C 0.07621 -0.00695 0.11927 -0.00255 0.16493 0.00254 C 0.19323 0.00162 0.2217 0.00139 0.25 0.00023 C 0.28854 -0.00116 0.32812 -0.01482 0.36666 -0.01968 C 0.39461 -0.03449 0.42656 -0.03635 0.44166 -0.07524 C 0.44375 -0.08959 0.44791 -0.10301 0.45 -0.11736 C 0.45104 -0.12477 0.45329 -0.13959 0.45329 -0.13959 C 0.45642 -0.1794 0.45434 -0.19908 0.44166 -0.23287 C 0.43732 -0.24422 0.43802 -0.25695 0.42986 -0.26412 C 0.42448 -0.275 0.41389 -0.27709 0.40486 -0.28195 C 0.38732 -0.29121 0.37395 -0.30486 0.35486 -0.30857 C 0.33906 -0.31528 0.32118 -0.3213 0.30486 -0.32408 C 0.28472 -0.3338 0.2625 -0.33588 0.24166 -0.3419 C 0.23559 -0.34375 0.22934 -0.34422 0.22326 -0.3463 C 0.221 -0.34699 0.21892 -0.34792 0.21666 -0.34861 C 0.21163 -0.35024 0.20156 -0.35301 0.20156 -0.35301 C 0.15295 -0.34861 0.19045 -0.35371 0.16996 -0.34861 C 0.16336 -0.34699 0.15 -0.34399 0.15 -0.34399 C 0.11823 -0.32361 0.06684 -0.30903 0.05 -0.26412 C 0.05052 -0.25162 0.04982 -0.23866 0.05156 -0.22639 C 0.05208 -0.22292 0.05503 -0.22061 0.05659 -0.21736 C 0.06284 -0.20556 0.06857 -0.19329 0.075 -0.18195 C 0.08767 -0.15949 0.07239 -0.18125 0.08489 -0.16181 C 0.10017 -0.13774 0.13628 -0.10602 0.15833 -0.09306 C 0.17916 -0.08079 0.17361 -0.08866 0.20329 -0.07315 C 0.23802 -0.05486 0.26632 -0.04236 0.30329 -0.03774 C 0.35243 -0.03125 0.32482 -0.03357 0.37656 -0.03102 C 0.39826 -0.02824 0.41996 -0.025 0.44166 -0.02199 C 0.45434 -0.01713 0.46684 -0.01528 0.47986 -0.0132 C 0.50399 -0.00232 0.52951 -0.00093 0.55486 0.00254 C 0.58836 0.01597 0.62395 0.02453 0.65659 0.04259 C 0.66649 0.04791 0.6684 0.0537 0.67829 0.0581 C 0.6875 0.06226 0.69861 0.06481 0.70833 0.06713 C 0.721 0.07569 0.72031 0.07523 0.72326 0.09375 C 0.72187 0.12407 0.71944 0.14907 0.71493 0.17801 C 0.71354 0.18634 0.71128 0.20324 0.70833 0.20926 C 0.69809 0.22939 0.68576 0.24768 0.675 0.26713 C 0.66857 0.27847 0.67083 0.27847 0.66493 0.2912 C 0.65434 0.31435 0.63941 0.34143 0.62326 0.3581 C 0.61944 0.3618 0.58593 0.39768 0.58159 0.40023 C 0.57239 0.40648 0.5618 0.4125 0.55329 0.42014 C 0.52517 0.44514 0.50139 0.47708 0.46666 0.48449 C 0.4434 0.4949 0.45347 0.49213 0.43663 0.4956 C 0.42257 0.5037 0.4092 0.51296 0.39496 0.52037 C 0.39184 0.52199 0.38819 0.52176 0.38489 0.52268 C 0.37534 0.52546 0.36632 0.52916 0.35659 0.53148 C 0.30694 0.52963 0.25364 0.52639 0.20486 0.50926 C 0.17795 0.49953 0.15434 0.47708 0.12829 0.46458 C 0.10937 0.45555 0.09149 0.4456 0.07326 0.43379 C 0.06753 0.42963 0.0625 0.42407 0.05659 0.42014 C 0.04965 0.41597 0.04149 0.41458 0.03489 0.40902 C 0.02048 0.39768 0.00364 0.38495 -0.00834 0.36921 C -0.01285 0.36296 -0.01823 0.35601 -0.02344 0.35139 C -0.03733 0.33889 -0.05296 0.33101 -0.06667 0.31782 C -0.07344 0.31157 -0.08334 0.31458 -0.09167 0.31365 C -0.09445 0.31296 -0.0974 0.31296 -0.1 0.31157 C -0.10157 0.31041 -0.10348 0.30671 -0.10348 0.30671 " pathEditMode="relative" ptsTypes="fffffffffffffffffffffffffffffffffffffffffffffffffffffffffA">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lu Çerçeve 1"/>
          <p:cNvSpPr/>
          <p:nvPr/>
        </p:nvSpPr>
        <p:spPr>
          <a:xfrm>
            <a:off x="2627784" y="116632"/>
            <a:ext cx="3960440" cy="504056"/>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b="1" dirty="0" smtClean="0"/>
              <a:t>ATATÜRKÇÜLÜK</a:t>
            </a:r>
            <a:endParaRPr lang="tr-TR" b="1" dirty="0"/>
          </a:p>
        </p:txBody>
      </p:sp>
      <p:sp>
        <p:nvSpPr>
          <p:cNvPr id="3" name="Dikdörtgen 2"/>
          <p:cNvSpPr/>
          <p:nvPr/>
        </p:nvSpPr>
        <p:spPr>
          <a:xfrm>
            <a:off x="395536" y="764704"/>
            <a:ext cx="576064" cy="2504296"/>
          </a:xfrm>
          <a:prstGeom prst="rect">
            <a:avLst/>
          </a:prstGeom>
        </p:spPr>
        <p:style>
          <a:lnRef idx="1">
            <a:schemeClr val="accent2"/>
          </a:lnRef>
          <a:fillRef idx="2">
            <a:schemeClr val="accent2"/>
          </a:fillRef>
          <a:effectRef idx="1">
            <a:schemeClr val="accent2"/>
          </a:effectRef>
          <a:fontRef idx="minor">
            <a:schemeClr val="dk1"/>
          </a:fontRef>
        </p:style>
        <p:txBody>
          <a:bodyPr vert="vert" rtlCol="0" anchor="ctr"/>
          <a:lstStyle/>
          <a:p>
            <a:pPr algn="ctr"/>
            <a:r>
              <a:rPr lang="tr-TR" b="1" dirty="0" smtClean="0"/>
              <a:t>LAİKLİK</a:t>
            </a:r>
            <a:endParaRPr lang="tr-TR" b="1" dirty="0"/>
          </a:p>
        </p:txBody>
      </p:sp>
      <p:sp>
        <p:nvSpPr>
          <p:cNvPr id="4" name="Dikdörtgen 3"/>
          <p:cNvSpPr/>
          <p:nvPr/>
        </p:nvSpPr>
        <p:spPr>
          <a:xfrm>
            <a:off x="1835696" y="764704"/>
            <a:ext cx="576064" cy="2592288"/>
          </a:xfrm>
          <a:prstGeom prst="rect">
            <a:avLst/>
          </a:prstGeom>
        </p:spPr>
        <p:style>
          <a:lnRef idx="1">
            <a:schemeClr val="accent3"/>
          </a:lnRef>
          <a:fillRef idx="2">
            <a:schemeClr val="accent3"/>
          </a:fillRef>
          <a:effectRef idx="1">
            <a:schemeClr val="accent3"/>
          </a:effectRef>
          <a:fontRef idx="minor">
            <a:schemeClr val="dk1"/>
          </a:fontRef>
        </p:style>
        <p:txBody>
          <a:bodyPr vert="vert" rtlCol="0" anchor="ctr"/>
          <a:lstStyle/>
          <a:p>
            <a:pPr algn="ctr"/>
            <a:r>
              <a:rPr lang="tr-TR" b="1" dirty="0" smtClean="0"/>
              <a:t>MİLLİYETÇİLİK</a:t>
            </a:r>
            <a:endParaRPr lang="tr-TR" b="1" dirty="0"/>
          </a:p>
        </p:txBody>
      </p:sp>
      <p:sp>
        <p:nvSpPr>
          <p:cNvPr id="5" name="Dikdörtgen 4"/>
          <p:cNvSpPr/>
          <p:nvPr/>
        </p:nvSpPr>
        <p:spPr>
          <a:xfrm>
            <a:off x="3419872" y="764704"/>
            <a:ext cx="576064" cy="2592288"/>
          </a:xfrm>
          <a:prstGeom prst="rect">
            <a:avLst/>
          </a:prstGeom>
        </p:spPr>
        <p:style>
          <a:lnRef idx="1">
            <a:schemeClr val="accent4"/>
          </a:lnRef>
          <a:fillRef idx="2">
            <a:schemeClr val="accent4"/>
          </a:fillRef>
          <a:effectRef idx="1">
            <a:schemeClr val="accent4"/>
          </a:effectRef>
          <a:fontRef idx="minor">
            <a:schemeClr val="dk1"/>
          </a:fontRef>
        </p:style>
        <p:txBody>
          <a:bodyPr vert="vert" rtlCol="0" anchor="ctr"/>
          <a:lstStyle/>
          <a:p>
            <a:pPr algn="ctr"/>
            <a:r>
              <a:rPr lang="tr-TR" b="1" dirty="0" smtClean="0"/>
              <a:t>HALKÇILIK</a:t>
            </a:r>
            <a:endParaRPr lang="tr-TR" b="1" dirty="0"/>
          </a:p>
        </p:txBody>
      </p:sp>
      <p:sp>
        <p:nvSpPr>
          <p:cNvPr id="6" name="Dikdörtgen 5"/>
          <p:cNvSpPr/>
          <p:nvPr/>
        </p:nvSpPr>
        <p:spPr>
          <a:xfrm>
            <a:off x="4716016" y="764704"/>
            <a:ext cx="576064" cy="2592288"/>
          </a:xfrm>
          <a:prstGeom prst="rect">
            <a:avLst/>
          </a:prstGeom>
        </p:spPr>
        <p:style>
          <a:lnRef idx="1">
            <a:schemeClr val="accent5"/>
          </a:lnRef>
          <a:fillRef idx="2">
            <a:schemeClr val="accent5"/>
          </a:fillRef>
          <a:effectRef idx="1">
            <a:schemeClr val="accent5"/>
          </a:effectRef>
          <a:fontRef idx="minor">
            <a:schemeClr val="dk1"/>
          </a:fontRef>
        </p:style>
        <p:txBody>
          <a:bodyPr vert="vert" rtlCol="0" anchor="ctr"/>
          <a:lstStyle/>
          <a:p>
            <a:pPr algn="ctr"/>
            <a:r>
              <a:rPr lang="tr-TR" b="1" dirty="0" smtClean="0"/>
              <a:t>DEVLETÇİLİK</a:t>
            </a:r>
            <a:endParaRPr lang="tr-TR" b="1" dirty="0"/>
          </a:p>
        </p:txBody>
      </p:sp>
      <p:sp>
        <p:nvSpPr>
          <p:cNvPr id="7" name="Dikdörtgen 6"/>
          <p:cNvSpPr/>
          <p:nvPr/>
        </p:nvSpPr>
        <p:spPr>
          <a:xfrm>
            <a:off x="6012160" y="764704"/>
            <a:ext cx="576064" cy="2592288"/>
          </a:xfrm>
          <a:prstGeom prst="rect">
            <a:avLst/>
          </a:prstGeom>
        </p:spPr>
        <p:style>
          <a:lnRef idx="1">
            <a:schemeClr val="accent6"/>
          </a:lnRef>
          <a:fillRef idx="2">
            <a:schemeClr val="accent6"/>
          </a:fillRef>
          <a:effectRef idx="1">
            <a:schemeClr val="accent6"/>
          </a:effectRef>
          <a:fontRef idx="minor">
            <a:schemeClr val="dk1"/>
          </a:fontRef>
        </p:style>
        <p:txBody>
          <a:bodyPr vert="vert" rtlCol="0" anchor="ctr"/>
          <a:lstStyle/>
          <a:p>
            <a:pPr algn="ctr"/>
            <a:r>
              <a:rPr lang="tr-TR" b="1" dirty="0" smtClean="0"/>
              <a:t>İNKILAPÇILK</a:t>
            </a:r>
            <a:endParaRPr lang="tr-TR" b="1" dirty="0"/>
          </a:p>
        </p:txBody>
      </p:sp>
      <p:sp>
        <p:nvSpPr>
          <p:cNvPr id="8" name="Dikdörtgen 7"/>
          <p:cNvSpPr/>
          <p:nvPr/>
        </p:nvSpPr>
        <p:spPr>
          <a:xfrm>
            <a:off x="7380312" y="764704"/>
            <a:ext cx="576064" cy="2592288"/>
          </a:xfrm>
          <a:prstGeom prst="rect">
            <a:avLst/>
          </a:prstGeom>
        </p:spPr>
        <p:style>
          <a:lnRef idx="1">
            <a:schemeClr val="accent1"/>
          </a:lnRef>
          <a:fillRef idx="2">
            <a:schemeClr val="accent1"/>
          </a:fillRef>
          <a:effectRef idx="1">
            <a:schemeClr val="accent1"/>
          </a:effectRef>
          <a:fontRef idx="minor">
            <a:schemeClr val="dk1"/>
          </a:fontRef>
        </p:style>
        <p:txBody>
          <a:bodyPr vert="vert" rtlCol="0" anchor="ctr"/>
          <a:lstStyle/>
          <a:p>
            <a:pPr algn="ctr"/>
            <a:r>
              <a:rPr lang="tr-TR" b="1" dirty="0" smtClean="0"/>
              <a:t>CUMHURİYETÇİLİK</a:t>
            </a:r>
            <a:endParaRPr lang="tr-TR" b="1" dirty="0"/>
          </a:p>
        </p:txBody>
      </p:sp>
      <p:sp>
        <p:nvSpPr>
          <p:cNvPr id="9" name="Yuvarlatılmış Dikdörtgen 8"/>
          <p:cNvSpPr/>
          <p:nvPr/>
        </p:nvSpPr>
        <p:spPr>
          <a:xfrm>
            <a:off x="451404" y="3503672"/>
            <a:ext cx="936104" cy="1512168"/>
          </a:xfrm>
          <a:prstGeom prst="roundRect">
            <a:avLst/>
          </a:prstGeom>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tr-TR" b="1" dirty="0" smtClean="0"/>
              <a:t>Halifeliğin kaldırılması</a:t>
            </a:r>
            <a:endParaRPr lang="tr-TR" b="1" dirty="0"/>
          </a:p>
        </p:txBody>
      </p:sp>
      <p:sp>
        <p:nvSpPr>
          <p:cNvPr id="11" name="Yuvarlatılmış Dikdörtgen 10"/>
          <p:cNvSpPr/>
          <p:nvPr/>
        </p:nvSpPr>
        <p:spPr>
          <a:xfrm>
            <a:off x="1691680" y="3501008"/>
            <a:ext cx="936104" cy="1512168"/>
          </a:xfrm>
          <a:prstGeom prst="roundRect">
            <a:avLst/>
          </a:prstGeom>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tr-TR" b="1" dirty="0" smtClean="0"/>
              <a:t>Türk Tarih Kurumu</a:t>
            </a:r>
            <a:endParaRPr lang="tr-TR" b="1" dirty="0"/>
          </a:p>
        </p:txBody>
      </p:sp>
      <p:sp>
        <p:nvSpPr>
          <p:cNvPr id="12" name="Yuvarlatılmış Dikdörtgen 11"/>
          <p:cNvSpPr/>
          <p:nvPr/>
        </p:nvSpPr>
        <p:spPr>
          <a:xfrm>
            <a:off x="3244436" y="3501008"/>
            <a:ext cx="936104" cy="1512168"/>
          </a:xfrm>
          <a:prstGeom prst="roundRect">
            <a:avLst/>
          </a:prstGeom>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tr-TR" b="1" dirty="0" smtClean="0"/>
              <a:t>Soyadı</a:t>
            </a:r>
            <a:r>
              <a:rPr lang="tr-TR" dirty="0" smtClean="0"/>
              <a:t> </a:t>
            </a:r>
            <a:r>
              <a:rPr lang="tr-TR" b="1" dirty="0" smtClean="0"/>
              <a:t>Kanunu</a:t>
            </a:r>
            <a:endParaRPr lang="tr-TR" b="1" dirty="0"/>
          </a:p>
        </p:txBody>
      </p:sp>
      <p:sp>
        <p:nvSpPr>
          <p:cNvPr id="13" name="Yuvarlatılmış Dikdörtgen 12"/>
          <p:cNvSpPr/>
          <p:nvPr/>
        </p:nvSpPr>
        <p:spPr>
          <a:xfrm>
            <a:off x="4535996" y="3501008"/>
            <a:ext cx="936104" cy="1512168"/>
          </a:xfrm>
          <a:prstGeom prst="roundRect">
            <a:avLst/>
          </a:prstGeom>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tr-TR" b="1" dirty="0" err="1" smtClean="0"/>
              <a:t>Etibankın</a:t>
            </a:r>
            <a:r>
              <a:rPr lang="tr-TR" dirty="0" smtClean="0"/>
              <a:t> </a:t>
            </a:r>
            <a:r>
              <a:rPr lang="tr-TR" b="1" dirty="0" smtClean="0"/>
              <a:t>kurulmas</a:t>
            </a:r>
            <a:r>
              <a:rPr lang="tr-TR" dirty="0" smtClean="0"/>
              <a:t>ı</a:t>
            </a:r>
            <a:endParaRPr lang="tr-TR" dirty="0"/>
          </a:p>
        </p:txBody>
      </p:sp>
      <p:sp>
        <p:nvSpPr>
          <p:cNvPr id="14" name="Yuvarlatılmış Dikdörtgen 13"/>
          <p:cNvSpPr/>
          <p:nvPr/>
        </p:nvSpPr>
        <p:spPr>
          <a:xfrm>
            <a:off x="5832140" y="3501008"/>
            <a:ext cx="936104" cy="1512168"/>
          </a:xfrm>
          <a:prstGeom prst="roundRect">
            <a:avLst/>
          </a:prstGeom>
          <a:solidFill>
            <a:srgbClr val="92D050"/>
          </a:solidFill>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tr-TR" b="1" dirty="0" err="1" smtClean="0"/>
              <a:t>Tevhid</a:t>
            </a:r>
            <a:r>
              <a:rPr lang="tr-TR" b="1" dirty="0" smtClean="0"/>
              <a:t>-i Tedrisat kanunu</a:t>
            </a:r>
            <a:endParaRPr lang="tr-TR" b="1" dirty="0"/>
          </a:p>
        </p:txBody>
      </p:sp>
      <p:sp>
        <p:nvSpPr>
          <p:cNvPr id="15" name="Yuvarlatılmış Dikdörtgen 14"/>
          <p:cNvSpPr/>
          <p:nvPr/>
        </p:nvSpPr>
        <p:spPr>
          <a:xfrm>
            <a:off x="7200292" y="3503672"/>
            <a:ext cx="936104" cy="1512168"/>
          </a:xfrm>
          <a:prstGeom prst="roundRect">
            <a:avLst/>
          </a:prstGeom>
          <a:solidFill>
            <a:srgbClr val="00B050"/>
          </a:solidFill>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tr-TR" b="1" dirty="0" smtClean="0"/>
              <a:t>Cumhuriyetin ilanı</a:t>
            </a:r>
            <a:endParaRPr lang="tr-TR" b="1" dirty="0"/>
          </a:p>
        </p:txBody>
      </p:sp>
      <p:sp>
        <p:nvSpPr>
          <p:cNvPr id="16" name="Metin kutusu 15"/>
          <p:cNvSpPr txBox="1"/>
          <p:nvPr/>
        </p:nvSpPr>
        <p:spPr>
          <a:xfrm>
            <a:off x="451404" y="5301208"/>
            <a:ext cx="8081036" cy="1477328"/>
          </a:xfrm>
          <a:prstGeom prst="rect">
            <a:avLst/>
          </a:prstGeom>
          <a:solidFill>
            <a:srgbClr val="FFFF00"/>
          </a:solidFill>
        </p:spPr>
        <p:txBody>
          <a:bodyPr wrap="square" rtlCol="0">
            <a:spAutoFit/>
          </a:bodyPr>
          <a:lstStyle/>
          <a:p>
            <a:r>
              <a:rPr lang="tr-TR" dirty="0" smtClean="0"/>
              <a:t>Verilen görsellerde aşağıdaki sonuçlardan hangisi çıkarılamaz?</a:t>
            </a:r>
          </a:p>
          <a:p>
            <a:r>
              <a:rPr lang="tr-TR" dirty="0" smtClean="0"/>
              <a:t>A- İnkılapların kaynağı Atatürk ilkeleridir.</a:t>
            </a:r>
          </a:p>
          <a:p>
            <a:r>
              <a:rPr lang="tr-TR" dirty="0" smtClean="0"/>
              <a:t>B-Atatürkçülük, Atatürk ilkelerinden oluşan bir düşünce sistemidir.</a:t>
            </a:r>
          </a:p>
          <a:p>
            <a:r>
              <a:rPr lang="tr-TR" dirty="0" smtClean="0"/>
              <a:t>C- Atatürkçülükte güçler birliği ilkesi esas alınır.</a:t>
            </a:r>
          </a:p>
          <a:p>
            <a:r>
              <a:rPr lang="tr-TR" dirty="0" smtClean="0"/>
              <a:t>D- Atatürk ilkeleri uygulanabilir özelliğine sahiptir.      (2009- SBS)</a:t>
            </a:r>
            <a:endParaRPr lang="tr-TR" dirty="0"/>
          </a:p>
        </p:txBody>
      </p:sp>
      <p:sp>
        <p:nvSpPr>
          <p:cNvPr id="17" name="Oval 16"/>
          <p:cNvSpPr/>
          <p:nvPr/>
        </p:nvSpPr>
        <p:spPr>
          <a:xfrm>
            <a:off x="8244408" y="260648"/>
            <a:ext cx="45720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014159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7.22222E-6 -1.11111E-6 C -0.01805 -0.00995 -0.03888 -0.01273 -0.05833 -0.01574 C -0.08593 -0.01435 -0.11111 -0.01134 -0.13836 -0.00903 C -0.1526 -0.00625 -0.16562 -0.00393 -0.18003 -0.00231 C -0.19722 0.00162 -0.2144 0.00463 -0.23159 0.0088 C -0.23819 0.01042 -0.25156 0.0132 -0.25156 0.0132 C -0.26163 0.01759 -0.27152 0.02199 -0.28159 0.02662 C -0.2868 0.03357 -0.29236 0.03658 -0.29826 0.04213 C -0.30503 0.04838 -0.3092 0.05509 -0.31666 0.05996 C -0.32499 0.07107 -0.31979 0.06482 -0.33333 0.07778 C -0.34166 0.08565 -0.34791 0.09676 -0.35659 0.1044 C -0.36024 0.11181 -0.36371 0.11644 -0.36666 0.12431 C -0.37083 0.14792 -0.37013 0.14097 -0.36666 0.18426 C -0.36631 0.1875 -0.3644 0.19028 -0.36336 0.19329 C -0.36215 0.19699 -0.3618 0.20116 -0.35989 0.2044 C -0.34843 0.22408 -0.32916 0.24491 -0.31336 0.25764 C -0.30746 0.26829 -0.30173 0.27292 -0.29322 0.27986 C -0.2842 0.29653 -0.27065 0.31088 -0.25659 0.31991 C -0.24149 0.34005 -0.2243 0.35301 -0.20659 0.36875 C -0.19808 0.37639 -0.19027 0.38565 -0.18159 0.39329 C -0.171 0.40255 -0.16215 0.4125 -0.15329 0.42431 C -0.15104 0.42732 -0.1467 0.43333 -0.1467 0.43333 C -0.1434 0.44583 -0.14756 0.43426 -0.13993 0.44445 C -0.13506 0.45093 -0.13298 0.45996 -0.12829 0.46667 C -0.12534 0.47778 -0.12222 0.48935 -0.11822 0.5 C -0.11562 0.5338 -0.11284 0.58727 -0.14496 0.59537 C -0.15225 0.60046 -0.15937 0.60162 -0.16666 0.60648 C -0.18715 0.60579 -0.20781 0.60602 -0.22829 0.6044 C -0.23558 0.60394 -0.24999 0.6 -0.24999 0.6 C -0.28906 0.58241 -0.32933 0.57963 -0.36493 0.54884 C -0.37847 0.53704 -0.38993 0.5206 -0.40329 0.5088 C -0.42725 0.4875 -0.45225 0.46968 -0.47656 0.44884 C -0.49531 0.43264 -0.50989 0.41273 -0.53003 0.39769 C -0.55329 0.38033 -0.57725 0.36713 -0.60156 0.35324 C -0.62638 0.33912 -0.64461 0.32176 -0.6717 0.31759 C -0.68524 0.31158 -0.67812 0.31389 -0.69322 0.31111 C -0.70277 0.31181 -0.71215 0.31204 -0.7217 0.3132 C -0.72447 0.31343 -0.7276 0.31366 -0.73003 0.31551 C -0.73333 0.31829 -0.73836 0.32662 -0.73836 0.32662 C -0.74322 0.34769 -0.73593 0.31806 -0.74322 0.33982 C -0.74687 0.35046 -0.74722 0.3581 -0.75329 0.36667 C -0.75607 0.37708 -0.75868 0.3875 -0.76163 0.39769 C -0.76683 0.41597 -0.76805 0.43403 -0.77656 0.45093 C -0.77968 0.46759 -0.7842 0.4838 -0.78836 0.5 C -0.79166 0.51296 -0.79374 0.52546 -0.79826 0.53773 C -0.79999 0.54908 -0.80433 0.55764 -0.80659 0.56875 C -0.8118 0.59375 -0.81631 0.61597 -0.81822 0.64213 C -0.81909 0.66759 -0.81631 0.70671 -0.82829 0.73102 C -0.8302 0.74028 -0.83315 0.75093 -0.83836 0.75764 C -0.84201 0.77315 -0.83802 0.7544 -0.84166 0.78218 C -0.84479 0.80556 -0.85156 0.82708 -0.85156 0.85093 " pathEditMode="relative" ptsTypes="ffffffffffffffffffffffffffffffffffffffffffffffffffA">
                                      <p:cBhvr>
                                        <p:cTn id="6" dur="2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91075"/>
            <a:ext cx="8208912" cy="244827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sz="2800" b="1" dirty="0" smtClean="0"/>
              <a:t>Halkçılık ilkesine göre, milli egemenliğin dayandığı halktır. Halk, ülke yönetimine  katılabilir. Kanun önünde tüm vatandaşlar aynı haklara sahiptir. Hiç bir kişiye, aileye, zümreye veya sınıfa ayrıcalık tanımaz.</a:t>
            </a:r>
            <a:endParaRPr lang="tr-TR" sz="2800" b="1" dirty="0"/>
          </a:p>
        </p:txBody>
      </p:sp>
      <p:sp>
        <p:nvSpPr>
          <p:cNvPr id="3" name="Dikdörtgen 2"/>
          <p:cNvSpPr/>
          <p:nvPr/>
        </p:nvSpPr>
        <p:spPr>
          <a:xfrm>
            <a:off x="611560" y="2708920"/>
            <a:ext cx="8064896" cy="3600400"/>
          </a:xfrm>
          <a:prstGeom prst="rect">
            <a:avLst/>
          </a:prstGeom>
          <a:ln w="76200"/>
        </p:spPr>
        <p:style>
          <a:lnRef idx="1">
            <a:schemeClr val="accent3"/>
          </a:lnRef>
          <a:fillRef idx="2">
            <a:schemeClr val="accent3"/>
          </a:fillRef>
          <a:effectRef idx="1">
            <a:schemeClr val="accent3"/>
          </a:effectRef>
          <a:fontRef idx="minor">
            <a:schemeClr val="dk1"/>
          </a:fontRef>
        </p:style>
        <p:txBody>
          <a:bodyPr rtlCol="0" anchor="ctr"/>
          <a:lstStyle/>
          <a:p>
            <a:r>
              <a:rPr lang="tr-TR" sz="2400" b="1" dirty="0" smtClean="0"/>
              <a:t>Buna göre;</a:t>
            </a:r>
          </a:p>
          <a:p>
            <a:pPr marL="400050" indent="-400050">
              <a:buFont typeface="+mj-lt"/>
              <a:buAutoNum type="romanUcPeriod"/>
            </a:pPr>
            <a:r>
              <a:rPr lang="tr-TR" sz="2400" b="1" dirty="0" smtClean="0"/>
              <a:t>Toplumda ayrıcalık ifade eden unvanların kaldırılması</a:t>
            </a:r>
          </a:p>
          <a:p>
            <a:pPr marL="400050" indent="-400050">
              <a:buFont typeface="+mj-lt"/>
              <a:buAutoNum type="romanUcPeriod"/>
            </a:pPr>
            <a:r>
              <a:rPr lang="tr-TR" sz="2400" b="1" dirty="0" smtClean="0"/>
              <a:t>Kadınlara milletvekili seçme ve seçilme hakkının tanınması</a:t>
            </a:r>
          </a:p>
          <a:p>
            <a:pPr marL="400050" indent="-400050">
              <a:buFont typeface="+mj-lt"/>
              <a:buAutoNum type="romanUcPeriod"/>
            </a:pPr>
            <a:r>
              <a:rPr lang="tr-TR" sz="2400" b="1" dirty="0" smtClean="0"/>
              <a:t>Medreselerin kapatılması</a:t>
            </a:r>
          </a:p>
          <a:p>
            <a:pPr marL="400050" indent="-400050">
              <a:buFont typeface="+mj-lt"/>
              <a:buAutoNum type="romanUcPeriod"/>
            </a:pPr>
            <a:r>
              <a:rPr lang="tr-TR" sz="2400" b="1" dirty="0" smtClean="0"/>
              <a:t>Saltanatın kaldırılması</a:t>
            </a:r>
          </a:p>
          <a:p>
            <a:r>
              <a:rPr lang="tr-TR" sz="2400" b="1" dirty="0" smtClean="0"/>
              <a:t>İnkılaplarından hangilerinin halkçılık ilkesi doğrultusunda yapıldığı söylenebilir?</a:t>
            </a:r>
          </a:p>
          <a:p>
            <a:pPr algn="ctr"/>
            <a:r>
              <a:rPr lang="tr-TR" sz="2400" b="1" dirty="0" smtClean="0"/>
              <a:t>A- yalnız I       B- yalnız II       C- I ve III       D- I, II ve IV</a:t>
            </a:r>
            <a:endParaRPr lang="tr-TR" sz="2400" b="1" dirty="0"/>
          </a:p>
        </p:txBody>
      </p:sp>
      <p:sp>
        <p:nvSpPr>
          <p:cNvPr id="4" name="Oval 3"/>
          <p:cNvSpPr/>
          <p:nvPr/>
        </p:nvSpPr>
        <p:spPr>
          <a:xfrm>
            <a:off x="7740352" y="4653136"/>
            <a:ext cx="576064" cy="4572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4932040" y="6453336"/>
            <a:ext cx="2160240" cy="369332"/>
          </a:xfrm>
          <a:prstGeom prst="rect">
            <a:avLst/>
          </a:prstGeom>
          <a:solidFill>
            <a:srgbClr val="FF0000"/>
          </a:solidFill>
        </p:spPr>
        <p:txBody>
          <a:bodyPr wrap="square" rtlCol="0">
            <a:spAutoFit/>
          </a:bodyPr>
          <a:lstStyle/>
          <a:p>
            <a:pPr algn="ctr"/>
            <a:r>
              <a:rPr lang="tr-TR" dirty="0" smtClean="0"/>
              <a:t>(2009- SBS</a:t>
            </a:r>
            <a:endParaRPr lang="tr-TR" dirty="0"/>
          </a:p>
        </p:txBody>
      </p:sp>
    </p:spTree>
    <p:extLst>
      <p:ext uri="{BB962C8B-B14F-4D97-AF65-F5344CB8AC3E}">
        <p14:creationId xmlns:p14="http://schemas.microsoft.com/office/powerpoint/2010/main" val="19444422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33333E-7 -5.18724E-6 C -0.01215 -0.01665 -0.01858 -0.03861 -0.03055 -0.05456 C -0.03229 -0.05687 -0.03507 -0.05757 -0.0368 -0.05988 C -0.03993 -0.06404 -0.04201 -0.06912 -0.04496 -0.07352 C -0.075 -0.1172 -0.04861 -0.07929 -0.06528 -0.09802 C -0.07934 -0.11374 -0.06285 -0.09779 -0.0776 -0.11697 C -0.07934 -0.11929 -0.08177 -0.12021 -0.08368 -0.12229 C -0.08663 -0.12553 -0.08941 -0.12923 -0.09184 -0.13315 C -0.09965 -0.14541 -0.10642 -0.15904 -0.11424 -0.1713 C -0.12708 -0.19141 -0.11753 -0.17315 -0.13264 -0.19303 C -0.13437 -0.19534 -0.1349 -0.19904 -0.1368 -0.20112 C -0.13924 -0.20366 -0.14253 -0.20435 -0.14496 -0.20666 C -0.15226 -0.2136 -0.15851 -0.22331 -0.16528 -0.23117 C -0.175 -0.24226 -0.18594 -0.25105 -0.19601 -0.26099 C -0.20851 -0.27324 -0.19583 -0.2663 -0.20816 -0.27185 C -0.22465 -0.28757 -0.21667 -0.28364 -0.23055 -0.28803 C -0.24358 -0.29682 -0.25729 -0.30236 -0.27135 -0.30722 C -0.31858 -0.30491 -0.34184 -0.31392 -0.37344 -0.27185 C -0.37413 -0.26908 -0.37465 -0.2663 -0.37552 -0.26376 C -0.37656 -0.26076 -0.37865 -0.25844 -0.37951 -0.25544 C -0.39028 -0.2173 -0.37292 -0.26469 -0.38576 -0.23117 C -0.38976 -0.20458 -0.39271 -0.17939 -0.38576 -0.15234 C -0.38055 -0.11166 -0.36944 -0.07305 -0.36319 -0.0326 C -0.36163 0.00623 -0.35399 0.06634 -0.38368 0.09223 C -0.39253 0.11003 -0.40399 0.12898 -0.4184 0.13846 C -0.42535 0.15233 -0.43507 0.15441 -0.44687 0.15741 C -0.47135 0.15649 -0.49601 0.15649 -0.52049 0.15487 C -0.52604 0.15441 -0.53125 0.15048 -0.5368 0.14932 C -0.54878 0.14701 -0.56406 0.14632 -0.57552 0.14123 C -0.58785 0.13568 -0.59531 0.13291 -0.60816 0.13037 C -0.61024 0.12944 -0.61233 0.12875 -0.61424 0.12759 C -0.61649 0.12621 -0.61823 0.12366 -0.62049 0.12228 C -0.63507 0.11419 -0.6224 0.12598 -0.6368 0.11396 C -0.66458 0.09084 -0.62795 0.11997 -0.65104 0.09777 C -0.65764 0.0913 -0.66545 0.08645 -0.67135 0.07859 C -0.67865 0.06888 -0.67743 0.06541 -0.68368 0.05432 C -0.68993 0.04299 -0.69653 0.03397 -0.70208 0.02172 C -0.70642 -0.00093 -0.70295 0.01433 -0.71632 -0.02174 C -0.72743 -0.05156 -0.73819 -0.08137 -0.74896 -0.11143 C -0.75555 -0.12992 -0.76493 -0.14864 -0.76944 -0.16852 C -0.77083 -0.17499 -0.77205 -0.18147 -0.77344 -0.18771 C -0.77465 -0.19326 -0.7776 -0.20389 -0.7776 -0.20389 C -0.78246 -0.2455 -0.78976 -0.29497 -0.77135 -0.33172 C -0.77066 -0.33542 -0.77101 -0.33958 -0.76944 -0.34259 C -0.76545 -0.35068 -0.7526 -0.35137 -0.74687 -0.35345 C -0.74271 -0.35484 -0.73472 -0.35877 -0.73472 -0.35877 C -0.7026 -0.35622 -0.69479 -0.36039 -0.67135 -0.33704 C -0.66319 -0.32895 -0.65833 -0.31693 -0.65503 -0.30444 C -0.65365 -0.29913 -0.65104 -0.28803 -0.65104 -0.28803 C -0.64687 -0.24504 -0.64184 -0.19603 -0.65503 -0.15488 C -0.66875 -0.11235 -0.65121 -0.178 -0.66128 -0.1387 C -0.66371 -0.1142 -0.66163 -0.12553 -0.66736 -0.10334 C -0.66805 -0.10056 -0.66944 -0.09524 -0.66944 -0.09524 C -0.67118 -0.07282 -0.67465 -0.05387 -0.67951 -0.0326 C -0.68229 0.01063 -0.68559 0.03467 -0.67552 0.07605 C -0.67344 0.08483 -0.6743 0.08991 -0.67135 0.09777 C -0.6625 0.12158 -0.62951 0.13915 -0.61233 0.14401 C -0.57066 0.1558 -0.53038 0.16296 -0.48785 0.16574 C -0.47344 0.16851 -0.45937 0.17822 -0.44496 0.17914 C -0.42309 0.18076 -0.40139 0.18099 -0.37951 0.18192 C -0.37621 0.18377 -0.37292 0.18631 -0.36944 0.18746 C -0.36198 0.19001 -0.34687 0.19278 -0.34687 0.19278 C -0.32691 0.20203 -0.31406 0.2018 -0.29184 0.20365 C -0.27257 0.21012 -0.25382 0.20226 -0.23472 0.19833 C -0.22656 0.19093 -0.21736 0.18885 -0.20816 0.18469 C -0.17812 0.19486 -0.21354 0.19116 -0.15712 0.19556 C -0.14896 0.19833 -0.14479 0.2018 -0.1368 0.19833 C -0.13472 0.19648 -0.13055 0.19278 -0.13055 0.19278 " pathEditMode="relative" ptsTypes="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404664"/>
            <a:ext cx="8424935" cy="6120679"/>
          </a:xfrm>
        </p:spPr>
        <p:style>
          <a:lnRef idx="1">
            <a:schemeClr val="accent2"/>
          </a:lnRef>
          <a:fillRef idx="2">
            <a:schemeClr val="accent2"/>
          </a:fillRef>
          <a:effectRef idx="1">
            <a:schemeClr val="accent2"/>
          </a:effectRef>
          <a:fontRef idx="minor">
            <a:schemeClr val="dk1"/>
          </a:fontRef>
        </p:style>
        <p:txBody>
          <a:bodyPr>
            <a:normAutofit/>
          </a:bodyPr>
          <a:lstStyle/>
          <a:p>
            <a:r>
              <a:rPr lang="tr-TR" b="1" dirty="0" smtClean="0"/>
              <a:t>Atatürk’ün milliyetçilik ilkesi ırkçılık esasına dayanmaz. Ona  göre ırkı, düşüncesi ve inancı ne olursa olsun kendini Türk bilen ve Türk hisseden her insan Türk’tür. Atatürk’ün milliyetçilik anlayışı anayasamızda «Türk devletine vatandaşlık bağı ile bağlı olan herkes Türk’tür.» şeklinde ifadesini bulmuştur.</a:t>
            </a:r>
          </a:p>
          <a:p>
            <a:endParaRPr lang="tr-TR" b="1" dirty="0" smtClean="0"/>
          </a:p>
          <a:p>
            <a:r>
              <a:rPr lang="tr-TR" b="1" dirty="0" smtClean="0"/>
              <a:t>Verilen  bilgiye göre, Atatürk’ün milliyetçilik anlayışı hakkında aşağıdakilerden  hangisi söylenemez?</a:t>
            </a:r>
          </a:p>
          <a:p>
            <a:r>
              <a:rPr lang="tr-TR" b="1" dirty="0" smtClean="0"/>
              <a:t>A- Milli birlik ve beraberliğini güçlendirmeye yöneliktir.</a:t>
            </a:r>
          </a:p>
          <a:p>
            <a:r>
              <a:rPr lang="tr-TR" b="1" dirty="0" smtClean="0"/>
              <a:t>B- Millet fertlerin birbirine bağlayıcıdır.</a:t>
            </a:r>
          </a:p>
          <a:p>
            <a:r>
              <a:rPr lang="tr-TR" b="1" dirty="0" smtClean="0"/>
              <a:t>C- Sınıf ve zümre üstünlüğüne önem verir.</a:t>
            </a:r>
          </a:p>
          <a:p>
            <a:r>
              <a:rPr lang="tr-TR" b="1" dirty="0" smtClean="0"/>
              <a:t>D- Birleştirici ve bütünleyicidir.</a:t>
            </a:r>
            <a:endParaRPr lang="tr-TR" b="1" dirty="0"/>
          </a:p>
        </p:txBody>
      </p:sp>
      <p:sp>
        <p:nvSpPr>
          <p:cNvPr id="4" name="Oval 3"/>
          <p:cNvSpPr/>
          <p:nvPr/>
        </p:nvSpPr>
        <p:spPr>
          <a:xfrm>
            <a:off x="7740352" y="5445224"/>
            <a:ext cx="648072" cy="32403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73765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7 -8.87656E-7 C 0.00487 -0.01872 0.00816 -0.03467 0.01025 -0.05432 C 0.00764 -0.10841 0.00816 -0.14355 -0.00607 -0.19025 C -0.0125 -0.24896 -0.03194 -0.28595 -0.05086 -0.33703 C -0.05347 -0.35691 -0.05833 -0.37587 -0.06527 -0.3939 C -0.06944 -0.42349 -0.0842 -0.44522 -0.09583 -0.47018 C -0.09791 -0.47457 -0.09982 -0.4792 -0.10191 -0.48359 C -0.10538 -0.49122 -0.11632 -0.50277 -0.11632 -0.50277 C -0.12326 -0.52173 -0.11822 -0.51087 -0.13454 -0.53259 C -0.13663 -0.53537 -0.13697 -0.54022 -0.13871 -0.54346 C -0.14618 -0.55733 -0.15572 -0.56773 -0.16527 -0.57883 C -0.171 -0.58553 -0.17447 -0.59316 -0.18177 -0.59778 C -0.20034 -0.61003 -0.21458 -0.61489 -0.23454 -0.61951 C -0.23871 -0.62044 -0.24687 -0.62228 -0.24687 -0.62228 C -0.26388 -0.62136 -0.28107 -0.62182 -0.29791 -0.61951 C -0.30086 -0.61905 -0.3151 -0.6068 -0.31632 -0.60587 C -0.33854 -0.59015 -0.36093 -0.57513 -0.37743 -0.54878 C -0.38732 -0.53283 -0.39357 -0.51711 -0.40191 -0.5 C -0.40642 -0.4651 -0.40798 -0.43759 -0.39583 -0.40476 C -0.39218 -0.38095 -0.38281 -0.36408 -0.37552 -0.34235 C -0.36128 -0.29935 -0.35086 -0.25381 -0.33472 -0.21197 C -0.33003 -0.18655 -0.32343 -0.16181 -0.32031 -0.13592 C -0.31892 -0.12321 -0.3177 -0.1105 -0.31632 -0.09801 C -0.31579 -0.09154 -0.31423 -0.07883 -0.31423 -0.07883 C -0.31527 -0.0393 -0.30989 0.01942 -0.32847 0.0571 C -0.33281 0.07998 -0.32708 0.05686 -0.33663 0.07605 C -0.33784 0.07836 -0.3375 0.08183 -0.33871 0.08391 C -0.34357 0.09293 -0.3559 0.11211 -0.36319 0.11674 C -0.36579 0.11858 -0.36875 0.11835 -0.37135 0.11951 C -0.39149 0.12829 -0.4118 0.13315 -0.43263 0.1387 C -0.4401 0.14078 -0.44757 0.14216 -0.45503 0.14401 C -0.46319 0.14586 -0.47951 0.14956 -0.47951 0.14956 C -0.49045 0.14864 -0.50156 0.15025 -0.51215 0.14679 C -0.51979 0.14424 -0.52586 0.12159 -0.53055 0.11419 C -0.54531 0.09131 -0.52864 0.12159 -0.54079 0.09501 C -0.5434 0.08946 -0.54913 0.07883 -0.54913 0.07883 C -0.55347 0.04531 -0.55104 0.05871 -0.55503 0.03814 C -0.55329 0.01225 -0.55069 -0.01271 -0.54687 -0.03837 C -0.54479 -0.05201 -0.53559 -0.06704 -0.53055 -0.07883 C -0.51927 -0.10518 -0.53055 -0.0853 -0.51632 -0.11142 C -0.51371 -0.11604 -0.51111 -0.12067 -0.50816 -0.12506 C -0.50555 -0.12899 -0.50225 -0.13176 -0.5 -0.13592 C -0.49166 -0.15049 -0.48697 -0.16713 -0.47951 -0.18215 C -0.47743 -0.19302 -0.47604 -0.19995 -0.47135 -0.2092 C -0.46475 -0.23509 -0.45729 -0.26191 -0.44687 -0.28525 C -0.44531 -0.29357 -0.44201 -0.3012 -0.44079 -0.30976 C -0.43941 -0.31877 -0.43993 -0.32802 -0.43871 -0.33703 C -0.43715 -0.3472 -0.43316 -0.35945 -0.43055 -0.36963 C -0.42934 -0.37471 -0.42951 -0.38049 -0.42847 -0.38581 C -0.42743 -0.39043 -0.42586 -0.39482 -0.42447 -0.39945 C -0.42517 -0.42302 -0.42465 -0.4466 -0.42638 -0.47018 C -0.42725 -0.48266 -0.43593 -0.48937 -0.4427 -0.49445 C -0.46145 -0.50855 -0.48038 -0.51341 -0.50191 -0.51618 C -0.51805 -0.52358 -0.50989 -0.5208 -0.52638 -0.5245 C -0.53593 -0.52358 -0.54548 -0.52335 -0.55503 -0.52173 C -0.56319 -0.52034 -0.57152 -0.51341 -0.57951 -0.51087 C -0.59479 -0.50624 -0.59322 -0.50763 -0.61423 -0.50532 C -0.62552 -0.50254 -0.63593 -0.49931 -0.64687 -0.49445 C -0.65295 -0.49168 -0.66527 -0.48636 -0.66527 -0.48636 C -0.67222 -0.47712 -0.68038 -0.47342 -0.68767 -0.46463 C -0.70052 -0.44915 -0.69982 -0.44938 -0.70816 -0.43481 C -0.70972 -0.42349 -0.71145 -0.41308 -0.71423 -0.40222 C -0.71822 -0.37078 -0.71979 -0.33773 -0.71215 -0.30698 C -0.71336 -0.27092 -0.71441 -0.22908 -0.72031 -0.19302 C -0.72586 -0.15927 -0.74253 -0.12991 -0.75086 -0.09801 C -0.75538 -0.08068 -0.75746 -0.06149 -0.76527 -0.04623 C -0.76597 -0.04346 -0.76597 -0.04045 -0.76718 -0.03837 C -0.76875 -0.03491 -0.77343 -0.02982 -0.77343 -0.02982 " pathEditMode="relative" ptsTypes="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332656"/>
            <a:ext cx="1440160" cy="1243025"/>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0272" y="328341"/>
            <a:ext cx="1224136" cy="1224136"/>
          </a:xfrm>
          <a:prstGeom prst="rect">
            <a:avLst/>
          </a:prstGeom>
        </p:spPr>
      </p:pic>
      <p:sp>
        <p:nvSpPr>
          <p:cNvPr id="4" name="Köşeleri Yuvarlanmış Dikdörtgen Belirtme Çizgisi 3"/>
          <p:cNvSpPr/>
          <p:nvPr/>
        </p:nvSpPr>
        <p:spPr>
          <a:xfrm>
            <a:off x="2267744" y="332656"/>
            <a:ext cx="2304256" cy="1219821"/>
          </a:xfrm>
          <a:prstGeom prst="wedgeRoundRectCallout">
            <a:avLst>
              <a:gd name="adj1" fmla="val -61450"/>
              <a:gd name="adj2" fmla="val -540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Aklın ve bilimin öncülüğünde yenileşmeyi ve gelişmeyi hedefler</a:t>
            </a:r>
            <a:endParaRPr lang="tr-TR" dirty="0"/>
          </a:p>
        </p:txBody>
      </p:sp>
      <p:sp>
        <p:nvSpPr>
          <p:cNvPr id="5" name="Köşeleri Yuvarlanmış Dikdörtgen Belirtme Çizgisi 4"/>
          <p:cNvSpPr/>
          <p:nvPr/>
        </p:nvSpPr>
        <p:spPr>
          <a:xfrm>
            <a:off x="4716016" y="328341"/>
            <a:ext cx="2160240" cy="2380579"/>
          </a:xfrm>
          <a:prstGeom prst="wedgeRoundRectCallout">
            <a:avLst>
              <a:gd name="adj1" fmla="val 57263"/>
              <a:gd name="adj2" fmla="val -24715"/>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Atatürkçü düşünce sistemine dinamik bir yapı kazandıracak  çağdaşlaşmayı sürekli hale getirmiştir.</a:t>
            </a:r>
            <a:endParaRPr lang="tr-TR" dirty="0"/>
          </a:p>
        </p:txBody>
      </p:sp>
      <p:sp>
        <p:nvSpPr>
          <p:cNvPr id="6" name="Dikdörtgen 5"/>
          <p:cNvSpPr/>
          <p:nvPr/>
        </p:nvSpPr>
        <p:spPr>
          <a:xfrm>
            <a:off x="611560" y="2924944"/>
            <a:ext cx="8064896" cy="1872208"/>
          </a:xfrm>
          <a:prstGeom prst="rect">
            <a:avLst/>
          </a:prstGeom>
          <a:ln w="76200"/>
        </p:spPr>
        <p:style>
          <a:lnRef idx="1">
            <a:schemeClr val="accent6"/>
          </a:lnRef>
          <a:fillRef idx="2">
            <a:schemeClr val="accent6"/>
          </a:fillRef>
          <a:effectRef idx="1">
            <a:schemeClr val="accent6"/>
          </a:effectRef>
          <a:fontRef idx="minor">
            <a:schemeClr val="dk1"/>
          </a:fontRef>
        </p:style>
        <p:txBody>
          <a:bodyPr rtlCol="0" anchor="ctr"/>
          <a:lstStyle/>
          <a:p>
            <a:r>
              <a:rPr lang="tr-TR" dirty="0" smtClean="0"/>
              <a:t>Öğrencilerin yukarıdaki konuşmaları hangi ilke ile ilgili olabilir?</a:t>
            </a:r>
          </a:p>
          <a:p>
            <a:endParaRPr lang="tr-TR" dirty="0" smtClean="0"/>
          </a:p>
          <a:p>
            <a:r>
              <a:rPr lang="tr-TR" dirty="0" smtClean="0"/>
              <a:t>A- LAİKLİK                                      B- MİLLİYETÇİLİK</a:t>
            </a:r>
          </a:p>
          <a:p>
            <a:endParaRPr lang="tr-TR" dirty="0"/>
          </a:p>
          <a:p>
            <a:r>
              <a:rPr lang="tr-TR" dirty="0" smtClean="0"/>
              <a:t>C-  İNKILAPÇILIK                          D- DEVLETÇİLİK</a:t>
            </a:r>
            <a:endParaRPr lang="tr-TR" dirty="0"/>
          </a:p>
        </p:txBody>
      </p:sp>
      <p:sp>
        <p:nvSpPr>
          <p:cNvPr id="7" name="Oval 6"/>
          <p:cNvSpPr/>
          <p:nvPr/>
        </p:nvSpPr>
        <p:spPr>
          <a:xfrm>
            <a:off x="2627784" y="1988840"/>
            <a:ext cx="457200"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7894621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44444E-6 9.46102E-7 C 0.00747 0.00671 0.01632 0.01851 0.02465 0.02198 C 0.03125 0.02475 0.03785 0.02661 0.04462 0.02822 C 0.06337 0.03285 0.03733 0.02591 0.06233 0.03285 C 0.06424 0.03331 0.06823 0.03447 0.06823 0.03447 C 0.11424 0.03331 0.15886 0.02961 0.20469 0.02661 C 0.24392 0.01782 0.2283 0.02175 0.25174 0.01573 C 0.26129 0.01088 0.26806 0.00486 0.27517 -0.00462 C 0.27604 -0.00809 0.27882 -0.01064 0.27882 -0.01411 C 0.27934 -0.0377 0.27917 -0.06268 0.2717 -0.08466 C 0.27031 -0.08882 0.26997 -0.09461 0.26701 -0.09715 C 0.26198 -0.10155 0.25729 -0.10756 0.25278 -0.11288 C 0.24583 -0.12144 0.23767 -0.13509 0.22813 -0.13786 C 0.21771 -0.14758 0.19948 -0.14804 0.18698 -0.15059 C 0.17986 -0.15197 0.18125 -0.15174 0.17396 -0.15521 C 0.17274 -0.15568 0.17049 -0.15683 0.17049 -0.15683 C 0.15677 -0.15637 0.14306 -0.1566 0.12934 -0.15521 C 0.12257 -0.15452 0.1191 -0.15059 0.11285 -0.14897 C 0.10747 -0.14758 0.10191 -0.14665 0.09636 -0.14573 C 0.07379 -0.1418 0.05139 -0.13925 0.02934 -0.13162 C 0.01875 -0.12237 0.00573 -0.11774 -0.0059 -0.11126 C -0.0151 -0.09923 -0.02517 -0.08882 -0.02951 -0.07217 C -0.02899 -0.0643 -0.0309 -0.05482 -0.02708 -0.04857 C -0.01667 -0.03122 -0.00382 -0.01364 0.00938 9.46102E-7 C 0.01597 0.00694 0.02396 0.01203 0.03056 0.01874 C 0.03316 0.02152 0.0349 0.02545 0.0375 0.02822 C 0.04427 0.03516 0.05174 0.04072 0.05868 0.04696 C 0.06597 0.05344 0.08125 0.05853 0.08698 0.06107 C 0.08993 0.06246 0.09219 0.06593 0.09514 0.06732 C 0.10747 0.07333 0.12049 0.07703 0.13281 0.08305 C 0.14774 0.09022 0.16233 0.09785 0.17761 0.1034 C 0.18646 0.10664 0.19445 0.11335 0.20347 0.1159 C 0.2408 0.127 0.27951 0.12561 0.31754 0.12862 C 0.32917 0.13186 0.34132 0.13348 0.35278 0.13787 C 0.3717 0.14481 0.35538 0.14111 0.3717 0.14412 C 0.37813 0.14712 0.38386 0.14851 0.39045 0.15059 C 0.40261 0.15453 0.39254 0.15221 0.40469 0.158 C 0.45208 0.18182 0.40469 0.15753 0.43993 0.17234 C 0.45417 0.17835 0.44879 0.17858 0.46233 0.18344 C 0.47691 0.18853 0.50261 0.19154 0.51406 0.2068 C 0.51441 0.20842 0.51476 0.21004 0.51528 0.21166 C 0.51632 0.21444 0.51788 0.21675 0.51875 0.21953 C 0.52031 0.22462 0.52066 0.22994 0.52222 0.23503 C 0.52361 0.24636 0.52639 0.25677 0.52813 0.2681 C 0.52813 0.2681 0.52691 0.2917 0.52587 0.29633 C 0.52188 0.31437 0.50747 0.33241 0.49514 0.34004 C 0.47969 0.36156 0.45365 0.36433 0.43281 0.36688 C 0.41285 0.36642 0.39288 0.36618 0.37292 0.36526 C 0.34201 0.36364 0.31233 0.34467 0.28455 0.32917 C 0.27413 0.32339 0.26302 0.32154 0.25278 0.31506 C 0.23056 0.30095 0.21215 0.28036 0.19045 0.26487 C 0.17431 0.2533 0.15972 0.24775 0.1434 0.23826 C 0.13368 0.23271 0.1257 0.22323 0.11528 0.22091 C 0.11094 0.2186 0.10677 0.21444 0.10226 0.21328 C 0.08785 0.20958 0.07326 0.20727 0.05868 0.20542 C 0.03698 0.19801 0.02917 0.20102 0.00104 0.20218 C -0.00347 0.20426 -0.00764 0.20495 -0.0118 0.20842 C -0.0184 0.22531 -0.02743 0.23803 -0.03663 0.25237 C -0.0401 0.25793 -0.04149 0.2651 -0.04479 0.27111 C -0.04722 0.2806 -0.05 0.28522 -0.05417 0.29309 C -0.06059 0.30512 -0.06371 0.3146 -0.07413 0.32131 C -0.07864 0.33287 -0.08594 0.34004 -0.09305 0.34791 C -0.09427 0.3493 -0.09514 0.35161 -0.09653 0.35277 C -0.1026 0.35716 -0.10903 0.35786 -0.11545 0.36063 C -0.12292 0.36017 -0.13038 0.36017 -0.13767 0.35901 C -0.1441 0.35786 -0.15364 0.35138 -0.15885 0.34791 C -0.16996 0.34051 -0.18333 0.33727 -0.19531 0.33241 C -0.20347 0.32501 -0.19965 0.32709 -0.2059 0.32455 C -0.21302 0.32617 -0.21597 0.33125 -0.22239 0.3338 C -0.22326 0.33218 -0.22483 0.32917 -0.22483 0.32917 " pathEditMode="relative" ptsTypes="fffffffffffffffffffffffffffffffffffffffffffffffffffffffffffffffffffffA">
                                      <p:cBhvr>
                                        <p:cTn id="6" dur="45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olu Çerçeve 1"/>
          <p:cNvSpPr/>
          <p:nvPr/>
        </p:nvSpPr>
        <p:spPr>
          <a:xfrm>
            <a:off x="1043608" y="836712"/>
            <a:ext cx="6552728" cy="1440160"/>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dirty="0" smtClean="0"/>
              <a:t>ATATÜRK’ÜN,</a:t>
            </a:r>
          </a:p>
          <a:p>
            <a:pPr algn="ctr"/>
            <a:r>
              <a:rPr lang="tr-TR" dirty="0" smtClean="0"/>
              <a:t>« Hayatta en hakiki mürşit ilimdir.»</a:t>
            </a:r>
          </a:p>
          <a:p>
            <a:pPr algn="ctr"/>
            <a:r>
              <a:rPr lang="tr-TR" dirty="0" smtClean="0"/>
              <a:t>Sözü, Atatürkçülük ilkelerinin ortak özelliklerinden hangisiyle ilgili olabilir?</a:t>
            </a:r>
            <a:endParaRPr lang="tr-TR" dirty="0"/>
          </a:p>
        </p:txBody>
      </p:sp>
      <p:sp>
        <p:nvSpPr>
          <p:cNvPr id="3" name="Dolu Çerçeve 2"/>
          <p:cNvSpPr/>
          <p:nvPr/>
        </p:nvSpPr>
        <p:spPr>
          <a:xfrm>
            <a:off x="1043608" y="2780928"/>
            <a:ext cx="6552728" cy="1800200"/>
          </a:xfrm>
          <a:prstGeom prst="bevel">
            <a:avLst/>
          </a:prstGeom>
        </p:spPr>
        <p:style>
          <a:lnRef idx="1">
            <a:schemeClr val="accent5"/>
          </a:lnRef>
          <a:fillRef idx="2">
            <a:schemeClr val="accent5"/>
          </a:fillRef>
          <a:effectRef idx="1">
            <a:schemeClr val="accent5"/>
          </a:effectRef>
          <a:fontRef idx="minor">
            <a:schemeClr val="dk1"/>
          </a:fontRef>
        </p:style>
        <p:txBody>
          <a:bodyPr rtlCol="0" anchor="ctr"/>
          <a:lstStyle/>
          <a:p>
            <a:r>
              <a:rPr lang="tr-TR" b="1" dirty="0" smtClean="0"/>
              <a:t>A- MİLLİ  EGEMENLİK</a:t>
            </a:r>
          </a:p>
          <a:p>
            <a:r>
              <a:rPr lang="tr-TR" b="1" dirty="0" smtClean="0"/>
              <a:t>B- BAĞIMSIZLIK</a:t>
            </a:r>
          </a:p>
          <a:p>
            <a:r>
              <a:rPr lang="tr-TR" b="1" dirty="0" smtClean="0"/>
              <a:t>C- AKILCILIK ve BİLİMSELLİK</a:t>
            </a:r>
          </a:p>
          <a:p>
            <a:r>
              <a:rPr lang="tr-TR" b="1" dirty="0" smtClean="0"/>
              <a:t>D- EVRENSELLİK ve BARIŞÇILIK</a:t>
            </a:r>
            <a:endParaRPr lang="tr-TR" b="1" dirty="0"/>
          </a:p>
        </p:txBody>
      </p:sp>
      <p:sp>
        <p:nvSpPr>
          <p:cNvPr id="4" name="Oval 3"/>
          <p:cNvSpPr/>
          <p:nvPr/>
        </p:nvSpPr>
        <p:spPr>
          <a:xfrm>
            <a:off x="8316416" y="1124744"/>
            <a:ext cx="360040" cy="2286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4716016" y="4725144"/>
            <a:ext cx="1872208" cy="369332"/>
          </a:xfrm>
          <a:prstGeom prst="rect">
            <a:avLst/>
          </a:prstGeom>
          <a:solidFill>
            <a:srgbClr val="FFFF00"/>
          </a:solidFill>
        </p:spPr>
        <p:txBody>
          <a:bodyPr wrap="square" rtlCol="0">
            <a:spAutoFit/>
          </a:bodyPr>
          <a:lstStyle/>
          <a:p>
            <a:pPr algn="ctr"/>
            <a:r>
              <a:rPr lang="tr-TR" dirty="0" smtClean="0"/>
              <a:t>( 2011- SBS</a:t>
            </a:r>
            <a:endParaRPr lang="tr-TR" dirty="0"/>
          </a:p>
        </p:txBody>
      </p:sp>
    </p:spTree>
    <p:extLst>
      <p:ext uri="{BB962C8B-B14F-4D97-AF65-F5344CB8AC3E}">
        <p14:creationId xmlns:p14="http://schemas.microsoft.com/office/powerpoint/2010/main" val="15277414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6.38889E-6 5.66736E-7 C -0.00556 0.00486 -0.00782 0.00949 -0.01164 0.01712 C -0.01268 0.01943 -0.01563 0.01804 -0.01754 0.01874 C -0.01997 0.01966 -0.02466 0.02175 -0.02466 0.02175 C -0.02726 0.02406 -0.029 0.02753 -0.03178 0.02961 C -0.03733 0.03377 -0.04462 0.03424 -0.05053 0.03586 C -0.06997 0.04071 -0.0882 0.04118 -0.10817 0.0421 C -0.13751 0.04881 -0.16806 0.04534 -0.19758 0.04372 C -0.21806 0.04534 -0.23577 0.04904 -0.25643 0.04997 C -0.26025 0.05182 -0.26442 0.05274 -0.26824 0.05482 C -0.27431 0.05806 -0.27969 0.06292 -0.28577 0.0657 C -0.29115 0.07264 -0.29584 0.08443 -0.29879 0.09392 C -0.30001 0.09808 -0.30018 0.10294 -0.30226 0.10641 C -0.30348 0.10849 -0.30469 0.11057 -0.30591 0.11265 C -0.30678 0.11427 -0.3073 0.11589 -0.30817 0.11751 C -0.31042 0.12168 -0.31528 0.13 -0.31528 0.13 C -0.31598 0.13255 -0.31667 0.13532 -0.31754 0.13787 C -0.31858 0.14064 -0.32015 0.14296 -0.32136 0.14573 C -0.32223 0.14874 -0.32258 0.15198 -0.32344 0.15499 C -0.32414 0.15776 -0.32501 0.16031 -0.32587 0.16285 C -0.32865 0.17025 -0.33351 0.17488 -0.33647 0.18182 C -0.33785 0.18529 -0.3382 0.18945 -0.34011 0.19269 C -0.34601 0.20472 -0.35695 0.21652 -0.36702 0.22253 C -0.38195 0.23132 -0.39671 0.23364 -0.41285 0.23502 C -0.44098 0.2415 -0.46581 0.24196 -0.49532 0.24289 C -0.50504 0.24474 -0.51424 0.24867 -0.52344 0.25353 C -0.53265 0.25862 -0.53942 0.26625 -0.54931 0.26949 C -0.56303 0.27365 -0.58074 0.27458 -0.59532 0.27735 C -0.61025 0.28406 -0.62483 0.29193 -0.63994 0.29771 C -0.65747 0.30419 -0.67622 0.30604 -0.6941 0.3102 C -0.70348 0.31228 -0.71199 0.31922 -0.72119 0.32269 C -0.72501 0.32616 -0.72883 0.32732 -0.73282 0.33056 C -0.74098 0.33727 -0.73438 0.33403 -0.74115 0.3368 C -0.74445 0.34143 -0.74879 0.34444 -0.75174 0.34953 C -0.75817 0.36086 -0.76563 0.37497 -0.7764 0.37914 C -0.78091 0.3833 -0.779 0.38099 -0.7823 0.38561 " pathEditMode="relative" ptsTypes="fffffffffffffffffffffffffffffffffffA">
                                      <p:cBhvr>
                                        <p:cTn id="6" dur="5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548680"/>
            <a:ext cx="2814104" cy="1949772"/>
          </a:xfrm>
          <a:prstGeom prst="rect">
            <a:avLst/>
          </a:prstGeom>
        </p:spPr>
      </p:pic>
      <p:sp>
        <p:nvSpPr>
          <p:cNvPr id="3" name="Köşeleri Yuvarlanmış Dikdörtgen Belirtme Çizgisi 2"/>
          <p:cNvSpPr/>
          <p:nvPr/>
        </p:nvSpPr>
        <p:spPr>
          <a:xfrm>
            <a:off x="3779912" y="620688"/>
            <a:ext cx="4248472" cy="1728192"/>
          </a:xfrm>
          <a:prstGeom prst="wedgeRoundRectCallout">
            <a:avLst>
              <a:gd name="adj1" fmla="val -62107"/>
              <a:gd name="adj2" fmla="val -17177"/>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Milli egemenlik öyle bir nurdur ki; onun karşısında zincirler erir, taç ve tahtlar yanar, yok olur.</a:t>
            </a:r>
            <a:endParaRPr lang="tr-TR" dirty="0"/>
          </a:p>
        </p:txBody>
      </p:sp>
      <p:sp>
        <p:nvSpPr>
          <p:cNvPr id="4" name="Dolu Çerçeve 3"/>
          <p:cNvSpPr/>
          <p:nvPr/>
        </p:nvSpPr>
        <p:spPr>
          <a:xfrm>
            <a:off x="683568" y="2780928"/>
            <a:ext cx="7344816" cy="2160240"/>
          </a:xfrm>
          <a:prstGeom prst="bevel">
            <a:avLst/>
          </a:prstGeom>
        </p:spPr>
        <p:style>
          <a:lnRef idx="1">
            <a:schemeClr val="accent1"/>
          </a:lnRef>
          <a:fillRef idx="2">
            <a:schemeClr val="accent1"/>
          </a:fillRef>
          <a:effectRef idx="1">
            <a:schemeClr val="accent1"/>
          </a:effectRef>
          <a:fontRef idx="minor">
            <a:schemeClr val="dk1"/>
          </a:fontRef>
        </p:style>
        <p:txBody>
          <a:bodyPr rtlCol="0" anchor="ctr"/>
          <a:lstStyle/>
          <a:p>
            <a:r>
              <a:rPr lang="tr-TR" b="1" dirty="0" smtClean="0"/>
              <a:t>Atatürk’ün bu sözü aşağıdaki ilkelerden hangisiyle ilgilidir?</a:t>
            </a:r>
          </a:p>
          <a:p>
            <a:endParaRPr lang="tr-TR" b="1" dirty="0" smtClean="0"/>
          </a:p>
          <a:p>
            <a:r>
              <a:rPr lang="tr-TR" b="1" dirty="0" smtClean="0"/>
              <a:t>A- LAİKLİK                  B- DEVLETÇİLİK</a:t>
            </a:r>
          </a:p>
          <a:p>
            <a:endParaRPr lang="tr-TR" b="1" dirty="0" smtClean="0"/>
          </a:p>
          <a:p>
            <a:r>
              <a:rPr lang="tr-TR" b="1" dirty="0" smtClean="0"/>
              <a:t>C- İNKILAPÇILIK       D- CUMHURİYETÇİLİK</a:t>
            </a:r>
            <a:endParaRPr lang="tr-TR" b="1" dirty="0"/>
          </a:p>
        </p:txBody>
      </p:sp>
      <p:sp>
        <p:nvSpPr>
          <p:cNvPr id="5" name="Oval 4"/>
          <p:cNvSpPr/>
          <p:nvPr/>
        </p:nvSpPr>
        <p:spPr>
          <a:xfrm>
            <a:off x="8316416" y="188640"/>
            <a:ext cx="288032" cy="28803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5580112" y="5229200"/>
            <a:ext cx="2304256" cy="369332"/>
          </a:xfrm>
          <a:prstGeom prst="rect">
            <a:avLst/>
          </a:prstGeom>
          <a:solidFill>
            <a:srgbClr val="FF0000"/>
          </a:solidFill>
        </p:spPr>
        <p:txBody>
          <a:bodyPr wrap="square" rtlCol="0">
            <a:spAutoFit/>
          </a:bodyPr>
          <a:lstStyle/>
          <a:p>
            <a:pPr algn="ctr"/>
            <a:r>
              <a:rPr lang="tr-TR" dirty="0" smtClean="0"/>
              <a:t>2011-SBS</a:t>
            </a:r>
            <a:endParaRPr lang="tr-TR" dirty="0"/>
          </a:p>
        </p:txBody>
      </p:sp>
    </p:spTree>
    <p:extLst>
      <p:ext uri="{BB962C8B-B14F-4D97-AF65-F5344CB8AC3E}">
        <p14:creationId xmlns:p14="http://schemas.microsoft.com/office/powerpoint/2010/main" val="31478750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0.00092 C -0.04045 0.00046 -0.13906 -0.00324 -0.18906 0.00092 C -0.19757 0.00162 -0.20503 0.00509 -0.21302 0.00717 C -0.22552 0.01041 -0.23923 0.00879 -0.25208 0.00948 C -0.30121 0.02197 -0.35434 0.02637 -0.4052 0.03469 C -0.43264 0.03955 -0.45694 0.04719 -0.48316 0.05389 C -0.49461 0.06639 -0.50607 0.07309 -0.51319 0.0879 C -0.51579 0.10131 -0.51979 0.11473 -0.52517 0.12792 C -0.52691 0.13231 -0.53142 0.14064 -0.53142 0.1411 C -0.5243 0.17904 -0.53055 0.16377 -0.51892 0.18713 C -0.51007 0.20495 -0.49149 0.2179 -0.4743 0.23155 C -0.44774 0.25283 -0.42812 0.26648 -0.39635 0.28475 C -0.3835 0.29192 -0.37639 0.30094 -0.36319 0.30788 C -0.35295 0.31945 -0.33836 0.3287 -0.32725 0.33981 C -0.31441 0.35253 -0.30121 0.36525 -0.28836 0.37774 C -0.27639 0.38977 -0.27326 0.40342 -0.26389 0.41591 C -0.26666 0.45246 -0.26927 0.5015 -0.30329 0.5325 C -0.30816 0.5436 -0.31753 0.54846 -0.33038 0.55563 C -0.34895 0.57645 -0.38784 0.58362 -0.42031 0.58755 C -0.45573 0.59611 -0.49722 0.59819 -0.54323 0.59819 " pathEditMode="relative" rAng="0" ptsTypes="fffffffffffffffffffA">
                                      <p:cBhvr>
                                        <p:cTn id="6" dur="4500" fill="hold"/>
                                        <p:tgtEl>
                                          <p:spTgt spid="5"/>
                                        </p:tgtEl>
                                        <p:attrNameLst>
                                          <p:attrName>ppt_x</p:attrName>
                                          <p:attrName>ppt_y</p:attrName>
                                        </p:attrNameLst>
                                      </p:cBhvr>
                                      <p:rCtr x="-27170" y="296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lt">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lt">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163</TotalTime>
  <Words>905</Words>
  <Application>Microsoft Office PowerPoint</Application>
  <PresentationFormat>Ekran Gösterisi (4:3)</PresentationFormat>
  <Paragraphs>175</Paragraphs>
  <Slides>18</Slides>
  <Notes>0</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Cilt</vt:lpstr>
      <vt:lpstr>ATATÜRKÇÜLÜK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HAZIRLAYAN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ATATÜRKÇÜLÜK</dc:title>
  <dc:creator>HP</dc:creator>
  <cp:lastModifiedBy>HP</cp:lastModifiedBy>
  <cp:revision>33</cp:revision>
  <dcterms:created xsi:type="dcterms:W3CDTF">2014-04-11T21:17:06Z</dcterms:created>
  <dcterms:modified xsi:type="dcterms:W3CDTF">2014-04-12T08:44:08Z</dcterms:modified>
</cp:coreProperties>
</file>