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68104-29FA-4EF8-BF71-C7B7F0742A11}" type="datetimeFigureOut">
              <a:rPr lang="tr-TR" smtClean="0"/>
              <a:t>27.12.2013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E05E-B476-4623-B4C2-C0E178F9471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07D5-1A49-4827-BA91-9E2FE00FA7F9}" type="datetime1">
              <a:rPr lang="tr-TR" smtClean="0"/>
              <a:t>27.12.2013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81638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0725E-8220-4DEB-8FBA-675118FEA3A4}" type="datetime1">
              <a:rPr lang="tr-TR" smtClean="0"/>
              <a:t>27.12.2013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98089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DAD-61E0-4F01-894C-AB0E1393A36F}" type="datetime1">
              <a:rPr lang="tr-TR" smtClean="0"/>
              <a:t>27.12.2013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66470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3F753-F468-4760-ABD6-4C39F0796EC8}" type="datetime1">
              <a:rPr lang="tr-TR" smtClean="0"/>
              <a:t>27.12.2013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86114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5F337-B9B6-41DD-8A68-BCB1EB8FC88E}" type="datetime1">
              <a:rPr lang="tr-TR" smtClean="0"/>
              <a:t>27.12.2013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8608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D7F4-AB78-4585-99D3-318ACA354146}" type="datetime1">
              <a:rPr lang="tr-TR" smtClean="0"/>
              <a:t>27.12.2013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23024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5F5DE-02BB-484C-822C-1BCD0EBF1386}" type="datetime1">
              <a:rPr lang="tr-TR" smtClean="0"/>
              <a:t>27.12.2013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907428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B693-24DF-4B32-8624-00B871A13B98}" type="datetime1">
              <a:rPr lang="tr-TR" smtClean="0"/>
              <a:t>27.12.2013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22240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053E-D9C0-4F3B-90C1-881721059910}" type="datetime1">
              <a:rPr lang="tr-TR" smtClean="0"/>
              <a:t>27.12.2013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8747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9A5A5-EAE5-44B5-9CE7-C39BE556E836}" type="datetime1">
              <a:rPr lang="tr-TR" smtClean="0"/>
              <a:t>27.12.2013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87948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E757A-FDC3-4952-9CA2-FF39DD01C01C}" type="datetime1">
              <a:rPr lang="tr-TR" smtClean="0"/>
              <a:t>27.12.2013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26052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43544-5B46-411C-8DF7-D7F35E1948A9}" type="datetime1">
              <a:rPr lang="tr-TR" smtClean="0"/>
              <a:t>27.12.2013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91875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Ülkemizin İklim </a:t>
            </a:r>
            <a:r>
              <a:rPr lang="tr-TR" dirty="0" smtClean="0"/>
              <a:t>Haritası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78" y="1524000"/>
            <a:ext cx="8509501" cy="456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49547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267744" y="620688"/>
            <a:ext cx="4698096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KARASAL İKLİMİN DOĞAL BİTKİ ÖRTÜSÜ BOZKIRLARDIR.</a:t>
            </a:r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48" y="1556792"/>
            <a:ext cx="2376264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3" y="4293096"/>
            <a:ext cx="201348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588" y="4046312"/>
            <a:ext cx="3047008" cy="2282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749" y="1550512"/>
            <a:ext cx="2993077" cy="2244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3"/>
            <a:ext cx="239692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448" y="4357688"/>
            <a:ext cx="2584964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9108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548680"/>
            <a:ext cx="648072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AKDENİZ İKLİMİNDE YETİŞEN BAZI TARIM ÜRÜNLERİ.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88393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45530"/>
            <a:ext cx="24193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69" y="3717032"/>
            <a:ext cx="248602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971" y="3712269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01" y="3640831"/>
            <a:ext cx="2468941" cy="214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495462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7161"/>
            <a:ext cx="3069842" cy="2201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93377"/>
            <a:ext cx="2808312" cy="217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27928"/>
            <a:ext cx="21240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92" y="3717031"/>
            <a:ext cx="3028278" cy="2268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22316"/>
            <a:ext cx="2808312" cy="201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75656" y="2708920"/>
            <a:ext cx="63671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MUZ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4716016" y="2564904"/>
            <a:ext cx="884216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PAMUK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475656" y="5517232"/>
            <a:ext cx="853119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TÜTÜN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286000" y="260649"/>
            <a:ext cx="4302224" cy="6463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dirty="0"/>
              <a:t>AKDENİZ İKLİMİNDE YETİŞEN BAZI TARIM ÜRÜNLERİ.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264188" y="5886564"/>
            <a:ext cx="853119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TÜTÜN</a:t>
            </a:r>
            <a:endParaRPr lang="tr-TR" dirty="0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0756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43608" y="548680"/>
            <a:ext cx="633670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KARADENİZ İKLİMİNDE  YETİŞTİRİLEN BAZI TARIM ÜRÜNLERİ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83480"/>
            <a:ext cx="25241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3110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331105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789040"/>
            <a:ext cx="26193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974" y="3823676"/>
            <a:ext cx="2619375" cy="212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683" y="3823676"/>
            <a:ext cx="2333626" cy="212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547664" y="2636912"/>
            <a:ext cx="81785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FINDIK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572000" y="5373216"/>
            <a:ext cx="536429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ÇAY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380312" y="5085184"/>
            <a:ext cx="72808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MISIR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236296" y="2420888"/>
            <a:ext cx="853119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TÜTÜN</a:t>
            </a:r>
            <a:endParaRPr lang="tr-TR" dirty="0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3756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051720" y="692696"/>
            <a:ext cx="4563365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KARASAL İKLİMDE YETİŞTİRİLEN BAZI ÜRÜNLER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" y="1268760"/>
            <a:ext cx="288403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568" y="1323256"/>
            <a:ext cx="26193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83" y="4005064"/>
            <a:ext cx="283168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99" y="4034230"/>
            <a:ext cx="2491755" cy="239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279" y="1412776"/>
            <a:ext cx="285750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541" y="4033517"/>
            <a:ext cx="2662238" cy="236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043608" y="2924944"/>
            <a:ext cx="97065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BUĞDAY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333402" y="2924944"/>
            <a:ext cx="67743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ARPA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15085" y="2924944"/>
            <a:ext cx="1023101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AYÇİÇEĞİ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043608" y="5805264"/>
            <a:ext cx="158312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ŞEKERPANCARI</a:t>
            </a:r>
            <a:endParaRPr lang="tr-TR" dirty="0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86025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5.SINIF  SOSYAL 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5.sınıf  sosyal  bilgiler İKLİM-İKLİM ETKİLERİ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852936"/>
            <a:ext cx="4956043" cy="3717032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72161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499992" y="1340768"/>
            <a:ext cx="4186808" cy="4785395"/>
          </a:xfrm>
          <a:solidFill>
            <a:srgbClr val="92D050"/>
          </a:solid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tr-TR" dirty="0" smtClean="0"/>
              <a:t>Yeni taşındığı şehri anlatan Onur öğretmenin tayini aşağıdaki illerden hangisine çıkmış olabilir?</a:t>
            </a:r>
          </a:p>
          <a:p>
            <a:r>
              <a:rPr lang="tr-TR" dirty="0" smtClean="0"/>
              <a:t>A- Antalya</a:t>
            </a:r>
          </a:p>
          <a:p>
            <a:r>
              <a:rPr lang="tr-TR" dirty="0" smtClean="0"/>
              <a:t>B-İzmir</a:t>
            </a:r>
          </a:p>
          <a:p>
            <a:r>
              <a:rPr lang="tr-TR" dirty="0" smtClean="0"/>
              <a:t>C-Trabzon</a:t>
            </a:r>
          </a:p>
          <a:p>
            <a:r>
              <a:rPr lang="tr-TR" dirty="0" smtClean="0"/>
              <a:t>D- Van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827584" y="3573016"/>
            <a:ext cx="3528392" cy="2160240"/>
          </a:xfrm>
          <a:prstGeom prst="wedgeRoundRectCallout">
            <a:avLst>
              <a:gd name="adj1" fmla="val -29078"/>
              <a:gd name="adj2" fmla="val -8244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Bu şehre yeni tayinim çıktı. Her yer yemyeşil güzel bir şehir. Yılın her mevsimi yağmur yağıyor. Ben hiç bu kadar yağmur yağan bir şehir görmemiştim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2376264" cy="2633352"/>
          </a:xfrm>
        </p:spPr>
      </p:pic>
      <p:sp>
        <p:nvSpPr>
          <p:cNvPr id="9" name="Oval 8"/>
          <p:cNvSpPr/>
          <p:nvPr/>
        </p:nvSpPr>
        <p:spPr>
          <a:xfrm>
            <a:off x="3347864" y="1628800"/>
            <a:ext cx="36004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41823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-0.03518 C 0.00105 -0.00694 0.00226 0.02408 0.0007 0.05371 C -0.00052 0.07709 -0.00138 0.10093 -0.01441 0.11829 C -0.01961 0.13588 -0.02343 0.1507 -0.03107 0.16667 C -0.03333 0.18172 -0.04496 0.19954 -0.05538 0.20718 C -0.06336 0.2132 -0.07361 0.21135 -0.08263 0.2132 C -0.10486 0.21181 -0.12725 0.21227 -0.1493 0.20926 C -0.15138 0.20903 -0.16059 0.1963 -0.16145 0.19514 C -0.17066 0.18426 -0.17777 0.175 -0.18871 0.16667 C -0.19288 0.15741 -0.19618 0.14861 -0.1993 0.13843 C -0.20156 0.10023 -0.20868 0.03773 -0.17343 0.03148 C -0.1434 0.01389 -0.10885 0.0132 -0.07656 0.00718 C 0.05834 0.00857 0.18855 0.00926 0.32344 -0.00301 C 0.34375 -0.01504 0.35313 -0.01944 0.36893 -0.03518 C 0.37552 -0.06967 0.36528 -0.02037 0.37344 -0.0493 C 0.37865 -0.06782 0.37743 -0.08912 0.38108 -0.1081 C 0.38004 -0.1243 0.38039 -0.14074 0.37796 -0.15648 C 0.37639 -0.16643 0.35834 -0.18264 0.35226 -0.19074 C 0.32049 -0.18865 0.28837 -0.18935 0.25677 -0.18472 C 0.25157 -0.18402 0.24792 -0.17777 0.24323 -0.17477 C 0.23525 -0.16967 0.22691 -0.16574 0.21893 -0.16041 C 0.21598 -0.15833 0.21285 -0.15648 0.2099 -0.15439 C 0.20296 -0.14352 0.19514 -0.13518 0.18855 -0.12407 C 0.18664 -0.11736 0.18507 -0.11041 0.18264 -0.10393 C 0.18056 -0.09814 0.17639 -0.09375 0.175 -0.08773 C 0.17275 -0.07731 0.17292 -0.0662 0.17188 -0.05555 C 0.16823 0.02454 0.15504 0.11551 0.19775 0.17894 C 0.20191 0.20463 0.20747 0.2257 0.22049 0.24561 C 0.22518 0.26505 0.23368 0.275 0.24323 0.29005 C 0.25035 0.30116 0.25487 0.31482 0.26129 0.32639 C 0.26684 0.33658 0.27431 0.34769 0.28108 0.35672 C 0.2816 0.3588 0.28177 0.36088 0.28264 0.36273 C 0.28386 0.36574 0.28612 0.36783 0.28716 0.37084 C 0.28802 0.37338 0.28768 0.37639 0.28855 0.37894 C 0.29011 0.38334 0.29462 0.39098 0.29462 0.39121 C 0.29618 0.39931 0.29879 0.40695 0.3007 0.41528 C 0.30018 0.4213 0.30296 0.42986 0.29931 0.43334 C 0.29549 0.43681 0.29011 0.43056 0.28559 0.4294 C 0.28004 0.42801 0.27448 0.42662 0.26893 0.42523 C 0.25556 0.41667 0.24063 0.41852 0.22657 0.4132 C 0.21858 0.41019 0.20226 0.40718 0.20226 0.40741 C 0.19723 0.40371 0.19323 0.39885 0.18855 0.39514 C 0.18264 0.39051 0.18507 0.3963 0.17952 0.38889 C 0.17153 0.37801 0.179 0.38241 0.17049 0.37894 C 0.16528 0.37199 0.16737 0.37662 0.16737 0.36273 " pathEditMode="relative" rAng="0" ptsTypes="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8" y="1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2592520" cy="1944390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rgbClr val="00B0F0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Yukarıda Onur’un söylediği şehir aşağıdakilerden hangisi olabilir?</a:t>
            </a:r>
          </a:p>
          <a:p>
            <a:r>
              <a:rPr lang="tr-TR" dirty="0" smtClean="0"/>
              <a:t>A-BURSA</a:t>
            </a:r>
          </a:p>
          <a:p>
            <a:r>
              <a:rPr lang="tr-TR" dirty="0" smtClean="0"/>
              <a:t>B.İSTANBUL</a:t>
            </a:r>
          </a:p>
          <a:p>
            <a:r>
              <a:rPr lang="tr-TR" dirty="0" smtClean="0"/>
              <a:t>C-SAMSUN</a:t>
            </a:r>
          </a:p>
          <a:p>
            <a:r>
              <a:rPr lang="tr-TR" dirty="0" smtClean="0"/>
              <a:t>D-MUĞLA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611560" y="2852936"/>
            <a:ext cx="3456384" cy="2592288"/>
          </a:xfrm>
          <a:prstGeom prst="wedgeRoundRectCallout">
            <a:avLst>
              <a:gd name="adj1" fmla="val 939"/>
              <a:gd name="adj2" fmla="val -75389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Bizim burada yazlar uzun sürer. İnsanlar kasım ayına  kadar denize girerler. Turizm bakımından gelişmiş bir şehirdir.</a:t>
            </a:r>
            <a:endParaRPr lang="tr-TR" sz="2400" dirty="0"/>
          </a:p>
        </p:txBody>
      </p:sp>
      <p:sp>
        <p:nvSpPr>
          <p:cNvPr id="7" name="Oval 6"/>
          <p:cNvSpPr/>
          <p:nvPr/>
        </p:nvSpPr>
        <p:spPr>
          <a:xfrm>
            <a:off x="7308304" y="476672"/>
            <a:ext cx="288032" cy="2880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842892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-0.2441 0.67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3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1536171" cy="115212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8" y="1484784"/>
            <a:ext cx="1645952" cy="123446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8" y="3068960"/>
            <a:ext cx="1661212" cy="1368152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2267744" y="404664"/>
            <a:ext cx="3528392" cy="936104"/>
          </a:xfrm>
          <a:prstGeom prst="wedgeRoundRectCallout">
            <a:avLst>
              <a:gd name="adj1" fmla="val -58136"/>
              <a:gd name="adj2" fmla="val -7604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Yazlar sıcak ve kurak ,kışlar ılık ve yağışlı geçer.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27584" y="980728"/>
            <a:ext cx="47320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ALİ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683568" y="2564904"/>
            <a:ext cx="84722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ÖZLEM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827584" y="4149080"/>
            <a:ext cx="72904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BARIŞ</a:t>
            </a:r>
            <a:endParaRPr lang="tr-TR" dirty="0"/>
          </a:p>
        </p:txBody>
      </p:sp>
      <p:sp>
        <p:nvSpPr>
          <p:cNvPr id="10" name="Köşeleri Yuvarlanmış Dikdörtgen Belirtme Çizgisi 9"/>
          <p:cNvSpPr/>
          <p:nvPr/>
        </p:nvSpPr>
        <p:spPr>
          <a:xfrm>
            <a:off x="2267744" y="1772816"/>
            <a:ext cx="3528392" cy="792088"/>
          </a:xfrm>
          <a:prstGeom prst="wedgeRoundRectCallout">
            <a:avLst>
              <a:gd name="adj1" fmla="val -60492"/>
              <a:gd name="adj2" fmla="val 12749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Doğal bitki örtüsü step(bozkır) </a:t>
            </a:r>
            <a:r>
              <a:rPr lang="tr-TR" dirty="0" err="1" smtClean="0"/>
              <a:t>dır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11" name="Köşeleri Yuvarlanmış Dikdörtgen Belirtme Çizgisi 10"/>
          <p:cNvSpPr/>
          <p:nvPr/>
        </p:nvSpPr>
        <p:spPr>
          <a:xfrm>
            <a:off x="2267744" y="3212976"/>
            <a:ext cx="2808312" cy="936104"/>
          </a:xfrm>
          <a:prstGeom prst="wedgeRoundRectCallout">
            <a:avLst>
              <a:gd name="adj1" fmla="val -64740"/>
              <a:gd name="adj2" fmla="val -262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Evler, genellikle ahşaptan yapılır.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940152" y="620688"/>
            <a:ext cx="3033079" cy="34163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Yandaki öğrencilerden</a:t>
            </a:r>
          </a:p>
          <a:p>
            <a:r>
              <a:rPr lang="tr-TR" dirty="0" smtClean="0"/>
              <a:t>Hangisi ya  da hangileri</a:t>
            </a:r>
          </a:p>
          <a:p>
            <a:r>
              <a:rPr lang="tr-TR" dirty="0" smtClean="0"/>
              <a:t>Akdeniz ikliminin</a:t>
            </a:r>
          </a:p>
          <a:p>
            <a:r>
              <a:rPr lang="tr-TR" dirty="0" smtClean="0"/>
              <a:t>Özelliklerini anlatmaktadır?</a:t>
            </a:r>
          </a:p>
          <a:p>
            <a:endParaRPr lang="tr-TR" dirty="0"/>
          </a:p>
          <a:p>
            <a:r>
              <a:rPr lang="tr-TR" dirty="0" smtClean="0"/>
              <a:t>A- Yalnız ALİ</a:t>
            </a:r>
          </a:p>
          <a:p>
            <a:endParaRPr lang="tr-TR" dirty="0"/>
          </a:p>
          <a:p>
            <a:r>
              <a:rPr lang="tr-TR" dirty="0" smtClean="0"/>
              <a:t>B-ALİ – BARIŞ</a:t>
            </a:r>
          </a:p>
          <a:p>
            <a:endParaRPr lang="tr-TR" dirty="0"/>
          </a:p>
          <a:p>
            <a:r>
              <a:rPr lang="tr-TR" dirty="0" smtClean="0"/>
              <a:t>C-ALİ ÖZLEM</a:t>
            </a:r>
          </a:p>
          <a:p>
            <a:endParaRPr lang="tr-TR" dirty="0"/>
          </a:p>
          <a:p>
            <a:r>
              <a:rPr lang="tr-TR" dirty="0" smtClean="0"/>
              <a:t>D-Yalnız ÖZLEM</a:t>
            </a:r>
            <a:endParaRPr lang="tr-TR" dirty="0"/>
          </a:p>
        </p:txBody>
      </p:sp>
      <p:sp>
        <p:nvSpPr>
          <p:cNvPr id="13" name="Oval 12"/>
          <p:cNvSpPr/>
          <p:nvPr/>
        </p:nvSpPr>
        <p:spPr>
          <a:xfrm>
            <a:off x="1907704" y="5517232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2774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C 0.00521 0.0338 -0.00156 0.00648 0.05451 0.01435 C 0.05625 0.01458 0.05729 0.01806 0.05903 0.01829 C 0.08316 0.02292 0.10764 0.02268 0.13177 0.02639 C 0.14601 0.0287 0.17413 0.03449 0.17413 0.03449 C 0.23073 0.0338 0.28733 0.03542 0.34392 0.03264 C 0.35382 0.03218 0.36285 0.02407 0.37274 0.02245 C 0.40156 -0.00116 0.36684 0.02523 0.4 0.00625 C 0.40503 0.00324 0.40885 -0.00232 0.41354 -0.00602 C 0.42986 -0.01806 0.43333 -0.02176 0.44826 -0.02616 C 0.45816 -0.03495 0.4658 -0.0463 0.47708 -0.05046 C 0.48038 -0.06204 0.4809 -0.07361 0.48628 -0.08472 C 0.48889 -0.1 0.49358 -0.11227 0.49687 -0.12732 C 0.49948 -0.16019 0.50295 -0.19282 0.50608 -0.22593 C 0.51042 -0.2713 0.50694 -0.25648 0.51215 -0.27639 C 0.51163 -0.30324 0.51094 -0.33032 0.51059 -0.35718 C 0.50972 -0.41505 0.51944 -0.49815 0.4908 -0.55116 C 0.48767 -0.56389 0.48212 -0.58588 0.47569 -0.5956 C 0.47396 -0.59815 0.47118 -0.59931 0.46962 -0.60162 C 0.46406 -0.60903 0.46371 -0.61852 0.45608 -0.62199 C 0.45035 -0.6294 0.44514 -0.63704 0.43941 -0.64421 C 0.43733 -0.64653 0.43524 -0.64792 0.43333 -0.65023 C 0.42222 -0.66343 0.41354 -0.68148 0.39844 -0.68657 C 0.39045 -0.69722 0.37604 -0.70139 0.3651 -0.70486 C 0.33368 -0.71458 0.30347 -0.71782 0.27118 -0.72083 C 0.2158 -0.7169 0.17274 -0.7294 0.13628 -0.66829 C 0.13281 -0.65671 0.12639 -0.64931 0.12274 -0.63819 C 0.12031 -0.63102 0.11875 -0.62338 0.11667 -0.61597 C 0.11389 -0.57269 0.09531 -0.48171 0.12413 -0.45857 C 0.1276 -0.45069 0.12969 -0.4419 0.13333 -0.43426 C 0.14236 -0.41574 0.15625 -0.39838 0.16667 -0.38171 C 0.16944 -0.37732 0.17101 -0.37176 0.17413 -0.36736 C 0.18455 -0.35347 0.18958 -0.35556 0.20156 -0.34306 C 0.20608 -0.33843 0.20885 -0.33148 0.21354 -0.32708 C 0.21771 -0.32315 0.22292 -0.32222 0.22726 -0.31898 C 0.24271 -0.30764 0.25816 -0.29259 0.27413 -0.28264 C 0.28246 -0.27755 0.29167 -0.27523 0.3 -0.27037 C 0.30538 -0.26713 0.30972 -0.26134 0.3151 -0.25833 C 0.33038 -0.24977 0.35816 -0.23773 0.37569 -0.23009 C 0.38003 -0.22824 0.38351 -0.22361 0.38785 -0.22222 C 0.39618 -0.21921 0.40503 -0.21921 0.41354 -0.21782 C 0.4342 -0.2088 0.45573 -0.20857 0.47708 -0.2037 C 0.52517 -0.2044 0.57326 -0.20208 0.62118 -0.20602 C 0.62882 -0.20671 0.6401 -0.22338 0.64687 -0.22801 C 0.65608 -0.23472 0.66719 -0.2419 0.67726 -0.24607 C 0.68073 -0.24977 0.68403 -0.2537 0.68785 -0.25625 C 0.6901 -0.25787 0.69323 -0.25671 0.69549 -0.25833 C 0.7125 -0.27014 0.72812 -0.2838 0.7408 -0.30278 C 0.74132 -0.30347 0.76354 -0.33542 0.76823 -0.34931 C 0.77274 -0.3625 0.77552 -0.37477 0.78333 -0.38588 C 0.78819 -0.40556 0.78819 -0.42755 0.79549 -0.4463 C 0.79462 -0.51944 0.80764 -0.5787 0.77413 -0.63194 C 0.76632 -0.64444 0.77865 -0.63472 0.76059 -0.65232 C 0.74965 -0.66296 0.73611 -0.66852 0.72413 -0.67639 C 0.70799 -0.67477 0.69132 -0.67639 0.67569 -0.67037 C 0.66458 -0.6662 0.65712 -0.65694 0.64549 -0.65417 C 0.64062 -0.64167 0.63958 -0.64468 0.62882 -0.64213 C 0.62222 -0.63657 0.61493 -0.63657 0.60746 -0.63403 C 0.59549 -0.62176 0.60799 -0.63264 0.58628 -0.62384 C 0.58455 -0.62315 0.58351 -0.6206 0.58177 -0.61991 C 0.5783 -0.61852 0.57465 -0.61852 0.57118 -0.61782 C 0.55799 -0.60625 0.58108 -0.62546 0.55295 -0.60995 C 0.55104 -0.60857 0.55035 -0.60532 0.54844 -0.6037 C 0.54271 -0.59954 0.53646 -0.59769 0.53021 -0.5956 C 0.52187 -0.58843 0.51389 -0.58148 0.50451 -0.57755 C 0.4901 -0.56227 0.5026 -0.57685 0.49236 -0.56134 C 0.4901 -0.55787 0.4849 -0.55116 0.4849 -0.55116 C 0.48108 -0.53704 0.47708 -0.50972 0.4651 -0.50486 C 0.45521 -0.5081 0.44583 -0.51157 0.43628 -0.51482 C 0.43524 -0.5162 0.43299 -0.51713 0.43333 -0.51898 C 0.43368 -0.52176 0.43785 -0.525 0.43785 -0.525 " pathEditMode="relative" ptsTypes="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01913"/>
            <a:ext cx="1859240" cy="1944216"/>
          </a:xfrm>
          <a:prstGeom prst="rect">
            <a:avLst/>
          </a:prstGeom>
        </p:spPr>
      </p:pic>
      <p:sp>
        <p:nvSpPr>
          <p:cNvPr id="3" name="Köşeleri Yuvarlanmış Dikdörtgen Belirtme Çizgisi 2"/>
          <p:cNvSpPr/>
          <p:nvPr/>
        </p:nvSpPr>
        <p:spPr>
          <a:xfrm>
            <a:off x="1331640" y="692695"/>
            <a:ext cx="5184576" cy="1553433"/>
          </a:xfrm>
          <a:prstGeom prst="wedgeRoundRectCallout">
            <a:avLst>
              <a:gd name="adj1" fmla="val 62542"/>
              <a:gd name="adj2" fmla="val -16650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Bizim buralarda kahvaltıda zeytin eksik olmaz. Bütün yemeklerimizi zeytinyağı ile yaparız.</a:t>
            </a:r>
            <a:endParaRPr lang="tr-TR" sz="24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323528" y="2780928"/>
            <a:ext cx="8064896" cy="37856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 Öykü’nün açıklamasına göre, Öykü hangi bölgede yaşamaktadır?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A- KARADENİZ</a:t>
            </a:r>
          </a:p>
          <a:p>
            <a:endParaRPr lang="tr-TR" sz="2000" b="1" dirty="0"/>
          </a:p>
          <a:p>
            <a:r>
              <a:rPr lang="tr-TR" sz="2000" b="1" dirty="0" smtClean="0"/>
              <a:t>B-EGE-AKDENİZ.</a:t>
            </a:r>
          </a:p>
          <a:p>
            <a:endParaRPr lang="tr-TR" sz="2000" b="1" dirty="0"/>
          </a:p>
          <a:p>
            <a:r>
              <a:rPr lang="tr-TR" sz="2000" b="1" dirty="0" smtClean="0"/>
              <a:t>C-İÇ  ANADOLU</a:t>
            </a:r>
          </a:p>
          <a:p>
            <a:endParaRPr lang="tr-TR" sz="2000" b="1" dirty="0"/>
          </a:p>
          <a:p>
            <a:r>
              <a:rPr lang="tr-TR" sz="2000" b="1" dirty="0" smtClean="0"/>
              <a:t>D-DOĞU   ANADOLU</a:t>
            </a:r>
            <a:endParaRPr lang="tr-TR" sz="20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7452320" y="2246128"/>
            <a:ext cx="70737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ÖYKÜ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6660232" y="5013176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81142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C -0.01041 0.00487 -0.00937 -0.00416 -0.01371 -0.01203 C -0.01545 -0.01504 -0.01771 -0.01736 -0.01979 -0.02013 C -0.0276 -0.04699 -0.01614 -0.0118 -0.03038 -0.04027 C -0.03159 -0.04259 -0.03055 -0.04606 -0.03177 -0.04838 C -0.04027 -0.06458 -0.04982 -0.07963 -0.0592 -0.0949 C -0.06614 -0.10601 -0.07534 -0.11388 -0.08177 -0.12523 C -0.09149 -0.14236 -0.09896 -0.15625 -0.1092 -0.17175 C -0.11076 -0.1743 -0.11319 -0.17569 -0.1151 -0.17777 C -0.11771 -0.18101 -0.12048 -0.18402 -0.12274 -0.18773 C -0.12708 -0.19513 -0.12986 -0.203 -0.13489 -0.20995 C -0.13715 -0.21921 -0.14427 -0.22199 -0.15 -0.22824 C -0.15208 -0.23425 -0.1526 -0.24166 -0.15625 -0.24629 C -0.15955 -0.25092 -0.16527 -0.25138 -0.16979 -0.25439 C -0.17656 -0.25902 -0.18194 -0.26319 -0.18941 -0.26666 C -0.19618 -0.27893 -0.19618 -0.27291 -0.20451 -0.28078 C -0.25156 -0.27592 -0.29913 -0.28125 -0.34548 -0.2706 C -0.35225 -0.2662 -0.35781 -0.26111 -0.3651 -0.25856 C -0.36666 -0.25717 -0.3684 -0.25625 -0.36979 -0.25439 C -0.371 -0.25277 -0.37118 -0.24953 -0.37274 -0.24838 C -0.37482 -0.24652 -0.38455 -0.24351 -0.38784 -0.24236 C -0.38837 -0.23958 -0.38837 -0.2368 -0.38941 -0.23425 C -0.3901 -0.23263 -0.39184 -0.23194 -0.39253 -0.23032 C -0.39548 -0.22268 -0.39739 -0.20463 -0.39843 -0.19791 C -0.39687 -0.17963 -0.396 -0.16134 -0.39392 -0.14328 C -0.39271 -0.1324 -0.38194 -0.12615 -0.37725 -0.11713 C -0.37673 -0.11504 -0.37673 -0.11296 -0.37587 -0.11111 C -0.37309 -0.10486 -0.36979 -0.1081 -0.37725 -0.10509 C -0.39253 -0.11504 -0.41076 -0.11481 -0.42725 -0.12106 C -0.45955 -0.15416 -0.42899 -0.12546 -0.53177 -0.13125 C -0.54305 -0.13194 -0.55729 -0.14398 -0.56979 -0.14745 C -0.58298 -0.1618 -0.571 -0.15069 -0.58941 -0.16157 C -0.59913 -0.16736 -0.6085 -0.17523 -0.61823 -0.18171 C -0.62118 -0.18588 -0.6243 -0.18981 -0.62725 -0.19398 C -0.62777 -0.19861 -0.6276 -0.2037 -0.62882 -0.2081 C -0.62986 -0.2118 -0.63333 -0.21412 -0.63333 -0.21805 C -0.63385 -0.23888 -0.63212 -0.25995 -0.63038 -0.28078 C -0.62934 -0.29398 -0.62604 -0.29236 -0.62118 -0.303 C -0.61892 -0.3081 -0.61771 -0.31435 -0.6151 -0.31921 C -0.61232 -0.325 -0.60816 -0.32986 -0.60451 -0.33518 C -0.6026 -0.33796 -0.60017 -0.34027 -0.59843 -0.34328 C -0.59149 -0.35625 -0.58559 -0.37037 -0.57882 -0.38379 C -0.57621 -0.38912 -0.57048 -0.39027 -0.56666 -0.39398 C -0.56198 -0.39838 -0.55746 -0.40324 -0.55312 -0.4081 C -0.53958 -0.42338 -0.52378 -0.43449 -0.5092 -0.44838 C -0.50538 -0.45208 -0.5026 -0.45763 -0.49843 -0.46064 C -0.48767 -0.46851 -0.47448 -0.4706 -0.4651 -0.48078 C -0.45191 -0.49513 -0.43628 -0.50601 -0.41996 -0.51111 C -0.40677 -0.52291 -0.39618 -0.52754 -0.38038 -0.53125 C -0.34913 -0.54675 -0.31909 -0.5625 -0.28646 -0.57175 C -0.27986 -0.57361 -0.27326 -0.57407 -0.26666 -0.57569 C -0.25746 -0.578 -0.23941 -0.58379 -0.23941 -0.58379 C -0.21232 -0.60023 -0.20156 -0.5956 -0.17118 -0.59189 C -0.15503 -0.57685 -0.13906 -0.55972 -0.12118 -0.54953 C -0.10694 -0.53032 -0.08958 -0.51875 -0.07587 -0.49884 C -0.06927 -0.48912 -0.06684 -0.47708 -0.06059 -0.46666 C -0.05972 -0.46203 -0.05902 -0.45717 -0.05781 -0.45254 C -0.05486 -0.44282 -0.04843 -0.42407 -0.04843 -0.42407 C -0.04323 -0.38657 -0.04514 -0.34791 -0.05156 -0.31111 C -0.05538 -0.2662 -0.06441 -0.21458 -0.08489 -0.17777 C -0.09739 -0.13194 -0.10468 -0.08287 -0.14097 -0.06064 C -0.14305 -0.05949 -0.14479 -0.05717 -0.14705 -0.05648 C -0.15746 -0.0537 -0.16823 -0.05393 -0.17882 -0.05254 C -0.19288 -0.04768 -0.20521 -0.05555 -0.21823 -0.05856 C -0.22465 -0.05995 -0.23125 -0.05995 -0.23802 -0.06064 C -0.27378 -0.08425 -0.32257 -0.08425 -0.36059 -0.0868 C -0.3842 -0.09097 -0.40798 -0.09351 -0.43177 -0.09699 C -0.4585 -0.11018 -0.48732 -0.10162 -0.5151 -0.09884 C -0.52326 -0.08865 -0.51614 -0.09583 -0.53784 -0.09282 C -0.54826 -0.09143 -0.55677 -0.08611 -0.56666 -0.08287 C -0.57656 -0.07963 -0.58559 -0.07824 -0.59548 -0.07662 C -0.61041 -0.06666 -0.60312 -0.06944 -0.61666 -0.06666 C -0.63038 -0.05879 -0.64288 -0.05763 -0.65764 -0.05439 C -0.67274 -0.04467 -0.65208 -0.05671 -0.68177 -0.04838 C -0.68489 -0.04745 -0.68628 -0.04189 -0.68941 -0.04027 C -0.69184 -0.03912 -0.69462 -0.03935 -0.69705 -0.03842 C -0.70017 -0.03726 -0.70607 -0.03425 -0.70607 -0.03425 C -0.70972 -0.02963 -0.71319 -0.0287 -0.71666 -0.02407 C -0.71771 -0.02268 -0.72083 -0.02129 -0.71979 -0.02013 C -0.71857 -0.01875 -0.7151 -0.02222 -0.7151 -0.02222 L -0.71215 -0.03842 " pathEditMode="relative" ptsTypes="ffffffffffffffffffffffff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3172435" cy="2376264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chemeClr val="accent2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r>
              <a:rPr lang="tr-TR" dirty="0" err="1" smtClean="0"/>
              <a:t>İKLİM:Yeryüzünün</a:t>
            </a:r>
            <a:r>
              <a:rPr lang="tr-TR" dirty="0" smtClean="0"/>
              <a:t> oldukça geniş alanlarında uzun yıllar boyunca etkili olan ortalama  hava koşullarıdır.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755576" y="3501008"/>
            <a:ext cx="3240360" cy="1116704"/>
          </a:xfrm>
          <a:prstGeom prst="wedgeRoundRectCallout">
            <a:avLst>
              <a:gd name="adj1" fmla="val -31522"/>
              <a:gd name="adj2" fmla="val -112434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İKLİM NEDİR?</a:t>
            </a:r>
            <a:endParaRPr lang="tr-TR" dirty="0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394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2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2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2141984" cy="2141984"/>
          </a:xfrm>
          <a:prstGeom prst="rect">
            <a:avLst/>
          </a:prstGeom>
        </p:spPr>
      </p:pic>
      <p:sp>
        <p:nvSpPr>
          <p:cNvPr id="3" name="Bulut Belirtme Çizgisi 2"/>
          <p:cNvSpPr/>
          <p:nvPr/>
        </p:nvSpPr>
        <p:spPr>
          <a:xfrm>
            <a:off x="3347864" y="548680"/>
            <a:ext cx="4536504" cy="1925960"/>
          </a:xfrm>
          <a:prstGeom prst="cloudCallout">
            <a:avLst>
              <a:gd name="adj1" fmla="val -70003"/>
              <a:gd name="adj2" fmla="val -3321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Karadeniz  ikliminin  bitki örtüsü aşağıdakilerden hangisidir?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27584" y="3284984"/>
            <a:ext cx="2016224" cy="2031325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A-  BOZKIR     </a:t>
            </a:r>
          </a:p>
          <a:p>
            <a:endParaRPr lang="tr-TR" dirty="0"/>
          </a:p>
          <a:p>
            <a:r>
              <a:rPr lang="tr-TR" dirty="0" smtClean="0"/>
              <a:t>B- ÇALI</a:t>
            </a:r>
          </a:p>
          <a:p>
            <a:endParaRPr lang="tr-TR" dirty="0"/>
          </a:p>
          <a:p>
            <a:r>
              <a:rPr lang="tr-TR" dirty="0" smtClean="0"/>
              <a:t>C- MAKİ</a:t>
            </a:r>
          </a:p>
          <a:p>
            <a:endParaRPr lang="tr-TR" dirty="0"/>
          </a:p>
          <a:p>
            <a:r>
              <a:rPr lang="tr-TR" dirty="0" smtClean="0"/>
              <a:t>D- ORMAN</a:t>
            </a:r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7164288" y="314096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6037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C -0.00104 0.00532 -0.00104 0.01134 -0.00295 0.0162 C -0.00399 0.01851 -0.01562 0.02754 -0.01667 0.02824 C -0.02517 0.03402 -0.02257 0.03055 -0.03021 0.03634 C -0.0368 0.04143 -0.03941 0.04652 -0.04687 0.05046 C -0.05555 0.06226 -0.06146 0.075 -0.06962 0.08703 C -0.07292 0.09213 -0.07673 0.09652 -0.08021 0.10115 C -0.08125 0.10254 -0.08333 0.10509 -0.08333 0.10509 C -0.08524 0.1118 -0.08611 0.11944 -0.08923 0.12523 C -0.09132 0.12916 -0.09601 0.12963 -0.09844 0.13333 C -0.12396 0.17314 -0.10139 0.14143 -0.10903 0.15972 C -0.11545 0.175 -0.1217 0.19143 -0.12864 0.20601 C -0.13246 0.23125 -0.1441 0.25694 -0.15746 0.27476 C -0.16406 0.29629 -0.17864 0.30787 -0.19253 0.32129 C -0.19531 0.32407 -0.19792 0.32824 -0.20139 0.32939 C -0.21389 0.33356 -0.20538 0.33125 -0.22726 0.33333 C -0.2651 0.34629 -0.30486 0.3375 -0.34236 0.32731 C -0.34896 0.32152 -0.36007 0.31713 -0.36805 0.31527 C -0.37969 0.30856 -0.38871 0.29838 -0.4 0.29097 C -0.4243 0.275 -0.39167 0.30254 -0.41962 0.27893 C -0.44132 0.26064 -0.43021 0.26527 -0.44392 0.26064 C -0.44601 0.25856 -0.44774 0.25625 -0.45 0.25463 C -0.45243 0.25277 -0.45521 0.25231 -0.45746 0.25046 C -0.4592 0.24884 -0.46024 0.24606 -0.46198 0.24444 C -0.46823 0.23842 -0.47535 0.23402 -0.48177 0.22824 C -0.50764 0.20509 -0.46805 0.23148 -0.5 0.21018 C -0.50989 0.2037 -0.49896 0.21597 -0.51371 0.2 C -0.51632 0.19699 -0.52118 0.19004 -0.52118 0.19004 C -0.52309 0.18194 -0.52448 0.17407 -0.52569 0.16574 C -0.52517 0.14351 -0.52569 0.12129 -0.52413 0.09907 C -0.52222 0.07175 -0.49878 0.028 -0.48472 0.00601 C -0.48229 -0.00463 -0.48437 0.00138 -0.47569 -0.00996 C -0.47274 -0.01366 -0.47187 -0.01945 -0.46979 -0.02408 C -0.4691 -0.02686 -0.46892 -0.02963 -0.46805 -0.03218 C -0.46736 -0.0338 -0.4658 -0.03473 -0.4651 -0.03635 C -0.45816 -0.05487 -0.46562 -0.04306 -0.45903 -0.05255 C -0.45521 -0.07662 -0.45104 -0.07223 -0.45746 -0.10695 C -0.45833 -0.11112 -0.47274 -0.11598 -0.47569 -0.11713 C -0.48958 -0.12871 -0.48316 -0.12593 -0.4941 -0.12917 C -0.49792 -0.13195 -0.50173 -0.13496 -0.5059 -0.13727 C -0.50937 -0.13912 -0.51319 -0.13936 -0.51667 -0.14144 C -0.52014 -0.14352 -0.52239 -0.14769 -0.52569 -0.14954 C -0.5316 -0.15301 -0.54392 -0.15741 -0.54392 -0.15741 C -0.5533 -0.16598 -0.55469 -0.16343 -0.56805 -0.16158 C -0.57656 -0.15695 -0.58385 -0.15301 -0.59236 -0.14746 C -0.6158 -0.13195 -0.58802 -0.14028 -0.61059 -0.13519 C -0.62187 -0.12524 -0.63559 -0.12176 -0.64844 -0.11713 C -0.66094 -0.10556 -0.64114 -0.12246 -0.66354 -0.11112 C -0.66701 -0.1095 -0.6691 -0.10417 -0.67257 -0.10301 C -0.67465 -0.10232 -0.67656 -0.10162 -0.67864 -0.10093 C -0.68524 -0.09445 -0.6908 -0.08774 -0.69531 -0.07871 C -0.6941 -0.05278 -0.69219 -0.0257 -0.69531 -3.7037E-7 C -0.69583 0.00486 -0.70139 0.01226 -0.70139 0.01226 C -0.70087 0.02037 -0.70069 0.02847 -0.7 0.03634 C -0.69913 0.04606 -0.69323 0.05347 -0.6908 0.06273 C -0.69132 0.08055 -0.68594 0.1081 -0.69687 0.12338 C -0.69948 0.13333 -0.70607 0.13888 -0.71059 0.14745 C -0.71371 0.1662 -0.70937 0.14745 -0.7151 0.15972 C -0.7184 0.16689 -0.71632 0.17384 -0.72118 0.17986 C -0.71996 0.19351 -0.71545 0.22013 -0.70746 0.23032 C -0.70521 0.23981 -0.70399 0.25 -0.7 0.25856 C -0.69878 0.26111 -0.69653 0.2625 -0.69531 0.26481 C -0.69028 0.27407 -0.69496 0.27175 -0.68785 0.27893 C -0.67239 0.29444 -0.64896 0.30138 -0.63021 0.30509 C -0.6191 0.3155 -0.63177 0.30486 -0.6059 0.31319 C -0.59097 0.31782 -0.57587 0.33032 -0.56059 0.33333 C -0.55121 0.33518 -0.54375 0.3375 -0.53472 0.34143 C -0.51962 0.34074 -0.50434 0.3412 -0.48941 0.33935 C -0.48698 0.33912 -0.48542 0.33611 -0.48333 0.33541 C -0.47083 0.33078 -0.45781 0.3287 -0.44531 0.32338 C -0.42691 0.30671 -0.41371 0.30995 -0.38923 0.30717 C -0.37726 0.303 -0.36962 0.29213 -0.35746 0.28888 C -0.34097 0.27407 -0.32743 0.25509 -0.31198 0.23842 C -0.31007 0.23634 -0.30798 0.23425 -0.30607 0.2324 C -0.30191 0.22893 -0.29757 0.22615 -0.29392 0.22222 C -0.27396 0.20069 -0.29305 0.21365 -0.27257 0.20208 C -0.25156 0.17893 -0.26163 0.18981 -0.24236 0.16967 C -0.24028 0.16736 -0.23715 0.16736 -0.23472 0.16574 C -0.22517 0.15902 -0.21545 0.15254 -0.2059 0.1456 C -0.19427 0.13726 -0.1993 0.1368 -0.18628 0.12939 C -0.18316 0.12754 -0.17917 0.12685 -0.17569 0.12523 C -0.17153 0.12338 -0.16753 0.12152 -0.16354 0.11921 C -0.14514 0.10856 -0.12864 0.0949 -0.10903 0.08888 C -0.10417 0.08564 -0.09861 0.0831 -0.09392 0.07893 C -0.07066 0.05879 -0.09392 0.07222 -0.07569 0.06273 C -0.06232 0.04722 -0.04566 0.0331 -0.02864 0.02638 C -0.02604 0.01527 -0.02899 0.025 -0.02413 0.0162 C -0.02187 0.01226 -0.01805 0.00416 -0.01805 0.00416 C -0.0191 -0.02871 -0.01302 -0.06135 -0.0408 -0.07061 C -0.04427 -0.07176 -0.04792 -0.072 -0.05139 -0.07269 C -0.08316 -0.09329 -0.11302 -0.06436 -0.14392 -0.06065 C -0.16146 -0.05625 -0.17812 -0.04977 -0.19531 -0.04445 C -0.20364 -0.0382 -0.21128 -0.0338 -0.21962 -0.02825 C -0.22239 -0.02431 -0.22413 -0.01922 -0.22726 -0.01621 C -0.2309 -0.01274 -0.23542 -0.01112 -0.23923 -0.00811 C -0.25243 0.00277 -0.26337 0.01203 -0.27257 0.02824 C -0.27726 0.04722 -0.2691 0.01713 -0.28021 0.04259 C -0.28229 0.04745 -0.28298 0.05324 -0.28472 0.05856 C -0.28611 0.06273 -0.2875 0.06689 -0.28923 0.07083 C -0.29028 0.07291 -0.29149 0.07476 -0.29236 0.07685 C -0.2967 0.08773 -0.29635 0.1 -0.30312 0.10925 C -0.30451 0.11527 -0.30364 0.12361 -0.30746 0.12731 C -0.31493 0.13472 -0.31215 0.13055 -0.31667 0.13935 C -0.31719 0.14143 -0.31736 0.14375 -0.31805 0.1456 C -0.31892 0.14768 -0.32048 0.1493 -0.32118 0.15162 C -0.32708 0.17222 -0.31805 0.15277 -0.32569 0.16782 C -0.3283 0.18055 -0.33021 0.19375 -0.33333 0.20601 C -0.33507 0.22476 -0.33785 0.24213 -0.33941 0.26064 C -0.3408 0.28101 -0.33976 0.31574 -0.35 0.33541 C -0.35312 0.35393 -0.34844 0.33495 -0.3559 0.34745 C -0.35694 0.34907 -0.35642 0.35185 -0.35746 0.3537 C -0.35955 0.3574 -0.3651 0.36365 -0.3651 0.36365 C -0.36944 0.38032 -0.3809 0.39976 -0.39392 0.40416 C -0.40955 0.41689 -0.42743 0.42222 -0.44531 0.42638 C -0.45607 0.425 -0.46667 0.4243 -0.47743 0.42222 C -0.48941 0.41967 -0.49826 0.41226 -0.51198 0.41018 C -0.5184 0.40185 -0.52639 0.40162 -0.53472 0.4 C -0.54913 0.3875 -0.57847 0.38287 -0.59687 0.37777 C -0.60451 0.36296 -0.59548 0.37731 -0.61962 0.36782 C -0.62205 0.36689 -0.62344 0.36319 -0.62587 0.36157 C -0.62778 0.36041 -0.62969 0.36041 -0.63177 0.35972 C -0.63889 0.353 -0.6467 0.35023 -0.65451 0.3456 C -0.6651 0.33935 -0.67309 0.33009 -0.68333 0.32338 C -0.68437 0.32199 -0.68507 0.32013 -0.68628 0.31921 C -0.68767 0.31805 -0.6901 0.31898 -0.6908 0.31713 C -0.6941 0.30763 -0.69427 0.29675 -0.69687 0.28703 C -0.69739 0.27824 -0.69774 0.26944 -0.69844 0.26064 C -0.6993 0.24976 -0.70278 0.25046 -0.69844 0.25046 " pathEditMode="relative" ptsTypes="fffffffffffffffffffffffffffffffffffffffffffffffffffffffffffffffffffffffffffffffffffffffffffffffffffffffffffffffffffffffffffffffA">
                                      <p:cBhvr>
                                        <p:cTn id="6" dur="10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1147955"/>
              </p:ext>
            </p:extLst>
          </p:nvPr>
        </p:nvGraphicFramePr>
        <p:xfrm>
          <a:off x="755575" y="151830"/>
          <a:ext cx="6751036" cy="2349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759"/>
                <a:gridCol w="1687759"/>
                <a:gridCol w="1687759"/>
                <a:gridCol w="1687759"/>
              </a:tblGrid>
              <a:tr h="55083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50836">
                <a:tc>
                  <a:txBody>
                    <a:bodyPr/>
                    <a:lstStyle/>
                    <a:p>
                      <a:r>
                        <a:rPr lang="tr-TR" dirty="0" smtClean="0"/>
                        <a:t>ORMAN</a:t>
                      </a:r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200" dirty="0" smtClean="0"/>
                        <a:t>X</a:t>
                      </a:r>
                      <a:endParaRPr lang="tr-TR" sz="32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3328">
                <a:tc>
                  <a:txBody>
                    <a:bodyPr/>
                    <a:lstStyle/>
                    <a:p>
                      <a:r>
                        <a:rPr lang="tr-TR" dirty="0" smtClean="0"/>
                        <a:t>BOZKIR</a:t>
                      </a:r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X</a:t>
                      </a:r>
                      <a:endParaRPr lang="tr-TR" sz="4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53330">
                <a:tc>
                  <a:txBody>
                    <a:bodyPr/>
                    <a:lstStyle/>
                    <a:p>
                      <a:r>
                        <a:rPr lang="tr-TR" dirty="0" smtClean="0"/>
                        <a:t>MAKİ</a:t>
                      </a:r>
                      <a:endParaRPr lang="tr-TR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X</a:t>
                      </a:r>
                      <a:endParaRPr lang="tr-TR" sz="28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683568" y="2708920"/>
            <a:ext cx="670965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Yukarıda verilen bitki örtülerine göre A,B ve C    hangi iklimlerdedir?</a:t>
            </a:r>
            <a:endParaRPr lang="tr-TR" b="1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964022"/>
              </p:ext>
            </p:extLst>
          </p:nvPr>
        </p:nvGraphicFramePr>
        <p:xfrm>
          <a:off x="683568" y="3356990"/>
          <a:ext cx="6936432" cy="2246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2016224"/>
                <a:gridCol w="2160240"/>
                <a:gridCol w="2039888"/>
              </a:tblGrid>
              <a:tr h="43204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tr-TR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tr-TR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tr-TR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KARADENİZ</a:t>
                      </a:r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KARASAL</a:t>
                      </a:r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AKDENİZ</a:t>
                      </a:r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AKDENİZ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KARASAL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KARADENİZ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AKDENİZ</a:t>
                      </a:r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KARADENİZ</a:t>
                      </a:r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KARASAL</a:t>
                      </a:r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KARADENİZ</a:t>
                      </a:r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AKDENİZ</a:t>
                      </a:r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KARASAL</a:t>
                      </a:r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8244408" y="1052736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219379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-0.83611 0.533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06" y="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1847850" cy="2466975"/>
          </a:xfrm>
          <a:prstGeom prst="rect">
            <a:avLst/>
          </a:prstGeom>
        </p:spPr>
      </p:pic>
      <p:sp>
        <p:nvSpPr>
          <p:cNvPr id="3" name="Köşeleri Yuvarlanmış Dikdörtgen Belirtme Çizgisi 2"/>
          <p:cNvSpPr/>
          <p:nvPr/>
        </p:nvSpPr>
        <p:spPr>
          <a:xfrm>
            <a:off x="2987824" y="836712"/>
            <a:ext cx="3384376" cy="1656184"/>
          </a:xfrm>
          <a:prstGeom prst="wedgeRoundRectCallout">
            <a:avLst>
              <a:gd name="adj1" fmla="val -61770"/>
              <a:gd name="adj2" fmla="val -295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Yaşadığımız yerin iklimi bizi nasıl etkiler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29000"/>
            <a:ext cx="3044957" cy="2283718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635896" y="3284984"/>
            <a:ext cx="4392488" cy="2427734"/>
          </a:xfrm>
          <a:prstGeom prst="wedgeRoundRectCallout">
            <a:avLst>
              <a:gd name="adj1" fmla="val -59314"/>
              <a:gd name="adj2" fmla="val 1989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Yediğimiz yiyecekleri, kıyafetlerimizin seçimini, oturduğumuz evin  şeklini, tatilde nereye gideceğimizi   iklime  göre belirleriz.</a:t>
            </a:r>
            <a:endParaRPr lang="tr-TR" sz="2400" b="1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81694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2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6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7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73" tmFilter="0, 0; 0.125,0.2665; 0.25,0.4; 0.375,0.465; 0.5,0.5;  0.625,0.535; 0.75,0.6; 0.875,0.7335; 1,1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86" tmFilter="0, 0; 0.125,0.2665; 0.25,0.4; 0.375,0.465; 0.5,0.5;  0.625,0.535; 0.75,0.6; 0.875,0.7335; 1,1">
                                          <p:stCondLst>
                                            <p:cond delay="51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36" tmFilter="0, 0; 0.125,0.2665; 0.25,0.4; 0.375,0.465; 0.5,0.5;  0.625,0.535; 0.75,0.6; 0.875,0.7335; 1,1">
                                          <p:stCondLst>
                                            <p:cond delay="6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01">
                                          <p:stCondLst>
                                            <p:cond delay="251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643" decel="50000">
                                          <p:stCondLst>
                                            <p:cond delay="2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1">
                                          <p:stCondLst>
                                            <p:cond delay="50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643" decel="50000">
                                          <p:stCondLst>
                                            <p:cond delay="51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01">
                                          <p:stCondLst>
                                            <p:cond delay="63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643" decel="50000">
                                          <p:stCondLst>
                                            <p:cond delay="6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01">
                                          <p:stCondLst>
                                            <p:cond delay="70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643" decel="50000">
                                          <p:stCondLst>
                                            <p:cond delay="71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2232248" cy="2232248"/>
          </a:xfrm>
          <a:prstGeom prst="rect">
            <a:avLst/>
          </a:prstGeom>
        </p:spPr>
      </p:pic>
      <p:sp>
        <p:nvSpPr>
          <p:cNvPr id="3" name="Köşeleri Yuvarlanmış Dikdörtgen Belirtme Çizgisi 2"/>
          <p:cNvSpPr/>
          <p:nvPr/>
        </p:nvSpPr>
        <p:spPr>
          <a:xfrm>
            <a:off x="3491880" y="692696"/>
            <a:ext cx="4248472" cy="1944216"/>
          </a:xfrm>
          <a:prstGeom prst="wedgeRoundRectCallout">
            <a:avLst>
              <a:gd name="adj1" fmla="val -67140"/>
              <a:gd name="adj2" fmla="val -3060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İklim yetiştirilecek tarım ürünlerini ve bitki örtüsünü etkiler.</a:t>
            </a:r>
            <a:endParaRPr lang="tr-TR" sz="24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115616" y="3645024"/>
            <a:ext cx="7056784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/>
              <a:t>Ülkemizde üç çeşit iklim görülür.</a:t>
            </a:r>
            <a:endParaRPr lang="tr-TR" sz="3600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616249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5611180" cy="2841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>
            <a:off x="1475656" y="2276872"/>
            <a:ext cx="1296144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539553" y="4365104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AKDENİZ İKLİMİ: Yazlar  sıcak ve kurak kışlar  ılık ve yağışlı. Kışın don görülmez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811837"/>
            <a:ext cx="30861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02299"/>
            <a:ext cx="2808312" cy="177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Düz Ok Bağlayıcısı 5"/>
          <p:cNvCxnSpPr/>
          <p:nvPr/>
        </p:nvCxnSpPr>
        <p:spPr>
          <a:xfrm flipH="1">
            <a:off x="971600" y="1412776"/>
            <a:ext cx="864096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744141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57151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71524"/>
            <a:ext cx="3452253" cy="236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25" y="3861047"/>
            <a:ext cx="3546537" cy="230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1" y="3859234"/>
            <a:ext cx="3236229" cy="2216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635896" y="548680"/>
            <a:ext cx="1027845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MAKİLER</a:t>
            </a:r>
            <a:endParaRPr lang="tr-TR" dirty="0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52603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404664"/>
            <a:ext cx="468052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4"/>
            <a:ext cx="2857500" cy="2402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3429000"/>
            <a:ext cx="4320481" cy="290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284984"/>
            <a:ext cx="3289547" cy="299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08354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16" y="3501008"/>
            <a:ext cx="4303724" cy="298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5940152" y="620688"/>
            <a:ext cx="2376264" cy="2308324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KARADENİZ  İKLİMİ</a:t>
            </a:r>
          </a:p>
          <a:p>
            <a:r>
              <a:rPr lang="tr-TR" dirty="0" smtClean="0"/>
              <a:t>Bu iklim tipinde her</a:t>
            </a:r>
          </a:p>
          <a:p>
            <a:r>
              <a:rPr lang="tr-TR" dirty="0" smtClean="0"/>
              <a:t>Mevsim yağışlıdır.</a:t>
            </a:r>
          </a:p>
          <a:p>
            <a:endParaRPr lang="tr-TR" dirty="0"/>
          </a:p>
          <a:p>
            <a:r>
              <a:rPr lang="tr-TR" dirty="0" smtClean="0"/>
              <a:t>Yazlar serin, kışlar ılık</a:t>
            </a:r>
          </a:p>
          <a:p>
            <a:r>
              <a:rPr lang="tr-TR" dirty="0" smtClean="0"/>
              <a:t>Geçer.</a:t>
            </a:r>
          </a:p>
          <a:p>
            <a:r>
              <a:rPr lang="tr-TR" dirty="0" smtClean="0"/>
              <a:t>Yağışlar en fazla  son</a:t>
            </a:r>
          </a:p>
          <a:p>
            <a:r>
              <a:rPr lang="tr-TR" dirty="0" smtClean="0"/>
              <a:t>Bahar en az ilkbahardır.</a:t>
            </a:r>
            <a:endParaRPr lang="tr-TR" dirty="0"/>
          </a:p>
        </p:txBody>
      </p:sp>
      <p:cxnSp>
        <p:nvCxnSpPr>
          <p:cNvPr id="4" name="Düz Ok Bağlayıcısı 3"/>
          <p:cNvCxnSpPr/>
          <p:nvPr/>
        </p:nvCxnSpPr>
        <p:spPr>
          <a:xfrm flipH="1">
            <a:off x="2411760" y="620688"/>
            <a:ext cx="3528392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7072"/>
            <a:ext cx="3425551" cy="241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52" y="891236"/>
            <a:ext cx="3062231" cy="203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43608" y="332656"/>
            <a:ext cx="2692275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BİTKİ ÖRTÜSÜ ORMANDIR.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220072" y="3284984"/>
            <a:ext cx="3808222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Karadeniz kıyıları, Marmara  bölgesinin</a:t>
            </a:r>
          </a:p>
          <a:p>
            <a:r>
              <a:rPr lang="tr-TR" dirty="0" smtClean="0"/>
              <a:t>Karadeniz’e yakın yerlerinde  görülür.</a:t>
            </a:r>
            <a:endParaRPr lang="tr-TR" dirty="0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17676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548680"/>
            <a:ext cx="8087022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smtClean="0"/>
              <a:t>KARASAL İKLİM: Yazlar sıcak ve kurak, kışlar soğuk ve  kar yağışlı  geçer. En fazla </a:t>
            </a:r>
          </a:p>
          <a:p>
            <a:r>
              <a:rPr lang="tr-TR" b="1" dirty="0" smtClean="0"/>
              <a:t>Yağmur ilkbaharda düşer.</a:t>
            </a:r>
          </a:p>
          <a:p>
            <a:endParaRPr lang="tr-TR" b="1" dirty="0"/>
          </a:p>
          <a:p>
            <a:r>
              <a:rPr lang="tr-TR" b="1" dirty="0" smtClean="0"/>
              <a:t>Yurdumuzun deniz etkisinden uzak İç Anadolu, Doğu Anadolu, Güneydoğu Anadolu</a:t>
            </a:r>
          </a:p>
          <a:p>
            <a:r>
              <a:rPr lang="tr-TR" b="1" dirty="0"/>
              <a:t> </a:t>
            </a:r>
            <a:r>
              <a:rPr lang="tr-TR" b="1" dirty="0" smtClean="0"/>
              <a:t>ve Trakya’nın iç kesimlerinde  görülür.</a:t>
            </a:r>
            <a:endParaRPr lang="tr-TR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78" y="2708920"/>
            <a:ext cx="469312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 flipH="1">
            <a:off x="4367039" y="1749009"/>
            <a:ext cx="204961" cy="20400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4572000" y="1749009"/>
            <a:ext cx="1008112" cy="24000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572000" y="1749009"/>
            <a:ext cx="1368152" cy="18960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2339752" y="1749009"/>
            <a:ext cx="2232248" cy="13919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6" y="5085184"/>
            <a:ext cx="24955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067475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441</Words>
  <Application>Microsoft Office PowerPoint</Application>
  <PresentationFormat>Ekran Gösterisi (4:3)</PresentationFormat>
  <Paragraphs>146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Ülkemizin İklim Haritası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5.SINIF  SOSYAL  BİLGİLER</vt:lpstr>
      <vt:lpstr>Soru-1</vt:lpstr>
      <vt:lpstr>SORU-2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dc:description>www.sorubak.com</dc:description>
  <cp:lastModifiedBy>GTR5KT587TI4OUT57YT675IKT8967690IN B</cp:lastModifiedBy>
  <cp:revision>35</cp:revision>
  <dcterms:created xsi:type="dcterms:W3CDTF">2012-12-02T14:37:50Z</dcterms:created>
  <dcterms:modified xsi:type="dcterms:W3CDTF">2013-12-27T12:04:17Z</dcterms:modified>
  <cp:category>www.sorubak.com</cp:category>
  <cp:contentType>www.sorubak.com</cp:contentType>
  <cp:contentStatus>www.sorubak.com</cp:contentStatus>
</cp:coreProperties>
</file>