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46" d="100"/>
          <a:sy n="46" d="100"/>
        </p:scale>
        <p:origin x="-2076" y="-57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A84C02A-26C1-4818-A68E-52B660123BA1}" type="datetimeFigureOut">
              <a:rPr lang="tr-TR" smtClean="0"/>
              <a:pPr/>
              <a:t>10.03.2014</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B43CF31-687F-4570-9663-8840AD3C9FAA}" type="slidenum">
              <a:rPr lang="tr-TR" smtClean="0"/>
              <a:pPr/>
              <a:t>‹#›</a:t>
            </a:fld>
            <a:endParaRPr lang="tr-TR"/>
          </a:p>
        </p:txBody>
      </p:sp>
    </p:spTree>
    <p:extLst>
      <p:ext uri="{BB962C8B-B14F-4D97-AF65-F5344CB8AC3E}">
        <p14:creationId xmlns:p14="http://schemas.microsoft.com/office/powerpoint/2010/main" xmlns="" val="1832275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1E03EDD6-236B-450D-A16C-C1612A7BFED6}" type="datetime1">
              <a:rPr lang="tr-TR" smtClean="0"/>
              <a:t>10.03.2014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43F0D18-6133-404B-AB4D-16EC43F3C114}"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1DE1F29C-56AB-480B-BB8A-621229043928}" type="datetime1">
              <a:rPr lang="tr-TR" smtClean="0"/>
              <a:t>10.03.2014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43F0D18-6133-404B-AB4D-16EC43F3C114}"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B927DF43-BEF7-4FA3-B3B6-BE913283A662}" type="datetime1">
              <a:rPr lang="tr-TR" smtClean="0"/>
              <a:t>10.03.2014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43F0D18-6133-404B-AB4D-16EC43F3C114}"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64C20E3-D0A9-46B3-B223-2E4228110DAF}" type="datetime1">
              <a:rPr lang="tr-TR" smtClean="0"/>
              <a:t>10.03.2014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43F0D18-6133-404B-AB4D-16EC43F3C114}"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201C776F-4E52-49A9-BE77-F9ACE2D2F7BB}" type="datetime1">
              <a:rPr lang="tr-TR" smtClean="0"/>
              <a:t>10.03.2014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43F0D18-6133-404B-AB4D-16EC43F3C114}"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76660F84-046B-4ADE-A164-7A75A4D1D1B5}" type="datetime1">
              <a:rPr lang="tr-TR" smtClean="0"/>
              <a:t>10.03.2014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43F0D18-6133-404B-AB4D-16EC43F3C114}"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8413117E-C75C-4DEA-BFF4-2E556E7D4476}" type="datetime1">
              <a:rPr lang="tr-TR" smtClean="0"/>
              <a:t>10.03.2014</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43F0D18-6133-404B-AB4D-16EC43F3C114}"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027C1E56-B2CD-4551-A062-9EB51390E4F7}" type="datetime1">
              <a:rPr lang="tr-TR" smtClean="0"/>
              <a:t>10.03.2014</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43F0D18-6133-404B-AB4D-16EC43F3C114}"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BADEB8B2-BDC0-447B-AB9C-ABFF7813D1F9}" type="datetime1">
              <a:rPr lang="tr-TR" smtClean="0"/>
              <a:t>10.03.2014</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43F0D18-6133-404B-AB4D-16EC43F3C114}"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F538B930-8120-4586-AE42-FA6112B5CA15}" type="datetime1">
              <a:rPr lang="tr-TR" smtClean="0"/>
              <a:t>10.03.2014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43F0D18-6133-404B-AB4D-16EC43F3C114}"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0C21C3FF-BCD4-4A11-9242-578EB5AD7A65}" type="datetime1">
              <a:rPr lang="tr-TR" smtClean="0"/>
              <a:t>10.03.2014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43F0D18-6133-404B-AB4D-16EC43F3C114}"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37A14E-11CB-4C5F-A2A6-D542E17C547D}" type="datetime1">
              <a:rPr lang="tr-TR" smtClean="0"/>
              <a:t>10.03.2014</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3F0D18-6133-404B-AB4D-16EC43F3C114}"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hyperlink" Target="http://www.google.com.tr/url?sa=i&amp;rct=j&amp;q=bo%C4%9Fazlar+sorunu+ve+montr%C3%B6+s%C3%B6zle%C5%9Fmesi&amp;source=images&amp;cd=&amp;cad=rja&amp;docid=GFlWOExw2_XY5M&amp;tbnid=LXD11tearbOjjM:&amp;ved=0CAUQjRw&amp;url=http://kurtulush.wordpress.com/antlasmalar/&amp;ei=xFYeUe-lDsbl4QSnzoGIAg&amp;bvm=bv.42553238,d.bGE&amp;psig=AFQjCNEE-yF12YIw2uX6Gn531X_rf1eEvA&amp;ust=1361029172619394"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google.com.tr/url?sa=i&amp;rct=j&amp;q=yurtta+sulh+cihanda+sulh&amp;source=images&amp;cd=&amp;cad=rja&amp;docid=OgC8Cs0WYKcquM&amp;tbnid=7GjhLm4bmcb7mM:&amp;ved=0CAUQjRw&amp;url=http://yakinlar.net/genel/yurtta-sulh-cihanda-sulh-sozunun-aciklamasi.html&amp;ei=a1MeUfO0FvCP4gTcvYGQCA&amp;bvm=bv.42553238,d.bGE&amp;psig=AFQjCNHlx8p-ecJRWEdbQ3QdE7MPX2kziQ&amp;ust=1361028326774289"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google.com.tr/url?sa=i&amp;rct=j&amp;q=T%C3%BCrkiye+%E2%80%93+%C4%B0ngiltere+%C4%B0li%C5%9Fkileri&amp;source=images&amp;cd=&amp;cad=rja&amp;docid=kbcZdO3xG_9_zM&amp;tbnid=HsoWs3WkIDRc6M:&amp;ved=0CAUQjRw&amp;url=http://www.sondakika.com/haber-turkiye-ingiltere-nin-dis-politikada-temas-halinde-3050767/&amp;ei=8VMeUfLvMInj4QT-yYCwBA&amp;bvm=bv.42553238,d.bGE&amp;psig=AFQjCNEJf8N0FoBhnYO2yj-5t-KnluheWA&amp;ust=1361028457943714"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3568" y="404664"/>
            <a:ext cx="7772400" cy="2547714"/>
          </a:xfrm>
        </p:spPr>
        <p:txBody>
          <a:bodyPr>
            <a:normAutofit/>
          </a:bodyPr>
          <a:lstStyle/>
          <a:p>
            <a:r>
              <a:rPr lang="tr-TR" sz="8800" dirty="0" smtClean="0">
                <a:solidFill>
                  <a:srgbClr val="FF0000"/>
                </a:solidFill>
              </a:rPr>
              <a:t>6. TEMA</a:t>
            </a:r>
            <a:endParaRPr lang="tr-TR" sz="8800" dirty="0">
              <a:solidFill>
                <a:srgbClr val="FF0000"/>
              </a:solidFill>
            </a:endParaRPr>
          </a:p>
        </p:txBody>
      </p:sp>
      <p:sp>
        <p:nvSpPr>
          <p:cNvPr id="3" name="2 Alt Başlık"/>
          <p:cNvSpPr>
            <a:spLocks noGrp="1"/>
          </p:cNvSpPr>
          <p:nvPr>
            <p:ph type="subTitle" idx="1"/>
          </p:nvPr>
        </p:nvSpPr>
        <p:spPr>
          <a:xfrm>
            <a:off x="1371600" y="2636912"/>
            <a:ext cx="6400800" cy="3001888"/>
          </a:xfrm>
        </p:spPr>
        <p:txBody>
          <a:bodyPr>
            <a:noAutofit/>
          </a:bodyPr>
          <a:lstStyle/>
          <a:p>
            <a:r>
              <a:rPr lang="tr-TR" sz="6000" b="1" dirty="0" smtClean="0">
                <a:solidFill>
                  <a:srgbClr val="FF0000"/>
                </a:solidFill>
              </a:rPr>
              <a:t>Atatürk Dönemi’nde Türk Dış Politika</a:t>
            </a:r>
            <a:endParaRPr lang="tr-TR" sz="6000" dirty="0"/>
          </a:p>
        </p:txBody>
      </p:sp>
      <p:sp>
        <p:nvSpPr>
          <p:cNvPr id="4" name="Altbilgi Yer Tutucusu 3"/>
          <p:cNvSpPr>
            <a:spLocks noGrp="1"/>
          </p:cNvSpPr>
          <p:nvPr>
            <p:ph type="ftr" sz="quarter" idx="11"/>
          </p:nvPr>
        </p:nvSpPr>
        <p:spPr/>
        <p:txBody>
          <a:bodyPr/>
          <a:lstStyle/>
          <a:p>
            <a:endParaRPr lang="tr-T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0" y="179079"/>
            <a:ext cx="9144000"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36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Türkiye – Yunanistan İlişkileri</a:t>
            </a:r>
            <a:endParaRPr kumimoji="0" lang="tr-TR" sz="36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Lozan Antlaşması’ndan sonra Türkiye ile Yunanistan arasında en önemli sorun nüfus mübadelesi (değişim) hakkındaki sözleşme ve protokolün uygulanması konusunda yaşanmıştır.</a:t>
            </a:r>
            <a:endParaRPr kumimoji="0" lang="tr-TR" sz="3600" b="0" i="0" u="none" strike="noStrike" cap="none" normalizeH="0" baseline="0" dirty="0" smtClean="0">
              <a:ln>
                <a:noFill/>
              </a:ln>
              <a:solidFill>
                <a:srgbClr val="444444"/>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Lozan Antlaşması’nda, İstanbul’daki Rumlarla Batı Trakya’daki Türkler dışında Türkiye’deki Rumlarla Yunanistan’daki Türklerin karşılıklı değiştirilmeleri kararlaştırılmıştır. 30 Ocak 1923’te imzalanan protokolle değişime tabi tutulacak kişilere ait şartlar belirlenmiştir</a:t>
            </a:r>
            <a:r>
              <a:rPr kumimoji="0" lang="tr-TR" sz="3600" b="0" i="0" u="none" strike="noStrike" cap="none" normalizeH="0" baseline="0" dirty="0" smtClean="0">
                <a:ln>
                  <a:noFill/>
                </a:ln>
                <a:solidFill>
                  <a:srgbClr val="444444"/>
                </a:solidFill>
                <a:effectLst/>
                <a:latin typeface="Arial" pitchFamily="34" charset="0"/>
                <a:ea typeface="Times New Roman" pitchFamily="18" charset="0"/>
                <a:cs typeface="Arial" pitchFamily="34" charset="0"/>
              </a:rPr>
              <a:t>. </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p:txBody>
      </p:sp>
      <p:sp>
        <p:nvSpPr>
          <p:cNvPr id="2" name="Altbilgi Yer Tutucusu 1"/>
          <p:cNvSpPr>
            <a:spLocks noGrp="1"/>
          </p:cNvSpPr>
          <p:nvPr>
            <p:ph type="ftr" sz="quarter" idx="11"/>
          </p:nvPr>
        </p:nvSpPr>
        <p:spPr/>
        <p:txBody>
          <a:bodyPr/>
          <a:lstStyle/>
          <a:p>
            <a:endParaRPr lang="tr-T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107504" y="227484"/>
            <a:ext cx="8856984"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Tarafsız devletlerin temsilcilerinin de katıldığı mübadele komisyonu kurulmuş, ancak Yunanistan’ın sürekli anlaşmazlık çıkarması yüzünden bir sonuç alınamamıştır.</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Bir süre sonra Türk – Yunan ilişkileri gerginleşti. Anlaşmazlık silahlı bir çatışmaya yol açmadan gergin hava yumuşatıldı ve </a:t>
            </a:r>
            <a:r>
              <a:rPr kumimoji="0" lang="tr-TR" sz="3600" b="0"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10 Haziran 1930 tarihinde anlaşma yapıldı. Bu antlaşma ile yerleşme tarihlerine ve doğum yerlerine bakılmaksızın İstanbul Rumları ile Batı Trakya Türklerinin hepsi </a:t>
            </a:r>
            <a:r>
              <a:rPr kumimoji="0" lang="tr-TR" sz="3600" b="0" i="0" u="none" strike="noStrike" cap="none" normalizeH="0" baseline="0" dirty="0" err="1" smtClean="0">
                <a:ln>
                  <a:noFill/>
                </a:ln>
                <a:solidFill>
                  <a:srgbClr val="FF0000"/>
                </a:solidFill>
                <a:effectLst/>
                <a:latin typeface="Calibri" pitchFamily="34" charset="0"/>
                <a:ea typeface="Times New Roman" pitchFamily="18" charset="0"/>
                <a:cs typeface="Times New Roman" pitchFamily="18" charset="0"/>
              </a:rPr>
              <a:t>etabli</a:t>
            </a:r>
            <a:r>
              <a:rPr kumimoji="0" lang="tr-TR" sz="3600" b="0"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 (yerleşik) sayılmıştır</a:t>
            </a:r>
            <a:r>
              <a:rPr kumimoji="0" lang="tr-TR" sz="36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p:txBody>
      </p:sp>
      <p:sp>
        <p:nvSpPr>
          <p:cNvPr id="2" name="Altbilgi Yer Tutucusu 1"/>
          <p:cNvSpPr>
            <a:spLocks noGrp="1"/>
          </p:cNvSpPr>
          <p:nvPr>
            <p:ph type="ftr" sz="quarter" idx="11"/>
          </p:nvPr>
        </p:nvSpPr>
        <p:spPr/>
        <p:txBody>
          <a:bodyPr/>
          <a:lstStyle/>
          <a:p>
            <a:endParaRPr lang="tr-T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1524000" y="3323082"/>
          <a:ext cx="6096000" cy="211836"/>
        </p:xfrm>
        <a:graphic>
          <a:graphicData uri="http://schemas.openxmlformats.org/drawingml/2006/table">
            <a:tbl>
              <a:tblPr/>
              <a:tblGrid>
                <a:gridCol w="6096000"/>
              </a:tblGrid>
              <a:tr h="0">
                <a:tc>
                  <a:txBody>
                    <a:bodyPr/>
                    <a:lstStyle/>
                    <a:p>
                      <a:pPr>
                        <a:lnSpc>
                          <a:spcPct val="115000"/>
                        </a:lnSpc>
                      </a:pPr>
                      <a:endParaRPr lang="tr-TR" sz="1100" dirty="0">
                        <a:latin typeface="Calibri"/>
                        <a:cs typeface="Times New Roman"/>
                      </a:endParaRPr>
                    </a:p>
                  </a:txBody>
                  <a:tcPr marL="9525" marR="9525" marT="9525" marB="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r>
            </a:tbl>
          </a:graphicData>
        </a:graphic>
      </p:graphicFrame>
      <p:sp>
        <p:nvSpPr>
          <p:cNvPr id="24577" name="Rectangle 1"/>
          <p:cNvSpPr>
            <a:spLocks noChangeArrowheads="1"/>
          </p:cNvSpPr>
          <p:nvPr/>
        </p:nvSpPr>
        <p:spPr bwMode="auto">
          <a:xfrm>
            <a:off x="251520" y="356615"/>
            <a:ext cx="8712968"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6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Türkiye’nin Milletler Cemiyeti’ne Girmesi</a:t>
            </a:r>
            <a:endParaRPr kumimoji="0" lang="tr-TR" sz="36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Milletler Cemiyeti, Birinci Dünya Savaşı’nı kazanan devletler tarafından savaştan hemen sonra uyuşmazlıkları barışçı yollardan çözmek, uluslararası işbirliğini geliştirmek, böylece barış ve güvenliği koruyarak yeni savaşları önlemek iddiasıyla kurulmuştu.</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Türkiye Cumhuriyeti’nin dış politikasının temeli barışçı esaslara dayanıyordu. Türkiye komşu ülkelerle dostluk ve iyi ilişkiler kurmuştur.</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Altbilgi Yer Tutucusu 2"/>
          <p:cNvSpPr>
            <a:spLocks noGrp="1"/>
          </p:cNvSpPr>
          <p:nvPr>
            <p:ph type="ftr" sz="quarter" idx="11"/>
          </p:nvPr>
        </p:nvSpPr>
        <p:spPr/>
        <p:txBody>
          <a:bodyPr/>
          <a:lstStyle/>
          <a:p>
            <a:endParaRPr lang="tr-T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107504" y="-206777"/>
            <a:ext cx="8928992" cy="75405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44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Türkiye’nin barışçı girişimleri diğer ülkeler tarafından memnuniyetle karşılandı. 1930’dan sonra milletlerarası işbirliğinin önem kazanması, Milletler Cemiyeti’ne ilgiyi artırmıştır. 1932 Temmuz’unda İspanya’nın teklifi, Yunanistan’ın desteğiyle Türkiye Milletler Cemiyeti’ne üye olmuştur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sz="4400" b="0"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(18 Temmuz 1932).</a:t>
            </a:r>
          </a:p>
          <a:p>
            <a:pPr marL="0" marR="0" lvl="0" indent="0" algn="l" defTabSz="914400" rtl="0" eaLnBrk="1" fontAlgn="base" latinLnBrk="0" hangingPunct="1">
              <a:lnSpc>
                <a:spcPct val="100000"/>
              </a:lnSpc>
              <a:spcBef>
                <a:spcPct val="0"/>
              </a:spcBef>
              <a:spcAft>
                <a:spcPct val="0"/>
              </a:spcAft>
              <a:buClrTx/>
              <a:buSzTx/>
              <a:buFontTx/>
              <a:buNone/>
              <a:tabLst/>
            </a:pPr>
            <a:endParaRPr lang="tr-TR" sz="4400" dirty="0" smtClean="0">
              <a:solidFill>
                <a:srgbClr val="FF0000"/>
              </a:solidFill>
              <a:latin typeface="Calibri" pitchFamily="34" charset="0"/>
              <a:cs typeface="Times New Roman" pitchFamily="18" charset="0"/>
            </a:endParaRPr>
          </a:p>
        </p:txBody>
      </p:sp>
      <p:sp>
        <p:nvSpPr>
          <p:cNvPr id="2" name="Altbilgi Yer Tutucusu 1"/>
          <p:cNvSpPr>
            <a:spLocks noGrp="1"/>
          </p:cNvSpPr>
          <p:nvPr>
            <p:ph type="ftr" sz="quarter" idx="11"/>
          </p:nvPr>
        </p:nvSpPr>
        <p:spPr/>
        <p:txBody>
          <a:bodyPr/>
          <a:lstStyle/>
          <a:p>
            <a:endParaRPr lang="tr-T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179512" y="507177"/>
            <a:ext cx="8784976"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40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Balkan Antantı</a:t>
            </a:r>
            <a:endParaRPr kumimoji="0" lang="tr-TR" sz="4000" b="0" i="0" u="none" strike="noStrike" cap="none" normalizeH="0" baseline="0" dirty="0" smtClean="0">
              <a:ln>
                <a:noFill/>
              </a:ln>
              <a:solidFill>
                <a:srgbClr val="FF0000"/>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tr-TR" sz="40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Türkiye Milletler Cemiyeti’ne girdikten sonra Balkan uluslarıyla yakınlaştı. 1933’ten sonra Almanya ve İtalya silahlanarak dünya barışını tehdit etmeye başladılar. Bu gelişmeler sonucunda </a:t>
            </a:r>
            <a:r>
              <a:rPr kumimoji="0" lang="tr-TR" sz="4000" b="0"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Türkiye, Yunanistan, Yugoslavya ve Romanya devletleri arasında Balkan Antantı imzalanmıştır (9 Şubat 1934</a:t>
            </a:r>
            <a:r>
              <a:rPr kumimoji="0" lang="tr-TR" sz="40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a:t>
            </a:r>
            <a:endParaRPr kumimoji="0" lang="tr-TR"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2" name="Altbilgi Yer Tutucusu 1"/>
          <p:cNvSpPr>
            <a:spLocks noGrp="1"/>
          </p:cNvSpPr>
          <p:nvPr>
            <p:ph type="ftr" sz="quarter" idx="11"/>
          </p:nvPr>
        </p:nvSpPr>
        <p:spPr/>
        <p:txBody>
          <a:bodyPr/>
          <a:lstStyle/>
          <a:p>
            <a:endParaRPr lang="tr-T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539552" y="3051429"/>
          <a:ext cx="8136904" cy="2262378"/>
        </p:xfrm>
        <a:graphic>
          <a:graphicData uri="http://schemas.openxmlformats.org/drawingml/2006/table">
            <a:tbl>
              <a:tblPr/>
              <a:tblGrid>
                <a:gridCol w="8136904"/>
              </a:tblGrid>
              <a:tr h="0">
                <a:tc>
                  <a:txBody>
                    <a:bodyPr/>
                    <a:lstStyle/>
                    <a:p>
                      <a:pPr>
                        <a:lnSpc>
                          <a:spcPct val="115000"/>
                        </a:lnSpc>
                        <a:spcAft>
                          <a:spcPts val="0"/>
                        </a:spcAft>
                      </a:pPr>
                      <a:r>
                        <a:rPr lang="tr-TR" sz="3200" b="1" i="1" dirty="0">
                          <a:solidFill>
                            <a:srgbClr val="FF0000"/>
                          </a:solidFill>
                          <a:latin typeface="Times New Roman"/>
                          <a:ea typeface="Times New Roman"/>
                          <a:cs typeface="Times New Roman"/>
                        </a:rPr>
                        <a:t>Arnavutluk, İtalya’nın baskısından dolayı, Bulgaristan ise, Makedonya konusunda Yunanistan ve Yugoslavya ile anlaşmazlık nedeniyle antanta katılmadılar.</a:t>
                      </a:r>
                      <a:endParaRPr lang="tr-TR" sz="3200" dirty="0">
                        <a:solidFill>
                          <a:srgbClr val="FF0000"/>
                        </a:solidFill>
                        <a:latin typeface="Calibri"/>
                        <a:ea typeface="Calibri"/>
                        <a:cs typeface="Times New Roman"/>
                      </a:endParaRPr>
                    </a:p>
                  </a:txBody>
                  <a:tcPr marL="9525" marR="9525" marT="9525" marB="9525"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r>
            </a:tbl>
          </a:graphicData>
        </a:graphic>
      </p:graphicFrame>
      <p:sp>
        <p:nvSpPr>
          <p:cNvPr id="27649" name="Rectangle 1"/>
          <p:cNvSpPr>
            <a:spLocks noChangeArrowheads="1"/>
          </p:cNvSpPr>
          <p:nvPr/>
        </p:nvSpPr>
        <p:spPr bwMode="auto">
          <a:xfrm>
            <a:off x="395536" y="825700"/>
            <a:ext cx="8352928"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Balkan Antantı’yla Türkiye batı sınırlarını güvence altına almış ve Türkiye için Balkanlarda barış dönemi başlamıştır.</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Altbilgi Yer Tutucusu 2"/>
          <p:cNvSpPr>
            <a:spLocks noGrp="1"/>
          </p:cNvSpPr>
          <p:nvPr>
            <p:ph type="ftr" sz="quarter" idx="11"/>
          </p:nvPr>
        </p:nvSpPr>
        <p:spPr/>
        <p:txBody>
          <a:bodyPr/>
          <a:lstStyle/>
          <a:p>
            <a:endParaRPr lang="tr-T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179512" y="339646"/>
            <a:ext cx="8712968"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Boğazlar Sorunu ve Montrö Sözleşmesi</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Lozan Konferansı’nda imzalanan Boğazlarla ilgili hükümler Türkiye’nin boğazlar üzerindeki egemenlik haklarını sınırlandırmaktaydı. Türkiye, boğazlarla ilgili bu hükümleri, güvenlik konusunda Milletler Cemiyeti’nin etkili olacağını ve Avrupa’da silahsızlanmanın gerçekleşeceği umuduyla kabul etmişti.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8675" name="Picture 3" descr="http://kurtulush.files.wordpress.com/2010/03/bogazlar.gif">
            <a:hlinkClick r:id="rId2"/>
          </p:cNvPr>
          <p:cNvPicPr>
            <a:picLocks noChangeAspect="1" noChangeArrowheads="1"/>
          </p:cNvPicPr>
          <p:nvPr/>
        </p:nvPicPr>
        <p:blipFill>
          <a:blip r:embed="rId3" cstate="print"/>
          <a:srcRect/>
          <a:stretch>
            <a:fillRect/>
          </a:stretch>
        </p:blipFill>
        <p:spPr bwMode="auto">
          <a:xfrm>
            <a:off x="1763688" y="3857624"/>
            <a:ext cx="6825580" cy="2883744"/>
          </a:xfrm>
          <a:prstGeom prst="rect">
            <a:avLst/>
          </a:prstGeom>
          <a:noFill/>
        </p:spPr>
      </p:pic>
      <p:sp>
        <p:nvSpPr>
          <p:cNvPr id="2" name="Altbilgi Yer Tutucusu 1"/>
          <p:cNvSpPr>
            <a:spLocks noGrp="1"/>
          </p:cNvSpPr>
          <p:nvPr>
            <p:ph type="ftr" sz="quarter" idx="11"/>
          </p:nvPr>
        </p:nvSpPr>
        <p:spPr/>
        <p:txBody>
          <a:bodyPr/>
          <a:lstStyle/>
          <a:p>
            <a:endParaRPr lang="tr-T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ChangeArrowheads="1"/>
          </p:cNvSpPr>
          <p:nvPr/>
        </p:nvSpPr>
        <p:spPr bwMode="auto">
          <a:xfrm>
            <a:off x="179512" y="538680"/>
            <a:ext cx="8856984"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1933’ten sonra İtalya, Almanya ve Rusya silahlanmaya başladı. Milletler Cemiyeti barışı tehdit eden bu gelişmeleri önleyemedi. Bu gelişmeler üzerine kendi güvenliğini garanti altına almak isteyen Türkiye, 10 Nisan 1936’da Boğazlar üzerindeki sınırlamaları kaldırmak amacıyla Lozan Antlaşması’nı imzalayan devletlere birer nota göndererek Boğazlarla ilgili hükümlerin düzeltilmesini istemiştir. Türkiye’nin bu isteği ilgili devletler tarafından olumlu karşılanmış ve İsviçre’nin </a:t>
            </a:r>
            <a:r>
              <a:rPr kumimoji="0" lang="tr-TR" sz="3200" b="0" i="0" u="none" strike="noStrike" cap="none" normalizeH="0" baseline="0" dirty="0" err="1" smtClean="0">
                <a:ln>
                  <a:noFill/>
                </a:ln>
                <a:solidFill>
                  <a:srgbClr val="FF0000"/>
                </a:solidFill>
                <a:effectLst/>
                <a:latin typeface="Calibri" pitchFamily="34" charset="0"/>
                <a:ea typeface="Times New Roman" pitchFamily="18" charset="0"/>
                <a:cs typeface="Times New Roman" pitchFamily="18" charset="0"/>
              </a:rPr>
              <a:t>Montreux</a:t>
            </a:r>
            <a:r>
              <a:rPr kumimoji="0" lang="tr-TR" sz="3200" b="0"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 (Montrö) şehrinde Montrö Boğazlar Sözleşmesi imzalanmıştır (20 Temmuz 1936).</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p:txBody>
      </p:sp>
      <p:sp>
        <p:nvSpPr>
          <p:cNvPr id="2" name="Altbilgi Yer Tutucusu 1"/>
          <p:cNvSpPr>
            <a:spLocks noGrp="1"/>
          </p:cNvSpPr>
          <p:nvPr>
            <p:ph type="ftr" sz="quarter" idx="11"/>
          </p:nvPr>
        </p:nvSpPr>
        <p:spPr/>
        <p:txBody>
          <a:bodyPr/>
          <a:lstStyle/>
          <a:p>
            <a:endParaRPr lang="tr-T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0" y="188641"/>
            <a:ext cx="9144000" cy="66311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l"/>
              </a:tabLst>
            </a:pPr>
            <a:r>
              <a:rPr kumimoji="0" lang="tr-TR" sz="3200" b="0"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Montrö Sözleşmesi’ne göre;</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tr-TR" sz="32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Lozan Antlaşması’nda kurulan Boğazlar Komisyonu kaldırılarak bütün yetkileri Türkiye Cumhuriyeti’ne devredilecektir.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tr-TR" sz="32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Lozan Antlaşması ile Boğazların iki yanında askersiz duruma getirilen yerlerde, Türkiye asker bulundurabilecek ve tahkimat yapabilecektir.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tr-TR" sz="32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Ticaret gemilerinin her iki yönde Boğazlardan geçişi serbest olacaktır.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tr-TR" sz="32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Savaş gemilerinin geçişi ise zaman ve ağırlık bakımından sınırlandırılacaktır.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tr-TR" sz="32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Türkiye, savaşa girer veya bir savaş tehlikesi ile karşılaşırsa Boğazları istediği gibi açıp kapatabilecektir.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2" name="Altbilgi Yer Tutucusu 1"/>
          <p:cNvSpPr>
            <a:spLocks noGrp="1"/>
          </p:cNvSpPr>
          <p:nvPr>
            <p:ph type="ftr" sz="quarter" idx="11"/>
          </p:nvPr>
        </p:nvSpPr>
        <p:spPr/>
        <p:txBody>
          <a:bodyPr/>
          <a:lstStyle/>
          <a:p>
            <a:endParaRPr lang="tr-T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ChangeArrowheads="1"/>
          </p:cNvSpPr>
          <p:nvPr/>
        </p:nvSpPr>
        <p:spPr bwMode="auto">
          <a:xfrm>
            <a:off x="251520" y="446516"/>
            <a:ext cx="8784976"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l"/>
              </a:tabLst>
            </a:pPr>
            <a:r>
              <a:rPr kumimoji="0" lang="tr-TR" sz="3600" b="1" i="1"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Montrö Boğazlar Sözleşmesi’yle;</a:t>
            </a:r>
            <a:endParaRPr kumimoji="0" lang="tr-TR" sz="36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tr-TR" sz="3600" b="1" i="1"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Türk Devleti’nin egemenlik haklarını sınırlayıcı hükümler kaldırılmıştır.</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tr-TR" sz="3600" b="1" i="1"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Boğazlarda asker bulundurulması ile Türkiye’nin Doğu Akdeniz’de önemi artmış ve Türkiye milletlerarası dengede önem kazanmıştır.</a:t>
            </a:r>
            <a:endParaRPr kumimoji="0" lang="tr-TR" sz="3600" b="1" i="1" u="none" strike="noStrike" cap="none" normalizeH="0" baseline="0" dirty="0" smtClean="0">
              <a:ln>
                <a:noFill/>
              </a:ln>
              <a:solidFill>
                <a:srgbClr val="444444"/>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tr-TR" sz="3600" b="1" i="1" u="none" strike="noStrike" cap="none" normalizeH="0" baseline="0" dirty="0" smtClean="0">
                <a:ln>
                  <a:noFill/>
                </a:ln>
                <a:solidFill>
                  <a:srgbClr val="444444"/>
                </a:solidFill>
                <a:effectLst/>
                <a:latin typeface="Arial" pitchFamily="34" charset="0"/>
                <a:ea typeface="Times New Roman" pitchFamily="18" charset="0"/>
                <a:cs typeface="Arial" pitchFamily="34" charset="0"/>
              </a:rPr>
              <a:t>Türk – Sovyet ilişkilerinde ayrılığın ilk adımı atılmış, sözleşme Sovyet Rusya tarafından yetersiz bulunmuştur.</a:t>
            </a:r>
            <a:r>
              <a:rPr kumimoji="0" lang="tr-TR" sz="3600" b="1" i="0" u="none" strike="noStrike" cap="none" normalizeH="0" baseline="0" dirty="0" smtClean="0">
                <a:ln>
                  <a:noFill/>
                </a:ln>
                <a:solidFill>
                  <a:srgbClr val="444444"/>
                </a:solidFill>
                <a:effectLst/>
                <a:latin typeface="Arial" pitchFamily="34" charset="0"/>
                <a:ea typeface="Times New Roman" pitchFamily="18" charset="0"/>
                <a:cs typeface="Arial" pitchFamily="34" charset="0"/>
              </a:rPr>
              <a:t> </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p:txBody>
      </p:sp>
      <p:sp>
        <p:nvSpPr>
          <p:cNvPr id="2" name="Altbilgi Yer Tutucusu 1"/>
          <p:cNvSpPr>
            <a:spLocks noGrp="1"/>
          </p:cNvSpPr>
          <p:nvPr>
            <p:ph type="ftr" sz="quarter" idx="11"/>
          </p:nvPr>
        </p:nvSpPr>
        <p:spPr/>
        <p:txBody>
          <a:bodyPr/>
          <a:lstStyle/>
          <a:p>
            <a:endParaRPr lang="tr-T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a:r>
            <a:br>
              <a:rPr lang="tr-TR" b="1" dirty="0" smtClean="0"/>
            </a:br>
            <a:r>
              <a:rPr lang="tr-TR" b="1" dirty="0" smtClean="0">
                <a:solidFill>
                  <a:srgbClr val="FF0000"/>
                </a:solidFill>
              </a:rPr>
              <a:t>Atatürk </a:t>
            </a:r>
            <a:r>
              <a:rPr lang="tr-TR" b="1" dirty="0">
                <a:solidFill>
                  <a:srgbClr val="FF0000"/>
                </a:solidFill>
              </a:rPr>
              <a:t>Dönemi’nde Türk Dış Politikasının Temel İlkeleri</a:t>
            </a:r>
            <a:r>
              <a:rPr lang="tr-TR" dirty="0"/>
              <a:t/>
            </a:r>
            <a:br>
              <a:rPr lang="tr-TR" dirty="0"/>
            </a:br>
            <a:endParaRPr lang="tr-TR" dirty="0"/>
          </a:p>
        </p:txBody>
      </p:sp>
      <p:sp>
        <p:nvSpPr>
          <p:cNvPr id="1025" name="Rectangle 1"/>
          <p:cNvSpPr>
            <a:spLocks noChangeArrowheads="1"/>
          </p:cNvSpPr>
          <p:nvPr/>
        </p:nvSpPr>
        <p:spPr bwMode="auto">
          <a:xfrm>
            <a:off x="107504" y="1509981"/>
            <a:ext cx="8856984"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l"/>
              </a:tabLst>
            </a:pPr>
            <a:r>
              <a:rPr kumimoji="0" lang="tr-TR" sz="3200" b="0"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Atatürk’ün dış politikasının temel ilkeleri;</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tr-TR" sz="32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Milli sınırlarımız içinde kalmak ve gerçekleştiremeyeceğimiz emeller peşinde koşmamak</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tr-TR" sz="32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Bağımsızlığımıza ve sınırlarımıza saygı duyan devletlerle iyi ilişkiler kurmak, diğer devletlerin içişlerine karışmamak ve kendi içişlerimize karışılmasına fırsat vermemek</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tr-TR" sz="32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Devletlerarası sorunları hukuka dayalı olarak barışçı yollardan çözümlemek</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Altbilgi Yer Tutucusu 2"/>
          <p:cNvSpPr>
            <a:spLocks noGrp="1"/>
          </p:cNvSpPr>
          <p:nvPr>
            <p:ph type="ftr" sz="quarter" idx="11"/>
          </p:nvPr>
        </p:nvSpPr>
        <p:spPr/>
        <p:txBody>
          <a:bodyPr/>
          <a:lstStyle/>
          <a:p>
            <a:endParaRPr lang="tr-T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107504" y="158484"/>
            <a:ext cx="8928992"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4000" b="1" i="0" u="none" strike="noStrike" cap="none" normalizeH="0" baseline="0" dirty="0" err="1" smtClean="0">
                <a:ln>
                  <a:noFill/>
                </a:ln>
                <a:solidFill>
                  <a:srgbClr val="FF0000"/>
                </a:solidFill>
                <a:effectLst/>
                <a:latin typeface="Calibri" pitchFamily="34" charset="0"/>
                <a:ea typeface="Times New Roman" pitchFamily="18" charset="0"/>
                <a:cs typeface="Times New Roman" pitchFamily="18" charset="0"/>
              </a:rPr>
              <a:t>Sadabat</a:t>
            </a:r>
            <a:r>
              <a:rPr kumimoji="0" lang="tr-TR" sz="40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 Paktı</a:t>
            </a:r>
            <a:endParaRPr kumimoji="0" lang="tr-TR" sz="40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4000" b="0"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Türkiye, İran, Irak ve Afganistan arasında </a:t>
            </a:r>
            <a:r>
              <a:rPr kumimoji="0" lang="tr-TR" sz="4000" b="0" i="0" u="none" strike="noStrike" cap="none" normalizeH="0" baseline="0" dirty="0" smtClean="0">
                <a:ln>
                  <a:noFill/>
                </a:ln>
                <a:effectLst/>
                <a:latin typeface="Calibri" pitchFamily="34" charset="0"/>
                <a:ea typeface="Times New Roman" pitchFamily="18" charset="0"/>
                <a:cs typeface="Times New Roman" pitchFamily="18" charset="0"/>
              </a:rPr>
              <a:t>Tahran’daki </a:t>
            </a:r>
            <a:r>
              <a:rPr kumimoji="0" lang="tr-TR" sz="4000" b="0" i="0" u="none" strike="noStrike" cap="none" normalizeH="0" baseline="0" dirty="0" err="1" smtClean="0">
                <a:ln>
                  <a:noFill/>
                </a:ln>
                <a:effectLst/>
                <a:latin typeface="Calibri" pitchFamily="34" charset="0"/>
                <a:ea typeface="Times New Roman" pitchFamily="18" charset="0"/>
                <a:cs typeface="Times New Roman" pitchFamily="18" charset="0"/>
              </a:rPr>
              <a:t>Sadabat</a:t>
            </a:r>
            <a:r>
              <a:rPr kumimoji="0" lang="tr-TR" sz="4000" b="0" i="0" u="none" strike="noStrike" cap="none" normalizeH="0" baseline="0" dirty="0" smtClean="0">
                <a:ln>
                  <a:noFill/>
                </a:ln>
                <a:effectLst/>
                <a:latin typeface="Calibri" pitchFamily="34" charset="0"/>
                <a:ea typeface="Times New Roman" pitchFamily="18" charset="0"/>
                <a:cs typeface="Times New Roman" pitchFamily="18" charset="0"/>
              </a:rPr>
              <a:t> Sarayı’nda </a:t>
            </a:r>
            <a:r>
              <a:rPr kumimoji="0" lang="tr-TR" sz="4000" b="0"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dörtlü bir pakt oluşturuldu (8 Temmuz 1937).</a:t>
            </a:r>
            <a:endParaRPr kumimoji="0" lang="tr-TR" sz="40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40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Bu pakt, İtalya’nın doğu ülkelerini hedef olan istilâ politikasından kaynaklanmıştır. Orta Doğu’ya yayılmaya çalışan İtalya’ya karşı ortak bir savunma sistemi kurularak yayılmacı politikalara tepki gösterilmiştir.</a:t>
            </a:r>
            <a:endParaRPr kumimoji="0" lang="tr-TR"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2" name="Altbilgi Yer Tutucusu 1"/>
          <p:cNvSpPr>
            <a:spLocks noGrp="1"/>
          </p:cNvSpPr>
          <p:nvPr>
            <p:ph type="ftr" sz="quarter" idx="11"/>
          </p:nvPr>
        </p:nvSpPr>
        <p:spPr/>
        <p:txBody>
          <a:bodyPr/>
          <a:lstStyle/>
          <a:p>
            <a:endParaRPr lang="tr-T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107504" y="0"/>
            <a:ext cx="8928992" cy="69240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36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Hatay’ın Türkiye’ye Katılması</a:t>
            </a:r>
            <a:endParaRPr kumimoji="0" lang="tr-TR" sz="36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II. Dünya Savaşı’nın yaklaşması üzerine Fransa 1936 yılında Suriye’yi boşaltma kararı aldı. Bu arada Fransa, Hatay’ı Suriye’ye bıraktı. Sorunları barışçı yollarla çözümlemek isteyen Türkiye, Milletler Cemiyeti’ne başvurarak çoğunluğunu Türklerin oluşturduğu Hatay’ın Türkiye’ye verilmesini istedi.</a:t>
            </a:r>
            <a:endParaRPr kumimoji="0" lang="tr-TR" sz="36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444444"/>
                </a:solidFill>
                <a:effectLst/>
                <a:latin typeface="Arial" pitchFamily="34" charset="0"/>
                <a:ea typeface="Times New Roman" pitchFamily="18" charset="0"/>
                <a:cs typeface="Arial" pitchFamily="34" charset="0"/>
              </a:rPr>
              <a:t>Hitlerin Avusturya’yı ilhakından sonra, Avrupa’da güçler dengesi bozulmaya başladı. Fransa, Hatay konusundaki tutumunu yumuşatmak zorunda kaldı. </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p:txBody>
      </p:sp>
      <p:sp>
        <p:nvSpPr>
          <p:cNvPr id="2" name="Altbilgi Yer Tutucusu 1"/>
          <p:cNvSpPr>
            <a:spLocks noGrp="1"/>
          </p:cNvSpPr>
          <p:nvPr>
            <p:ph type="ftr" sz="quarter" idx="11"/>
          </p:nvPr>
        </p:nvSpPr>
        <p:spPr/>
        <p:txBody>
          <a:bodyPr/>
          <a:lstStyle/>
          <a:p>
            <a:endParaRPr lang="tr-T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
          <p:cNvSpPr>
            <a:spLocks noChangeArrowheads="1"/>
          </p:cNvSpPr>
          <p:nvPr/>
        </p:nvSpPr>
        <p:spPr bwMode="auto">
          <a:xfrm>
            <a:off x="179512" y="-2709"/>
            <a:ext cx="8856984" cy="68634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40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Yapılan seçimler sonunda bağımsız bir devlet olarak Hatay Cumhuriyeti kuruldu (2 Eylül 1938). Hatay Cumhuriyeti ile Türkiye arasında yakın ilişkiler geliştirildi.</a:t>
            </a:r>
            <a:endParaRPr kumimoji="0" lang="tr-TR"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4000" b="0"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23 Haziran 1939’da </a:t>
            </a:r>
            <a:r>
              <a:rPr kumimoji="0" lang="tr-TR" sz="40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Fransa ile Türkiye arasındaki bir antlaşma ile Hatay’ın Türkiye’ye katılması kabul edildi. Böylece Atatürk’ün ölümünden sonra </a:t>
            </a:r>
            <a:r>
              <a:rPr kumimoji="0" lang="tr-TR" sz="4000" b="0"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Hatay meselesi Misak-ı Milli ilkeleri doğrultusunda Türkiye’nin lehine çözümlenmiştir.</a:t>
            </a:r>
            <a:endParaRPr kumimoji="0" lang="tr-TR" sz="4000" b="0" i="0" u="none" strike="noStrike" cap="none" normalizeH="0" baseline="0" dirty="0" smtClean="0">
              <a:ln>
                <a:noFill/>
              </a:ln>
              <a:solidFill>
                <a:srgbClr val="FF0000"/>
              </a:solidFill>
              <a:effectLst/>
              <a:latin typeface="Arial" pitchFamily="34" charset="0"/>
              <a:cs typeface="Arial" pitchFamily="34" charset="0"/>
            </a:endParaRPr>
          </a:p>
        </p:txBody>
      </p:sp>
      <p:sp>
        <p:nvSpPr>
          <p:cNvPr id="2" name="Altbilgi Yer Tutucusu 1"/>
          <p:cNvSpPr>
            <a:spLocks noGrp="1"/>
          </p:cNvSpPr>
          <p:nvPr>
            <p:ph type="ftr" sz="quarter" idx="11"/>
          </p:nvPr>
        </p:nvSpPr>
        <p:spPr/>
        <p:txBody>
          <a:bodyPr/>
          <a:lstStyle/>
          <a:p>
            <a:endParaRPr lang="tr-T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Autofit/>
          </a:bodyPr>
          <a:lstStyle/>
          <a:p>
            <a:r>
              <a:rPr lang="tr-TR" sz="9600" dirty="0" smtClean="0">
                <a:solidFill>
                  <a:srgbClr val="FF0000"/>
                </a:solidFill>
              </a:rPr>
              <a:t>EROL OKUTAN</a:t>
            </a:r>
            <a:endParaRPr lang="tr-TR" sz="9600" dirty="0">
              <a:solidFill>
                <a:srgbClr val="FF0000"/>
              </a:solidFill>
            </a:endParaRPr>
          </a:p>
        </p:txBody>
      </p:sp>
      <p:sp>
        <p:nvSpPr>
          <p:cNvPr id="3" name="2 Alt Başlık"/>
          <p:cNvSpPr>
            <a:spLocks noGrp="1"/>
          </p:cNvSpPr>
          <p:nvPr>
            <p:ph type="subTitle" idx="1"/>
          </p:nvPr>
        </p:nvSpPr>
        <p:spPr>
          <a:xfrm>
            <a:off x="251520" y="3886200"/>
            <a:ext cx="8496944" cy="1752600"/>
          </a:xfrm>
        </p:spPr>
        <p:txBody>
          <a:bodyPr>
            <a:normAutofit/>
          </a:bodyPr>
          <a:lstStyle/>
          <a:p>
            <a:r>
              <a:rPr lang="tr-TR" sz="8800" dirty="0" smtClean="0">
                <a:solidFill>
                  <a:srgbClr val="FF0000"/>
                </a:solidFill>
              </a:rPr>
              <a:t>ESKİŞEHİR / 2013</a:t>
            </a:r>
            <a:endParaRPr lang="tr-TR" sz="8800" dirty="0">
              <a:solidFill>
                <a:srgbClr val="FF0000"/>
              </a:solidFill>
            </a:endParaRPr>
          </a:p>
        </p:txBody>
      </p:sp>
      <p:sp>
        <p:nvSpPr>
          <p:cNvPr id="4" name="Altbilgi Yer Tutucusu 3"/>
          <p:cNvSpPr>
            <a:spLocks noGrp="1"/>
          </p:cNvSpPr>
          <p:nvPr>
            <p:ph type="ftr" sz="quarter" idx="11"/>
          </p:nvPr>
        </p:nvSpPr>
        <p:spPr/>
        <p:txBody>
          <a:bodyPr/>
          <a:lstStyle/>
          <a:p>
            <a:endParaRPr lang="tr-T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251520" y="336877"/>
            <a:ext cx="8640960"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457200" algn="l"/>
              </a:tabLst>
            </a:pPr>
            <a:r>
              <a:rPr kumimoji="0" lang="tr-TR" sz="36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Ulusun hayatı tehlikede olmadıkça savaşa girmemek</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tr-TR" sz="36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Milli sınırlarımız içinde </a:t>
            </a:r>
            <a:r>
              <a:rPr kumimoji="0" lang="tr-TR" sz="3600" b="0" i="0" u="none" strike="noStrike" cap="none" normalizeH="0" baseline="0" dirty="0" err="1" smtClean="0">
                <a:ln>
                  <a:noFill/>
                </a:ln>
                <a:solidFill>
                  <a:srgbClr val="444444"/>
                </a:solidFill>
                <a:effectLst/>
                <a:latin typeface="Calibri" pitchFamily="34" charset="0"/>
                <a:ea typeface="Times New Roman" pitchFamily="18" charset="0"/>
                <a:cs typeface="Times New Roman" pitchFamily="18" charset="0"/>
              </a:rPr>
              <a:t>herşeyden</a:t>
            </a:r>
            <a:r>
              <a:rPr kumimoji="0" lang="tr-TR" sz="36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 önce kendi kuvvetimize dayanarak varlığımızı devam ettirmek</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tr-TR" sz="36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Dış politika ve diplomaside bilim ve teknolojiyi yol gösterici olarak kullanmak ve dünyadaki gelişmeleri göz önünde tutmak</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tr-TR" sz="36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şeklinde özetlenebilir. Atatürk </a:t>
            </a:r>
            <a:r>
              <a:rPr kumimoji="0" lang="tr-TR" sz="36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“Yurtta sulh, cihanda sulh”</a:t>
            </a:r>
            <a:r>
              <a:rPr kumimoji="0" lang="tr-TR" sz="3600" b="0"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 </a:t>
            </a:r>
            <a:r>
              <a:rPr kumimoji="0" lang="tr-TR" sz="36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vecizesiyle iç ve dış politikada barışı benimsediğini ortaya koymuştur.</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p:txBody>
      </p:sp>
      <p:sp>
        <p:nvSpPr>
          <p:cNvPr id="2" name="Altbilgi Yer Tutucusu 1"/>
          <p:cNvSpPr>
            <a:spLocks noGrp="1"/>
          </p:cNvSpPr>
          <p:nvPr>
            <p:ph type="ftr" sz="quarter" idx="11"/>
          </p:nvPr>
        </p:nvSpPr>
        <p:spPr/>
        <p:txBody>
          <a:bodyPr/>
          <a:lstStyle/>
          <a:p>
            <a:endParaRPr lang="tr-T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yakinlar.net/wp-content/uploads/2012/12/Yurtta_Sulh_Cihanda_Sulh-yakinlar.net_.png">
            <a:hlinkClick r:id="rId2"/>
          </p:cNvPr>
          <p:cNvPicPr>
            <a:picLocks noChangeAspect="1" noChangeArrowheads="1"/>
          </p:cNvPicPr>
          <p:nvPr/>
        </p:nvPicPr>
        <p:blipFill>
          <a:blip r:embed="rId3" cstate="print"/>
          <a:srcRect/>
          <a:stretch>
            <a:fillRect/>
          </a:stretch>
        </p:blipFill>
        <p:spPr bwMode="auto">
          <a:xfrm>
            <a:off x="0" y="1"/>
            <a:ext cx="9144000" cy="6858000"/>
          </a:xfrm>
          <a:prstGeom prst="rect">
            <a:avLst/>
          </a:prstGeom>
          <a:noFill/>
        </p:spPr>
      </p:pic>
      <p:sp>
        <p:nvSpPr>
          <p:cNvPr id="2" name="Altbilgi Yer Tutucusu 1"/>
          <p:cNvSpPr>
            <a:spLocks noGrp="1"/>
          </p:cNvSpPr>
          <p:nvPr>
            <p:ph type="ftr" sz="quarter" idx="11"/>
          </p:nvPr>
        </p:nvSpPr>
        <p:spPr/>
        <p:txBody>
          <a:bodyPr/>
          <a:lstStyle/>
          <a:p>
            <a:endParaRPr lang="tr-T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251520" y="273144"/>
            <a:ext cx="8712968"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Türkiye – İngiltere İlişkileri</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Türkiye ile İngiltere arasındaki ilişkilerin normalleşmesini engelleyen en önemli neden, Türk – Irak sınırının </a:t>
            </a:r>
            <a:r>
              <a:rPr kumimoji="0" lang="tr-TR" sz="3200" b="0" i="0" u="none" strike="noStrike" cap="none" normalizeH="0" baseline="0" dirty="0" err="1" smtClean="0">
                <a:ln>
                  <a:noFill/>
                </a:ln>
                <a:solidFill>
                  <a:srgbClr val="444444"/>
                </a:solidFill>
                <a:effectLst/>
                <a:latin typeface="Calibri" pitchFamily="34" charset="0"/>
                <a:ea typeface="Times New Roman" pitchFamily="18" charset="0"/>
                <a:cs typeface="Times New Roman" pitchFamily="18" charset="0"/>
              </a:rPr>
              <a:t>tesbiti</a:t>
            </a:r>
            <a:r>
              <a:rPr kumimoji="0" lang="tr-TR" sz="32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 anlamına gelen Musul sorunu olmuştur.</a:t>
            </a:r>
            <a:endParaRPr kumimoji="0" lang="tr-TR" sz="3200" b="0" i="0" u="none" strike="noStrike" cap="none" normalizeH="0" baseline="0" dirty="0" smtClean="0">
              <a:ln>
                <a:noFill/>
              </a:ln>
              <a:solidFill>
                <a:srgbClr val="444444"/>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444444"/>
                </a:solidFill>
                <a:effectLst/>
                <a:latin typeface="Arial" pitchFamily="34" charset="0"/>
                <a:ea typeface="Times New Roman" pitchFamily="18" charset="0"/>
                <a:cs typeface="Arial" pitchFamily="34" charset="0"/>
              </a:rPr>
              <a:t>Musul bölgesindeki zengin petrol yataklarını bırakmak istemeyen İngiltere, Irak’ta manda yönetimi ilan etti.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7411" name="Picture 3" descr="http://www.sondakika.com/haber-foto/767/turkiye-ingiltere-nin-dis-politikada-temas-halinde-3050767_1692_300.jpg">
            <a:hlinkClick r:id="rId2"/>
          </p:cNvPr>
          <p:cNvPicPr>
            <a:picLocks noChangeAspect="1" noChangeArrowheads="1"/>
          </p:cNvPicPr>
          <p:nvPr/>
        </p:nvPicPr>
        <p:blipFill>
          <a:blip r:embed="rId3" cstate="print"/>
          <a:srcRect/>
          <a:stretch>
            <a:fillRect/>
          </a:stretch>
        </p:blipFill>
        <p:spPr bwMode="auto">
          <a:xfrm>
            <a:off x="3491880" y="4000500"/>
            <a:ext cx="5184576" cy="2857500"/>
          </a:xfrm>
          <a:prstGeom prst="rect">
            <a:avLst/>
          </a:prstGeom>
          <a:noFill/>
        </p:spPr>
      </p:pic>
      <p:sp>
        <p:nvSpPr>
          <p:cNvPr id="2" name="Altbilgi Yer Tutucusu 1"/>
          <p:cNvSpPr>
            <a:spLocks noGrp="1"/>
          </p:cNvSpPr>
          <p:nvPr>
            <p:ph type="ftr" sz="quarter" idx="11"/>
          </p:nvPr>
        </p:nvSpPr>
        <p:spPr/>
        <p:txBody>
          <a:bodyPr/>
          <a:lstStyle/>
          <a:p>
            <a:endParaRPr lang="tr-T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179512" y="428178"/>
            <a:ext cx="8712968"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Lozan Konferansı’nda Türkiye – Irak sınırı görüşülürken Türk heyeti, “Halkın çoğunluğunun Türk olması” nedeniyle, Musul ve Süleymaniye bölgelerinin Türkiye sınırları içerisinde kalması gerektiğini öne sürdü. </a:t>
            </a:r>
            <a:r>
              <a:rPr kumimoji="0" lang="tr-TR" sz="32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Irak adına mandater devlet olan İngiltere ise, Musul’un Irak sınırları içinde kalmasında direndi. Bunun üzerine Türkiye’nin bölgede bir halk oylaması yapılması isteği yine İngiltere tarafından reddedildi.</a:t>
            </a:r>
            <a:endParaRPr kumimoji="0" lang="tr-TR" sz="3200" b="0" i="0" u="none" strike="noStrike" cap="none" normalizeH="0" baseline="0" dirty="0" smtClean="0">
              <a:ln>
                <a:noFill/>
              </a:ln>
              <a:solidFill>
                <a:srgbClr val="444444"/>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Türkiye, sınırlarını ve bağımsızlığını korumak için her türlü tedbire başvuracağını açıklayarak İngiltere’nin askeri hareketini önlemiştir. </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p:txBody>
      </p:sp>
      <p:sp>
        <p:nvSpPr>
          <p:cNvPr id="2" name="Altbilgi Yer Tutucusu 1"/>
          <p:cNvSpPr>
            <a:spLocks noGrp="1"/>
          </p:cNvSpPr>
          <p:nvPr>
            <p:ph type="ftr" sz="quarter" idx="11"/>
          </p:nvPr>
        </p:nvSpPr>
        <p:spPr/>
        <p:txBody>
          <a:bodyPr/>
          <a:lstStyle/>
          <a:p>
            <a:endParaRPr lang="tr-T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107504" y="351589"/>
            <a:ext cx="9036496"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l"/>
              </a:tabLst>
            </a:pPr>
            <a:r>
              <a:rPr kumimoji="0" lang="tr-TR" sz="28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Bu dönemde ortaya çıkan Şeyh Sait isyanı Türkiye’yi olumsuz yönde etkilemiştir. Dolayısıyla Şeyh Sait isyanı bir ülkenin içerisinde yaşanan olumsuzlukların dış politikayı olumsuz yönde etkilediğine kanıt olarak gösterilebilir.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tr-TR" sz="28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İkili görüşmeler sonunda çözülemeyen Musul meselesi, Milletler Cemiyeti’ne götürüldü. Musul meselesini incelemek amacıyla oluşturulan komisyonun önerisiyle Milletler Cemiyeti, Musul’un Irak’a katılması gerektiğini belirtti.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tr-TR" sz="28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Türkiye Milletler Cemiyeti’nin kararına uyarak İngiltere ile </a:t>
            </a:r>
            <a:r>
              <a:rPr kumimoji="0" lang="tr-TR" sz="2800" b="0"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Ankara Antlaşması’nı yaptı (5 Haziran 1926).</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tr-TR" sz="28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Bu antlaşmayla;</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tr-TR" sz="28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Musul ve Kerkük Irak’a bırakıldı.</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tr-TR" sz="28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Irak Hükümeti, Musul’a karşılık petrol üzerine konulan verginin % 10’unu 25 yıl süreyle Türkiye’ye vermeyi kabul etti.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2" name="Altbilgi Yer Tutucusu 1"/>
          <p:cNvSpPr>
            <a:spLocks noGrp="1"/>
          </p:cNvSpPr>
          <p:nvPr>
            <p:ph type="ftr" sz="quarter" idx="11"/>
          </p:nvPr>
        </p:nvSpPr>
        <p:spPr/>
        <p:txBody>
          <a:bodyPr/>
          <a:lstStyle/>
          <a:p>
            <a:endParaRPr lang="tr-T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0" y="0"/>
            <a:ext cx="9144000" cy="70073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Türkiye – Fransa İlişkileri</a:t>
            </a:r>
            <a:endPar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444444"/>
                </a:solidFill>
                <a:effectLst/>
                <a:latin typeface="Arial" pitchFamily="34" charset="0"/>
                <a:ea typeface="Times New Roman" pitchFamily="18" charset="0"/>
                <a:cs typeface="Arial" pitchFamily="34" charset="0"/>
              </a:rPr>
              <a:t>Fransa ile Türkiye arasında yaşanan sorunların en önemlisi Osmanlı Devleti’nden kalan borçların ödenmesi konusunda yaşanmıştır. Alacaklı ülkeler içinde en fazla pay sahibi olan Fransa’ydı. Bu konuda 13 Haziran 1928’de Paris’te Türkiye ile alacaklı devletler adına Duyun-ı Umumiye İdaresi arasında bir antlaşma imzalandı. Bu antlaşmayla ödenecek borçların miktarı ve ödeme şekli belirlenmiştir. Ancak, 1929’da başlayan dünya ekonomik krizi borçların ödenmesini güçleştirmişti. Bunun üzerine Türkiye, borçların ertelenmesini istemiş ve 22 Nisan 1933’te Paris’te yeni bir borç sözleşmesi imzalanmıştır.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2" name="Altbilgi Yer Tutucusu 1"/>
          <p:cNvSpPr>
            <a:spLocks noGrp="1"/>
          </p:cNvSpPr>
          <p:nvPr>
            <p:ph type="ftr" sz="quarter" idx="11"/>
          </p:nvPr>
        </p:nvSpPr>
        <p:spPr/>
        <p:txBody>
          <a:bodyPr/>
          <a:lstStyle/>
          <a:p>
            <a:endParaRPr lang="tr-T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0" y="154389"/>
            <a:ext cx="9144000"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Son antlaşma Türkiye lehine olmuş ve borçlarla ilgili sorun çözümlenmiştir.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Lozan Antlaşması’na göre yabancı okullar, Türk kanunlarına ve diğer okulların bağlı bulundukları yönetmeliklere uyacaklardı. Bu durum Fransa ile anlaşmazlıklara neden oldu.</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“Türkiye’de bizim okullarımızın sahip olmadıkları ayrıcalığa, yabancı okulların sahip olması kabul edilemez.” diyen Atatürk, yabancı okulların Türk kanunlarına uymasını istemiştir. Yönetmeliklere uymayan bazı okullar kapatılmıştır. Yabancı okullar meselesi Fransa ile iyi ilişkilerin kurulmasını geciktirmiştir.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2" name="Altbilgi Yer Tutucusu 1"/>
          <p:cNvSpPr>
            <a:spLocks noGrp="1"/>
          </p:cNvSpPr>
          <p:nvPr>
            <p:ph type="ftr" sz="quarter" idx="11"/>
          </p:nvPr>
        </p:nvSpPr>
        <p:spPr/>
        <p:txBody>
          <a:bodyPr/>
          <a:lstStyle/>
          <a:p>
            <a:endParaRPr lang="tr-T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TotalTime>
  <Words>1182</Words>
  <Application>Microsoft Office PowerPoint</Application>
  <PresentationFormat>Ekran Gösterisi (4:3)</PresentationFormat>
  <Paragraphs>64</Paragraphs>
  <Slides>23</Slides>
  <Notes>0</Notes>
  <HiddenSlides>0</HiddenSlides>
  <MMClips>0</MMClips>
  <ScaleCrop>false</ScaleCrop>
  <HeadingPairs>
    <vt:vector size="4" baseType="variant">
      <vt:variant>
        <vt:lpstr>Tema</vt:lpstr>
      </vt:variant>
      <vt:variant>
        <vt:i4>1</vt:i4>
      </vt:variant>
      <vt:variant>
        <vt:lpstr>Slayt Başlıkları</vt:lpstr>
      </vt:variant>
      <vt:variant>
        <vt:i4>23</vt:i4>
      </vt:variant>
    </vt:vector>
  </HeadingPairs>
  <TitlesOfParts>
    <vt:vector size="24" baseType="lpstr">
      <vt:lpstr>Ofis Teması</vt:lpstr>
      <vt:lpstr>6. TEMA</vt:lpstr>
      <vt:lpstr> Atatürk Dönemi’nde Türk Dış Politikasının Temel İlkeleri </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EROL OKUTAN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creator>www.sorubak.com; 7</dc:creator>
  <cp:keywords>www.sorubak.com</cp:keywords>
  <dc:description>www.sorubak.com</dc:description>
  <cp:lastModifiedBy>GTR5KT587TI4OUT57YT675IKT8967690IN B</cp:lastModifiedBy>
  <cp:revision>6</cp:revision>
  <dcterms:created xsi:type="dcterms:W3CDTF">2013-02-15T15:22:07Z</dcterms:created>
  <dcterms:modified xsi:type="dcterms:W3CDTF">2014-03-10T17:39:30Z</dcterms:modified>
  <cp:category>www.sorubak.com</cp:category>
  <cp:contentType>www.sorubak.com</cp:contentType>
  <cp:contentStatus>www.sorubak.com</cp:contentStatus>
</cp:coreProperties>
</file>