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9"/>
  </p:notesMasterIdLst>
  <p:sldIdLst>
    <p:sldId id="256" r:id="rId2"/>
    <p:sldId id="260" r:id="rId3"/>
    <p:sldId id="257" r:id="rId4"/>
    <p:sldId id="258" r:id="rId5"/>
    <p:sldId id="259"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CD80D0-CF92-4129-8211-AA8BFC91EE3F}" type="datetimeFigureOut">
              <a:rPr lang="tr-TR" smtClean="0"/>
              <a:pPr/>
              <a:t>21.02.2014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DD057A-0124-4F9F-9AC9-EBF68BA227F3}" type="slidenum">
              <a:rPr lang="tr-TR" smtClean="0"/>
              <a:pPr/>
              <a:t>‹#›</a:t>
            </a:fld>
            <a:endParaRPr lang="tr-TR"/>
          </a:p>
        </p:txBody>
      </p:sp>
    </p:spTree>
    <p:extLst>
      <p:ext uri="{BB962C8B-B14F-4D97-AF65-F5344CB8AC3E}">
        <p14:creationId xmlns:p14="http://schemas.microsoft.com/office/powerpoint/2010/main" xmlns="" val="1435807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AE939DAA-8ACE-45AC-9703-26F1257CF33C}" type="datetime1">
              <a:rPr lang="tr-TR" smtClean="0"/>
              <a:t>21.02.2014</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A0A665B4-31CE-4492-A7B2-4F41BEDBD15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FFD0CB5D-AA3B-4237-A136-2B599AAE1CD8}" type="datetime1">
              <a:rPr lang="tr-TR" smtClean="0"/>
              <a:t>21.02.2014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A665B4-31CE-4492-A7B2-4F41BEDBD15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C82CC804-D853-497A-862A-A8E8D4FEFE6D}" type="datetime1">
              <a:rPr lang="tr-TR" smtClean="0"/>
              <a:t>21.02.2014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A665B4-31CE-4492-A7B2-4F41BEDBD15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71F95C50-82D7-408A-9507-9FA91B29B3E1}" type="datetime1">
              <a:rPr lang="tr-TR" smtClean="0"/>
              <a:t>21.02.2014</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A0A665B4-31CE-4492-A7B2-4F41BEDBD15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DBE791D2-181E-4B2B-BD54-732FD004DF0A}" type="datetime1">
              <a:rPr lang="tr-TR" smtClean="0"/>
              <a:t>21.02.2014</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A0A665B4-31CE-4492-A7B2-4F41BEDBD150}" type="slidenum">
              <a:rPr lang="tr-TR" smtClean="0"/>
              <a:pPr/>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6F800910-581A-4A57-8973-6EA7F3D635F3}" type="datetime1">
              <a:rPr lang="tr-TR" smtClean="0"/>
              <a:t>21.02.2014</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A0A665B4-31CE-4492-A7B2-4F41BEDBD15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78ED1C1C-AE6F-4DEA-B989-33224CBADB32}" type="datetime1">
              <a:rPr lang="tr-TR" smtClean="0"/>
              <a:t>21.02.2014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A0A665B4-31CE-4492-A7B2-4F41BEDBD150}" type="slidenum">
              <a:rPr lang="tr-TR" smtClean="0"/>
              <a:pPr/>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D0A8E178-4F31-4C36-BDDC-AC95F95FEA91}" type="datetime1">
              <a:rPr lang="tr-TR" smtClean="0"/>
              <a:t>21.02.2014</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A665B4-31CE-4492-A7B2-4F41BEDBD15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1D40D31D-9A25-4492-A118-BFE13DECC035}" type="datetime1">
              <a:rPr lang="tr-TR" smtClean="0"/>
              <a:t>21.02.2014</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0A665B4-31CE-4492-A7B2-4F41BEDBD15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EE29DED0-E7F1-45C5-B862-73F1233F0594}" type="datetime1">
              <a:rPr lang="tr-TR" smtClean="0"/>
              <a:t>21.02.2014</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0A665B4-31CE-4492-A7B2-4F41BEDBD15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BDA9301B-7AA5-465C-A91D-38884BCF6B04}" type="datetime1">
              <a:rPr lang="tr-TR" smtClean="0"/>
              <a:t>21.02.2014</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A0A665B4-31CE-4492-A7B2-4F41BEDBD150}" type="slidenum">
              <a:rPr lang="tr-TR" smtClean="0"/>
              <a:pPr/>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FAA4BC6-ED80-4E1B-9342-EC634875E349}" type="datetime1">
              <a:rPr lang="tr-TR" smtClean="0"/>
              <a:t>21.02.2014</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0A665B4-31CE-4492-A7B2-4F41BEDBD150}" type="slidenum">
              <a:rPr lang="tr-TR" smtClean="0"/>
              <a:pPr/>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4652" y="1340768"/>
            <a:ext cx="8954695" cy="132343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OLASILIK ÇEŞİTLERİ</a:t>
            </a:r>
            <a:endParaRPr lang="tr-TR" sz="8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5 Altbilgi Yer Tutucusu"/>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131429825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1) ÖZNEL OLASILIK</a:t>
            </a:r>
            <a:endParaRPr lang="tr-TR" dirty="0"/>
          </a:p>
        </p:txBody>
      </p:sp>
      <p:sp>
        <p:nvSpPr>
          <p:cNvPr id="3" name="İçerik Yer Tutucusu 2"/>
          <p:cNvSpPr>
            <a:spLocks noGrp="1"/>
          </p:cNvSpPr>
          <p:nvPr>
            <p:ph idx="1"/>
          </p:nvPr>
        </p:nvSpPr>
        <p:spPr/>
        <p:txBody>
          <a:bodyPr/>
          <a:lstStyle/>
          <a:p>
            <a:r>
              <a:rPr lang="tr-TR" dirty="0" smtClean="0"/>
              <a:t>Sonucunun kişiye göre değiştiği olasılık çeşididir.</a:t>
            </a:r>
          </a:p>
          <a:p>
            <a:endParaRPr lang="tr-TR" dirty="0"/>
          </a:p>
          <a:p>
            <a:r>
              <a:rPr lang="tr-TR" dirty="0" smtClean="0"/>
              <a:t>Bu olasılıkta kişi yorumları önemlidir. Mesela bugün yağmur yağma olasılığı bana göre  %35 tir. Ama size göre %50 </a:t>
            </a:r>
            <a:r>
              <a:rPr lang="tr-TR" dirty="0" err="1" smtClean="0"/>
              <a:t>dir</a:t>
            </a:r>
            <a:r>
              <a:rPr lang="tr-TR" dirty="0" smtClean="0"/>
              <a:t>. Kişiye göre değişir.</a:t>
            </a:r>
            <a:endParaRPr lang="tr-TR" dirty="0"/>
          </a:p>
        </p:txBody>
      </p:sp>
      <p:sp>
        <p:nvSpPr>
          <p:cNvPr id="5" name="4 Altbilgi Yer Tutucusu"/>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61438722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2</a:t>
            </a:r>
            <a:r>
              <a:rPr lang="tr-TR" dirty="0" smtClean="0"/>
              <a:t>) Deneysel olasılık</a:t>
            </a:r>
            <a:endParaRPr lang="tr-TR" dirty="0"/>
          </a:p>
        </p:txBody>
      </p:sp>
      <p:sp>
        <p:nvSpPr>
          <p:cNvPr id="3" name="İçerik Yer Tutucusu 2"/>
          <p:cNvSpPr>
            <a:spLocks noGrp="1"/>
          </p:cNvSpPr>
          <p:nvPr>
            <p:ph idx="1"/>
          </p:nvPr>
        </p:nvSpPr>
        <p:spPr/>
        <p:txBody>
          <a:bodyPr/>
          <a:lstStyle/>
          <a:p>
            <a:r>
              <a:rPr lang="tr-TR" b="1" dirty="0"/>
              <a:t>S</a:t>
            </a:r>
            <a:r>
              <a:rPr lang="tr-TR" b="1" dirty="0" smtClean="0"/>
              <a:t>onucunun deneyerek bulunduğu olasılık çeşididir.</a:t>
            </a:r>
          </a:p>
          <a:p>
            <a:endParaRPr lang="tr-TR" b="1" dirty="0"/>
          </a:p>
          <a:p>
            <a:r>
              <a:rPr lang="tr-TR" b="1" dirty="0" smtClean="0"/>
              <a:t>Örneğin 10 kez havaya atılan bir paranın 7 kez tura 3 kez yazı gelmesi deneysel olasılığa örnektir.</a:t>
            </a:r>
          </a:p>
          <a:p>
            <a:endParaRPr lang="tr-TR" dirty="0"/>
          </a:p>
        </p:txBody>
      </p:sp>
      <p:sp>
        <p:nvSpPr>
          <p:cNvPr id="5" name="4 Altbilgi Yer Tutucusu"/>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818495276"/>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b="1" i="1" dirty="0" smtClean="0">
                <a:solidFill>
                  <a:srgbClr val="FF0000"/>
                </a:solidFill>
              </a:rPr>
              <a:t>Örnek:  </a:t>
            </a:r>
            <a:r>
              <a:rPr lang="tr-TR" b="1" i="1" dirty="0" smtClean="0">
                <a:solidFill>
                  <a:schemeClr val="tx1"/>
                </a:solidFill>
              </a:rPr>
              <a:t>Merve basketbol topuyla potaya 100 atış yapıyor . Bu atışlardan 65 i potaya girerken 35 atışı kaçırıyor. Buna göre Merve </a:t>
            </a:r>
            <a:r>
              <a:rPr lang="tr-TR" b="1" i="1" dirty="0" err="1" smtClean="0">
                <a:solidFill>
                  <a:schemeClr val="tx1"/>
                </a:solidFill>
              </a:rPr>
              <a:t>nin</a:t>
            </a:r>
            <a:r>
              <a:rPr lang="tr-TR" b="1" i="1" dirty="0" smtClean="0">
                <a:solidFill>
                  <a:schemeClr val="tx1"/>
                </a:solidFill>
              </a:rPr>
              <a:t> 101. atışta topu potaya sokma olasılığı deneysel olarak kaçtır?</a:t>
            </a:r>
          </a:p>
          <a:p>
            <a:r>
              <a:rPr lang="tr-TR" b="1" i="1" dirty="0" smtClean="0">
                <a:solidFill>
                  <a:srgbClr val="FF0000"/>
                </a:solidFill>
              </a:rPr>
              <a:t>Cevap:</a:t>
            </a:r>
            <a:r>
              <a:rPr lang="tr-TR" b="1" i="1" dirty="0" smtClean="0">
                <a:solidFill>
                  <a:schemeClr val="tx1"/>
                </a:solidFill>
              </a:rPr>
              <a:t>   65/100</a:t>
            </a:r>
          </a:p>
        </p:txBody>
      </p:sp>
      <p:sp>
        <p:nvSpPr>
          <p:cNvPr id="4" name="Altbilgi Yer Tutucusu 3"/>
          <p:cNvSpPr>
            <a:spLocks noGrp="1"/>
          </p:cNvSpPr>
          <p:nvPr>
            <p:ph type="ftr" sz="quarter" idx="11"/>
          </p:nvPr>
        </p:nvSpPr>
        <p:spPr/>
        <p:txBody>
          <a:bodyPr/>
          <a:lstStyle/>
          <a:p>
            <a:endParaRPr lang="tr-TR" dirty="0">
              <a:solidFill>
                <a:srgbClr val="0070C0"/>
              </a:solidFill>
            </a:endParaRPr>
          </a:p>
        </p:txBody>
      </p:sp>
    </p:spTree>
    <p:extLst>
      <p:ext uri="{BB962C8B-B14F-4D97-AF65-F5344CB8AC3E}">
        <p14:creationId xmlns:p14="http://schemas.microsoft.com/office/powerpoint/2010/main" xmlns="" val="3283769959"/>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7030A0"/>
                </a:solidFill>
              </a:rPr>
              <a:t>ÖNEMLİ UYARI!!</a:t>
            </a:r>
            <a:endParaRPr lang="tr-TR" dirty="0">
              <a:solidFill>
                <a:srgbClr val="7030A0"/>
              </a:solidFill>
            </a:endParaRPr>
          </a:p>
        </p:txBody>
      </p:sp>
      <p:sp>
        <p:nvSpPr>
          <p:cNvPr id="3" name="İçerik Yer Tutucusu 2"/>
          <p:cNvSpPr>
            <a:spLocks noGrp="1"/>
          </p:cNvSpPr>
          <p:nvPr>
            <p:ph idx="1"/>
          </p:nvPr>
        </p:nvSpPr>
        <p:spPr/>
        <p:txBody>
          <a:bodyPr/>
          <a:lstStyle/>
          <a:p>
            <a:r>
              <a:rPr lang="tr-TR" b="1" u="sng" dirty="0" smtClean="0"/>
              <a:t>Deneysel olasılıkta deney sayısı arttıkça olasılık sonucu teorik olasılığa en yakın hale gelir</a:t>
            </a:r>
            <a:r>
              <a:rPr lang="tr-TR" dirty="0" smtClean="0"/>
              <a:t>.</a:t>
            </a:r>
          </a:p>
          <a:p>
            <a:endParaRPr lang="tr-TR" dirty="0"/>
          </a:p>
          <a:p>
            <a:r>
              <a:rPr lang="tr-TR" dirty="0" smtClean="0"/>
              <a:t>Yani bir parayı 10 kez atan birisi mi yoksa 20 kez atan birisi mi teorik olasılığa en yakın sonucu bulur. Tabi ki 20 kez atan kişi.</a:t>
            </a:r>
            <a:endParaRPr lang="tr-TR" dirty="0"/>
          </a:p>
        </p:txBody>
      </p:sp>
      <p:sp>
        <p:nvSpPr>
          <p:cNvPr id="4" name="Altbilgi Yer Tutucusu 3"/>
          <p:cNvSpPr>
            <a:spLocks noGrp="1"/>
          </p:cNvSpPr>
          <p:nvPr>
            <p:ph type="ftr" sz="quarter" idx="11"/>
          </p:nvPr>
        </p:nvSpPr>
        <p:spPr/>
        <p:txBody>
          <a:bodyPr/>
          <a:lstStyle/>
          <a:p>
            <a:endParaRPr lang="tr-TR" dirty="0">
              <a:solidFill>
                <a:srgbClr val="FF0000"/>
              </a:solidFill>
            </a:endParaRPr>
          </a:p>
        </p:txBody>
      </p:sp>
    </p:spTree>
    <p:extLst>
      <p:ext uri="{BB962C8B-B14F-4D97-AF65-F5344CB8AC3E}">
        <p14:creationId xmlns:p14="http://schemas.microsoft.com/office/powerpoint/2010/main" xmlns="" val="7227052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Teorik olasılık</a:t>
            </a:r>
            <a:endParaRPr lang="tr-TR" dirty="0"/>
          </a:p>
        </p:txBody>
      </p:sp>
      <p:sp>
        <p:nvSpPr>
          <p:cNvPr id="3" name="İçerik Yer Tutucusu 2"/>
          <p:cNvSpPr>
            <a:spLocks noGrp="1"/>
          </p:cNvSpPr>
          <p:nvPr>
            <p:ph idx="1"/>
          </p:nvPr>
        </p:nvSpPr>
        <p:spPr/>
        <p:txBody>
          <a:bodyPr>
            <a:normAutofit lnSpcReduction="10000"/>
          </a:bodyPr>
          <a:lstStyle/>
          <a:p>
            <a:r>
              <a:rPr lang="tr-TR" dirty="0" smtClean="0"/>
              <a:t>Olasılık sonucunun hesaplanarak bulunduğu olasılık çeşididir. </a:t>
            </a:r>
          </a:p>
          <a:p>
            <a:r>
              <a:rPr lang="tr-TR" dirty="0" smtClean="0">
                <a:solidFill>
                  <a:srgbClr val="FF0000"/>
                </a:solidFill>
              </a:rPr>
              <a:t>ÖRNEK</a:t>
            </a:r>
            <a:r>
              <a:rPr lang="tr-TR" dirty="0" smtClean="0"/>
              <a:t>: Bir torbada 7 mavi 8 kırmızı 10 sarı top vardır. Rastgele seçilen bir topun kırmızı olma olasılığı </a:t>
            </a:r>
            <a:r>
              <a:rPr lang="tr-TR" u="sng" dirty="0" smtClean="0"/>
              <a:t>teorik olarak </a:t>
            </a:r>
            <a:r>
              <a:rPr lang="tr-TR" dirty="0" smtClean="0"/>
              <a:t>kaçtır?</a:t>
            </a:r>
          </a:p>
          <a:p>
            <a:r>
              <a:rPr lang="tr-TR" dirty="0" smtClean="0">
                <a:solidFill>
                  <a:srgbClr val="FF0000"/>
                </a:solidFill>
              </a:rPr>
              <a:t>CEVAP</a:t>
            </a:r>
            <a:r>
              <a:rPr lang="tr-TR" dirty="0" smtClean="0">
                <a:solidFill>
                  <a:srgbClr val="7030A0"/>
                </a:solidFill>
              </a:rPr>
              <a:t>:</a:t>
            </a:r>
            <a:r>
              <a:rPr lang="tr-TR" dirty="0" smtClean="0"/>
              <a:t> </a:t>
            </a:r>
            <a:r>
              <a:rPr lang="tr-TR" dirty="0" smtClean="0">
                <a:solidFill>
                  <a:srgbClr val="7030A0"/>
                </a:solidFill>
              </a:rPr>
              <a:t>örnek uzay(toplam eleman): </a:t>
            </a:r>
            <a:r>
              <a:rPr lang="tr-TR" dirty="0" smtClean="0">
                <a:solidFill>
                  <a:srgbClr val="FF0000"/>
                </a:solidFill>
              </a:rPr>
              <a:t>25</a:t>
            </a:r>
          </a:p>
          <a:p>
            <a:pPr lvl="3"/>
            <a:r>
              <a:rPr lang="tr-TR" sz="3100" dirty="0" smtClean="0">
                <a:solidFill>
                  <a:srgbClr val="7030A0"/>
                </a:solidFill>
              </a:rPr>
              <a:t>Olay(istenilen eleman) sayısı</a:t>
            </a:r>
            <a:r>
              <a:rPr lang="tr-TR" sz="3100" dirty="0" smtClean="0"/>
              <a:t>: </a:t>
            </a:r>
            <a:r>
              <a:rPr lang="tr-TR" sz="3100" dirty="0" smtClean="0">
                <a:solidFill>
                  <a:srgbClr val="FF0000"/>
                </a:solidFill>
              </a:rPr>
              <a:t>8</a:t>
            </a:r>
            <a:r>
              <a:rPr lang="tr-TR" sz="3100" dirty="0" smtClean="0"/>
              <a:t> olduğundan</a:t>
            </a:r>
          </a:p>
          <a:p>
            <a:pPr lvl="3"/>
            <a:r>
              <a:rPr lang="tr-TR" sz="3100" dirty="0" smtClean="0">
                <a:solidFill>
                  <a:srgbClr val="7030A0"/>
                </a:solidFill>
              </a:rPr>
              <a:t>Kırmızı gelme olasılığı</a:t>
            </a:r>
            <a:r>
              <a:rPr lang="tr-TR" sz="3100" dirty="0" smtClean="0"/>
              <a:t>: </a:t>
            </a:r>
            <a:r>
              <a:rPr lang="tr-TR" sz="3100" dirty="0" smtClean="0">
                <a:solidFill>
                  <a:srgbClr val="FF0000"/>
                </a:solidFill>
              </a:rPr>
              <a:t>8/25</a:t>
            </a:r>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37832807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r>
              <a:rPr lang="tr-TR" dirty="0" smtClean="0">
                <a:solidFill>
                  <a:srgbClr val="FF0000"/>
                </a:solidFill>
              </a:rPr>
              <a:t>ÖRNEK:</a:t>
            </a:r>
            <a:r>
              <a:rPr lang="tr-TR" dirty="0" smtClean="0"/>
              <a:t> Bir madeni para 60 kez havaya atılıyor. 20 kez yazı 40 kez tura geliyor. Buna göre bu paranın deneysel olarak yazı gelme olasılığı ve teorik olarak yazı gelme olasılıkları toplamı kaçtır?</a:t>
            </a:r>
          </a:p>
          <a:p>
            <a:r>
              <a:rPr lang="tr-TR" dirty="0" smtClean="0">
                <a:solidFill>
                  <a:srgbClr val="FF0000"/>
                </a:solidFill>
              </a:rPr>
              <a:t>CEVAP:</a:t>
            </a:r>
            <a:r>
              <a:rPr lang="tr-TR" dirty="0" smtClean="0"/>
              <a:t> Paranın deneysel olarak yazı gelmesi:40/60=2/3 tür.</a:t>
            </a:r>
          </a:p>
          <a:p>
            <a:r>
              <a:rPr lang="tr-TR" dirty="0" smtClean="0"/>
              <a:t>Teorik olarak: ½ ise   2/3</a:t>
            </a:r>
            <a:r>
              <a:rPr lang="tr-TR" dirty="0" smtClean="0">
                <a:solidFill>
                  <a:srgbClr val="FF0000"/>
                </a:solidFill>
              </a:rPr>
              <a:t>+</a:t>
            </a:r>
            <a:r>
              <a:rPr lang="tr-TR" dirty="0" smtClean="0"/>
              <a:t>1/2=</a:t>
            </a:r>
            <a:r>
              <a:rPr lang="tr-TR" dirty="0" smtClean="0">
                <a:solidFill>
                  <a:srgbClr val="0070C0"/>
                </a:solidFill>
              </a:rPr>
              <a:t>7/6</a:t>
            </a:r>
            <a:endParaRPr lang="tr-TR" dirty="0">
              <a:solidFill>
                <a:srgbClr val="0070C0"/>
              </a:solidFill>
            </a:endParaRPr>
          </a:p>
        </p:txBody>
      </p:sp>
      <p:sp>
        <p:nvSpPr>
          <p:cNvPr id="4" name="Altbilgi Yer Tutucusu 3"/>
          <p:cNvSpPr>
            <a:spLocks noGrp="1"/>
          </p:cNvSpPr>
          <p:nvPr>
            <p:ph type="ftr" sz="quarter" idx="11"/>
          </p:nvPr>
        </p:nvSpPr>
        <p:spPr/>
        <p:txBody>
          <a:bodyPr/>
          <a:lstStyle/>
          <a:p>
            <a:endParaRPr lang="tr-TR" dirty="0">
              <a:solidFill>
                <a:srgbClr val="FF0000"/>
              </a:solidFill>
            </a:endParaRPr>
          </a:p>
        </p:txBody>
      </p:sp>
    </p:spTree>
    <p:extLst>
      <p:ext uri="{BB962C8B-B14F-4D97-AF65-F5344CB8AC3E}">
        <p14:creationId xmlns:p14="http://schemas.microsoft.com/office/powerpoint/2010/main" xmlns="" val="1013997880"/>
      </p:ext>
    </p:extLst>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32</TotalTime>
  <Words>257</Words>
  <Application>Microsoft Office PowerPoint</Application>
  <PresentationFormat>Ekran Gösterisi (4:3)</PresentationFormat>
  <Paragraphs>24</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Gezinti</vt:lpstr>
      <vt:lpstr>Slayt 1</vt:lpstr>
      <vt:lpstr>1) ÖZNEL OLASILIK</vt:lpstr>
      <vt:lpstr>2) Deneysel olasılık</vt:lpstr>
      <vt:lpstr>Slayt 4</vt:lpstr>
      <vt:lpstr>ÖNEMLİ UYARI!!</vt:lpstr>
      <vt:lpstr>3) Teorik olasılık</vt:lpstr>
      <vt:lpstr>Slayt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TARIK</dc:creator>
  <cp:lastModifiedBy>GTR5KT587TI4OUT57YT675IKT8967690IN B</cp:lastModifiedBy>
  <cp:revision>5</cp:revision>
  <dcterms:created xsi:type="dcterms:W3CDTF">2012-04-24T06:47:52Z</dcterms:created>
  <dcterms:modified xsi:type="dcterms:W3CDTF">2014-02-21T11:58:19Z</dcterms:modified>
</cp:coreProperties>
</file>