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4"/>
  </p:notesMasterIdLst>
  <p:sldIdLst>
    <p:sldId id="256" r:id="rId2"/>
    <p:sldId id="281" r:id="rId3"/>
    <p:sldId id="282" r:id="rId4"/>
    <p:sldId id="283" r:id="rId5"/>
    <p:sldId id="284" r:id="rId6"/>
    <p:sldId id="285" r:id="rId7"/>
    <p:sldId id="286" r:id="rId8"/>
    <p:sldId id="257" r:id="rId9"/>
    <p:sldId id="258" r:id="rId10"/>
    <p:sldId id="259" r:id="rId11"/>
    <p:sldId id="260" r:id="rId12"/>
    <p:sldId id="261" r:id="rId13"/>
    <p:sldId id="262" r:id="rId14"/>
    <p:sldId id="265" r:id="rId15"/>
    <p:sldId id="263" r:id="rId16"/>
    <p:sldId id="264" r:id="rId17"/>
    <p:sldId id="266" r:id="rId18"/>
    <p:sldId id="267" r:id="rId19"/>
    <p:sldId id="268" r:id="rId20"/>
    <p:sldId id="280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7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660"/>
  </p:normalViewPr>
  <p:slideViewPr>
    <p:cSldViewPr>
      <p:cViewPr>
        <p:scale>
          <a:sx n="100" d="100"/>
          <a:sy n="100" d="100"/>
        </p:scale>
        <p:origin x="-486" y="9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213013-9B3A-47BD-A1DE-2E8507376560}" type="datetimeFigureOut">
              <a:rPr lang="tr-TR" smtClean="0"/>
              <a:pPr/>
              <a:t>29.11.2013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B943A9-7A45-4E45-BDE0-CA03BC74CAF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B943A9-7A45-4E45-BDE0-CA03BC74CAF5}" type="slidenum">
              <a:rPr lang="tr-TR" smtClean="0"/>
              <a:pPr/>
              <a:t>32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C69E2-7756-4C13-8A3D-DD04F15C64FD}" type="datetime1">
              <a:rPr lang="tr-TR" smtClean="0"/>
              <a:t>29.11.2013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40D-AF4D-4AD9-9570-339BBB5A7D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608A3-B05A-4A77-82DE-A214DEB59E56}" type="datetime1">
              <a:rPr lang="tr-TR" smtClean="0"/>
              <a:t>29.11.2013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40D-AF4D-4AD9-9570-339BBB5A7D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6A044-2E9A-4722-B6C8-D8B90D6FB63A}" type="datetime1">
              <a:rPr lang="tr-TR" smtClean="0"/>
              <a:t>29.11.2013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40D-AF4D-4AD9-9570-339BBB5A7D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4674C-2D59-4AE7-9C96-2ECA25CC75F6}" type="datetime1">
              <a:rPr lang="tr-TR" smtClean="0"/>
              <a:t>29.11.2013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40D-AF4D-4AD9-9570-339BBB5A7D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6BA11-600A-4911-AC05-A04BFBADE22C}" type="datetime1">
              <a:rPr lang="tr-TR" smtClean="0"/>
              <a:t>29.11.2013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40D-AF4D-4AD9-9570-339BBB5A7D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93AF-4C79-4E4D-BF11-0C610DC019E6}" type="datetime1">
              <a:rPr lang="tr-TR" smtClean="0"/>
              <a:t>29.11.2013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40D-AF4D-4AD9-9570-339BBB5A7D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C0BDE-96D3-4930-9862-DD979B97C005}" type="datetime1">
              <a:rPr lang="tr-TR" smtClean="0"/>
              <a:t>29.11.2013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40D-AF4D-4AD9-9570-339BBB5A7D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AE5A-DC42-4AE9-9C72-6294FB1641CC}" type="datetime1">
              <a:rPr lang="tr-TR" smtClean="0"/>
              <a:t>29.11.2013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40D-AF4D-4AD9-9570-339BBB5A7D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B361-5A0D-4E4A-8F96-9145C0AFBC23}" type="datetime1">
              <a:rPr lang="tr-TR" smtClean="0"/>
              <a:t>29.11.2013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40D-AF4D-4AD9-9570-339BBB5A7D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8740D-CB1C-4771-AB62-8DAD0E4F335A}" type="datetime1">
              <a:rPr lang="tr-TR" smtClean="0"/>
              <a:t>29.11.2013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40D-AF4D-4AD9-9570-339BBB5A7D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302A8-348C-4AA4-9D55-4054D4282F9D}" type="datetime1">
              <a:rPr lang="tr-TR" smtClean="0"/>
              <a:t>29.11.2013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40D-AF4D-4AD9-9570-339BBB5A7D6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D0402-2695-4E8C-8AC6-E9DE93E72CF0}" type="datetime1">
              <a:rPr lang="tr-TR" smtClean="0"/>
              <a:t>29.11.2013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A940D-AF4D-4AD9-9570-339BBB5A7D6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1" y="857233"/>
            <a:ext cx="7772400" cy="1470025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sz="6000" dirty="0" smtClean="0"/>
              <a:t>TÜRKÇE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57291" y="2285992"/>
            <a:ext cx="6400800" cy="17526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r-TR" sz="1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EK</a:t>
            </a:r>
            <a:r>
              <a:rPr lang="tr-TR" sz="12000" dirty="0" smtClean="0"/>
              <a:t> </a:t>
            </a:r>
            <a:r>
              <a:rPr lang="tr-TR" sz="1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FİİL</a:t>
            </a:r>
            <a:r>
              <a:rPr lang="tr-TR" sz="12000" dirty="0" smtClean="0"/>
              <a:t> </a:t>
            </a:r>
            <a:endParaRPr lang="tr-TR" sz="120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285721" y="4643447"/>
            <a:ext cx="2428892" cy="954107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r>
              <a:rPr lang="tr-TR" sz="2800" b="1" dirty="0" smtClean="0"/>
              <a:t>KONU ANLATIMI</a:t>
            </a:r>
            <a:endParaRPr lang="tr-TR" sz="2800" b="1" dirty="0"/>
          </a:p>
        </p:txBody>
      </p:sp>
      <p:sp>
        <p:nvSpPr>
          <p:cNvPr id="7" name="6 Metin kutusu">
            <a:hlinkClick r:id="rId2" action="ppaction://hlinksldjump"/>
          </p:cNvPr>
          <p:cNvSpPr txBox="1"/>
          <p:nvPr/>
        </p:nvSpPr>
        <p:spPr>
          <a:xfrm>
            <a:off x="6286513" y="4714885"/>
            <a:ext cx="2071703" cy="646331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 action="ppaction://hlinksldjump"/>
              </a:rPr>
              <a:t>SORULAR</a:t>
            </a:r>
            <a:endParaRPr lang="tr-TR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7 Yukarı Ok"/>
          <p:cNvSpPr/>
          <p:nvPr/>
        </p:nvSpPr>
        <p:spPr>
          <a:xfrm>
            <a:off x="7143768" y="5429264"/>
            <a:ext cx="500067" cy="42862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Yukarı Ok"/>
          <p:cNvSpPr/>
          <p:nvPr/>
        </p:nvSpPr>
        <p:spPr>
          <a:xfrm>
            <a:off x="1071537" y="5643578"/>
            <a:ext cx="500067" cy="42862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5-Nokta Yıldız"/>
          <p:cNvSpPr/>
          <p:nvPr/>
        </p:nvSpPr>
        <p:spPr>
          <a:xfrm>
            <a:off x="642910" y="928670"/>
            <a:ext cx="785819" cy="714380"/>
          </a:xfrm>
          <a:prstGeom prst="star5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5-Nokta Yıldız"/>
          <p:cNvSpPr/>
          <p:nvPr/>
        </p:nvSpPr>
        <p:spPr>
          <a:xfrm>
            <a:off x="7572396" y="928671"/>
            <a:ext cx="785819" cy="714380"/>
          </a:xfrm>
          <a:prstGeom prst="star5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Sola Bükülü Ok"/>
          <p:cNvSpPr/>
          <p:nvPr/>
        </p:nvSpPr>
        <p:spPr>
          <a:xfrm>
            <a:off x="8010548" y="1795450"/>
            <a:ext cx="1143008" cy="1928826"/>
          </a:xfrm>
          <a:prstGeom prst="curved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31 Sağa Bükülü Ok"/>
          <p:cNvSpPr/>
          <p:nvPr/>
        </p:nvSpPr>
        <p:spPr>
          <a:xfrm>
            <a:off x="142845" y="1928802"/>
            <a:ext cx="1000132" cy="1857388"/>
          </a:xfrm>
          <a:prstGeom prst="curved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32 Sol Sağ Yukarı Ok"/>
          <p:cNvSpPr/>
          <p:nvPr/>
        </p:nvSpPr>
        <p:spPr>
          <a:xfrm>
            <a:off x="2714613" y="4000504"/>
            <a:ext cx="3571900" cy="1500198"/>
          </a:xfrm>
          <a:prstGeom prst="leftRightUp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500035" y="1000108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7. Aşağıdaki cümlelerden hangisinin yüklemi ek fiil </a:t>
            </a:r>
            <a:r>
              <a:rPr lang="tr-TR" b="1" u="sng" dirty="0" smtClean="0"/>
              <a:t>almamıştır?</a:t>
            </a:r>
            <a:endParaRPr lang="tr-TR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2432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tr-TR" i="1" dirty="0" smtClean="0"/>
          </a:p>
          <a:p>
            <a:pPr>
              <a:buNone/>
            </a:pPr>
            <a:endParaRPr lang="tr-TR" i="1" dirty="0" smtClean="0"/>
          </a:p>
          <a:p>
            <a:pPr>
              <a:buNone/>
            </a:pPr>
            <a:r>
              <a:rPr lang="tr-TR" i="1" dirty="0" smtClean="0"/>
              <a:t>              </a:t>
            </a:r>
            <a:r>
              <a:rPr lang="tr-TR" i="1" dirty="0" smtClean="0">
                <a:solidFill>
                  <a:srgbClr val="C00000"/>
                </a:solidFill>
              </a:rPr>
              <a:t>A)</a:t>
            </a:r>
            <a:r>
              <a:rPr lang="tr-TR" i="1" dirty="0" smtClean="0"/>
              <a:t>Eski eşyaların bir kısmını çatıya çıkardı.</a:t>
            </a:r>
          </a:p>
          <a:p>
            <a:pPr>
              <a:buNone/>
            </a:pPr>
            <a:r>
              <a:rPr lang="tr-TR" i="1" dirty="0" smtClean="0"/>
              <a:t>             </a:t>
            </a:r>
            <a:r>
              <a:rPr lang="tr-TR" i="1" dirty="0" smtClean="0">
                <a:solidFill>
                  <a:srgbClr val="C00000"/>
                </a:solidFill>
              </a:rPr>
              <a:t>B)</a:t>
            </a:r>
            <a:r>
              <a:rPr lang="tr-TR" i="1" dirty="0" smtClean="0"/>
              <a:t>Her sabah önce günlük gazeteleri okurdu.</a:t>
            </a:r>
          </a:p>
          <a:p>
            <a:pPr>
              <a:buNone/>
            </a:pPr>
            <a:r>
              <a:rPr lang="tr-TR" i="1" dirty="0" smtClean="0"/>
              <a:t>            </a:t>
            </a:r>
            <a:r>
              <a:rPr lang="tr-TR" i="1" dirty="0" smtClean="0">
                <a:solidFill>
                  <a:srgbClr val="C00000"/>
                </a:solidFill>
              </a:rPr>
              <a:t>C)</a:t>
            </a:r>
            <a:r>
              <a:rPr lang="tr-TR" i="1" dirty="0" smtClean="0"/>
              <a:t>O, gençlerin duyduklarına tercüman olan bir şairdi.</a:t>
            </a:r>
          </a:p>
          <a:p>
            <a:pPr>
              <a:buNone/>
            </a:pPr>
            <a:r>
              <a:rPr lang="tr-TR" i="1" dirty="0" smtClean="0"/>
              <a:t>           </a:t>
            </a:r>
            <a:r>
              <a:rPr lang="tr-TR" i="1" dirty="0" smtClean="0">
                <a:solidFill>
                  <a:srgbClr val="C00000"/>
                </a:solidFill>
              </a:rPr>
              <a:t>D)</a:t>
            </a:r>
            <a:r>
              <a:rPr lang="tr-TR" i="1" dirty="0" smtClean="0"/>
              <a:t>Dayımların yeni aldığı ev kent merkezine çok uzaktı.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642911" y="1071546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8. Aşağıdaki cümlelerden hangisinin yüklemi ek fiilin geniş zamanıyla </a:t>
            </a:r>
            <a:r>
              <a:rPr lang="tr-TR" b="1" u="sng" dirty="0" smtClean="0"/>
              <a:t>çekimlenmiştir?</a:t>
            </a:r>
            <a:endParaRPr lang="tr-TR" u="sng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285721" y="2214555"/>
            <a:ext cx="8715436" cy="3881446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tr-TR" i="1" dirty="0" smtClean="0"/>
          </a:p>
          <a:p>
            <a:pPr>
              <a:buNone/>
            </a:pPr>
            <a:endParaRPr lang="tr-TR" i="1" dirty="0" smtClean="0"/>
          </a:p>
          <a:p>
            <a:pPr>
              <a:buNone/>
            </a:pPr>
            <a:r>
              <a:rPr lang="tr-TR" i="1" dirty="0" smtClean="0"/>
              <a:t>               A) Yamaçlar baştan başa çiçeklerle doluymuş.</a:t>
            </a:r>
          </a:p>
          <a:p>
            <a:pPr>
              <a:buNone/>
            </a:pPr>
            <a:r>
              <a:rPr lang="tr-TR" i="1" dirty="0" smtClean="0"/>
              <a:t>              B) Buradaki ağaçların yaprakları çok güzeldi.</a:t>
            </a:r>
          </a:p>
          <a:p>
            <a:pPr>
              <a:buNone/>
            </a:pPr>
            <a:r>
              <a:rPr lang="tr-TR" i="1" dirty="0" smtClean="0"/>
              <a:t>             C) Tarlalardaki kavunlar ve karpuzlar iri iriydi.</a:t>
            </a:r>
          </a:p>
          <a:p>
            <a:pPr>
              <a:buNone/>
            </a:pPr>
            <a:r>
              <a:rPr lang="tr-TR" i="1" dirty="0" smtClean="0"/>
              <a:t>            D)Köyümüzdeki ağaçların meyveleri çok lezzetlidir. </a:t>
            </a:r>
            <a:endParaRPr lang="tr-TR" i="1" dirty="0"/>
          </a:p>
        </p:txBody>
      </p:sp>
      <p:sp>
        <p:nvSpPr>
          <p:cNvPr id="4" name="1 İçerik Yer Tutucusu"/>
          <p:cNvSpPr txBox="1">
            <a:spLocks/>
          </p:cNvSpPr>
          <p:nvPr/>
        </p:nvSpPr>
        <p:spPr>
          <a:xfrm>
            <a:off x="285720" y="2214554"/>
            <a:ext cx="8715436" cy="38814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A)</a:t>
            </a:r>
            <a:r>
              <a:rPr kumimoji="0" lang="tr-TR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Yamaçlar baştan başa çiçeklerle doluymuş.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</a:t>
            </a:r>
            <a:r>
              <a:rPr kumimoji="0" lang="tr-TR" sz="3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B)</a:t>
            </a:r>
            <a:r>
              <a:rPr kumimoji="0" lang="tr-TR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Buradaki ağaçların yaprakları çok güzeldi.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</a:t>
            </a:r>
            <a:r>
              <a:rPr kumimoji="0" lang="tr-TR" sz="3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C)</a:t>
            </a:r>
            <a:r>
              <a:rPr kumimoji="0" lang="tr-TR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Tarlalardaki kavunlar ve karpuzlar iri iriydi.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</a:t>
            </a:r>
            <a:r>
              <a:rPr kumimoji="0" lang="tr-TR" sz="3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D)</a:t>
            </a:r>
            <a:r>
              <a:rPr kumimoji="0" lang="tr-TR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Köyümüzdeki ağaçların meyveleri çok lezzetlidir. </a:t>
            </a:r>
            <a:endParaRPr kumimoji="0" lang="tr-TR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500043"/>
            <a:ext cx="8229600" cy="5929354"/>
          </a:xfrm>
        </p:spPr>
        <p:txBody>
          <a:bodyPr>
            <a:normAutofit fontScale="92500" lnSpcReduction="20000"/>
          </a:bodyPr>
          <a:lstStyle/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</a:t>
            </a:r>
            <a:r>
              <a:rPr lang="tr-TR" b="1" dirty="0" smtClean="0"/>
              <a:t>9) </a:t>
            </a:r>
            <a:r>
              <a:rPr lang="tr-TR" dirty="0" smtClean="0"/>
              <a:t>(1)saatlerin,kendilerine ait bir dilleri vardı.(2) çok eski çağlardan beri onlar,zaman ölçü birimi olarak kullanılıyor.(3)saatler,süreç içerisinde mekanikten dijitale çeşitli evreler geçirdi. (4)giderek de teknolojik tasarım ürünlerine dönüşüyor.</a:t>
            </a:r>
          </a:p>
          <a:p>
            <a:endParaRPr lang="tr-TR" dirty="0" smtClean="0"/>
          </a:p>
          <a:p>
            <a:pPr>
              <a:buNone/>
            </a:pPr>
            <a:r>
              <a:rPr lang="tr-TR" b="1" dirty="0" smtClean="0"/>
              <a:t>Bu parçadaki numaralanmış cümlelerin hangisinin yüklemi ek fiil </a:t>
            </a:r>
            <a:r>
              <a:rPr lang="tr-TR" b="1" u="sng" dirty="0" smtClean="0"/>
              <a:t>almıştır?</a:t>
            </a:r>
          </a:p>
          <a:p>
            <a:pPr>
              <a:buNone/>
            </a:pPr>
            <a:r>
              <a:rPr lang="tr-TR" i="1" dirty="0" smtClean="0"/>
              <a:t>         </a:t>
            </a:r>
            <a:r>
              <a:rPr lang="tr-TR" dirty="0" smtClean="0">
                <a:solidFill>
                  <a:srgbClr val="C00000"/>
                </a:solidFill>
              </a:rPr>
              <a:t>A)</a:t>
            </a:r>
            <a:r>
              <a:rPr lang="tr-TR" dirty="0" smtClean="0"/>
              <a:t>1  </a:t>
            </a:r>
          </a:p>
          <a:p>
            <a:pPr>
              <a:buNone/>
            </a:pPr>
            <a:r>
              <a:rPr lang="tr-TR" dirty="0" smtClean="0"/>
              <a:t>         </a:t>
            </a:r>
            <a:r>
              <a:rPr lang="tr-TR" dirty="0" smtClean="0">
                <a:solidFill>
                  <a:srgbClr val="C00000"/>
                </a:solidFill>
              </a:rPr>
              <a:t>B)</a:t>
            </a:r>
            <a:r>
              <a:rPr lang="tr-TR" dirty="0" smtClean="0"/>
              <a:t>2</a:t>
            </a:r>
          </a:p>
          <a:p>
            <a:pPr>
              <a:buNone/>
            </a:pPr>
            <a:r>
              <a:rPr lang="tr-TR" dirty="0" smtClean="0"/>
              <a:t>         </a:t>
            </a:r>
            <a:r>
              <a:rPr lang="tr-TR" dirty="0" smtClean="0">
                <a:solidFill>
                  <a:srgbClr val="C00000"/>
                </a:solidFill>
              </a:rPr>
              <a:t>C)</a:t>
            </a:r>
            <a:r>
              <a:rPr lang="tr-TR" dirty="0" smtClean="0"/>
              <a:t>3</a:t>
            </a:r>
          </a:p>
          <a:p>
            <a:pPr>
              <a:buNone/>
            </a:pPr>
            <a:r>
              <a:rPr lang="tr-TR" dirty="0" smtClean="0"/>
              <a:t>         </a:t>
            </a:r>
            <a:r>
              <a:rPr lang="tr-TR" dirty="0" smtClean="0">
                <a:solidFill>
                  <a:srgbClr val="C00000"/>
                </a:solidFill>
              </a:rPr>
              <a:t>D)</a:t>
            </a:r>
            <a:r>
              <a:rPr lang="tr-TR" dirty="0" smtClean="0"/>
              <a:t>4</a:t>
            </a:r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62088"/>
          </a:xfrm>
        </p:spPr>
        <p:txBody>
          <a:bodyPr>
            <a:normAutofit/>
          </a:bodyPr>
          <a:lstStyle/>
          <a:p>
            <a:r>
              <a:rPr lang="tr-TR" b="1" dirty="0" smtClean="0"/>
              <a:t>10.Aşağıdaki fiillerden hangisi birleşik </a:t>
            </a:r>
            <a:r>
              <a:rPr lang="tr-TR" b="1" u="sng" dirty="0" smtClean="0"/>
              <a:t>zamanlıdır?</a:t>
            </a:r>
            <a:endParaRPr lang="tr-TR" u="sng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1785927"/>
            <a:ext cx="8229600" cy="4310074"/>
          </a:xfrm>
        </p:spPr>
        <p:txBody>
          <a:bodyPr/>
          <a:lstStyle/>
          <a:p>
            <a:pPr>
              <a:buNone/>
            </a:pPr>
            <a:r>
              <a:rPr lang="tr-TR" i="1" dirty="0" smtClean="0"/>
              <a:t>                      </a:t>
            </a:r>
          </a:p>
          <a:p>
            <a:pPr>
              <a:buNone/>
            </a:pPr>
            <a:endParaRPr lang="tr-TR" i="1" dirty="0" smtClean="0"/>
          </a:p>
          <a:p>
            <a:pPr>
              <a:buNone/>
            </a:pPr>
            <a:r>
              <a:rPr lang="tr-TR" i="1" dirty="0" smtClean="0"/>
              <a:t>                      </a:t>
            </a:r>
            <a:r>
              <a:rPr lang="tr-TR" i="1" dirty="0" smtClean="0">
                <a:solidFill>
                  <a:srgbClr val="C00000"/>
                </a:solidFill>
              </a:rPr>
              <a:t>A)</a:t>
            </a:r>
            <a:r>
              <a:rPr lang="tr-TR" i="1" dirty="0" smtClean="0"/>
              <a:t>Uyuyorlar</a:t>
            </a:r>
          </a:p>
          <a:p>
            <a:pPr>
              <a:buNone/>
            </a:pPr>
            <a:r>
              <a:rPr lang="tr-TR" i="1" dirty="0" smtClean="0"/>
              <a:t>                      </a:t>
            </a:r>
            <a:r>
              <a:rPr lang="tr-TR" i="1" dirty="0" smtClean="0">
                <a:solidFill>
                  <a:srgbClr val="C00000"/>
                </a:solidFill>
              </a:rPr>
              <a:t>B)</a:t>
            </a:r>
            <a:r>
              <a:rPr lang="tr-TR" i="1" dirty="0" smtClean="0"/>
              <a:t>Gelmediniz</a:t>
            </a:r>
          </a:p>
          <a:p>
            <a:pPr>
              <a:buNone/>
            </a:pPr>
            <a:r>
              <a:rPr lang="tr-TR" i="1" dirty="0" smtClean="0"/>
              <a:t>                      </a:t>
            </a:r>
            <a:r>
              <a:rPr lang="tr-TR" i="1" dirty="0" smtClean="0">
                <a:solidFill>
                  <a:srgbClr val="C00000"/>
                </a:solidFill>
              </a:rPr>
              <a:t>C)</a:t>
            </a:r>
            <a:r>
              <a:rPr lang="tr-TR" i="1" dirty="0" smtClean="0"/>
              <a:t>Alacakmış</a:t>
            </a:r>
          </a:p>
          <a:p>
            <a:pPr>
              <a:buNone/>
            </a:pPr>
            <a:r>
              <a:rPr lang="tr-TR" dirty="0" smtClean="0"/>
              <a:t>                      </a:t>
            </a:r>
            <a:r>
              <a:rPr lang="tr-TR" i="1" dirty="0" smtClean="0">
                <a:solidFill>
                  <a:srgbClr val="C00000"/>
                </a:solidFill>
              </a:rPr>
              <a:t>D)</a:t>
            </a:r>
            <a:r>
              <a:rPr lang="tr-TR" i="1" dirty="0" smtClean="0"/>
              <a:t>Gidemezsin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0" y="2857496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ADİL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POLAT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ÖZYILAZ</a:t>
            </a:r>
            <a:endParaRPr lang="tr-TR" sz="5400" b="1" u="sng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4 Gülen Yüz"/>
          <p:cNvSpPr/>
          <p:nvPr/>
        </p:nvSpPr>
        <p:spPr>
          <a:xfrm>
            <a:off x="7358082" y="1643050"/>
            <a:ext cx="1000132" cy="857256"/>
          </a:xfrm>
          <a:prstGeom prst="smileyFace">
            <a:avLst>
              <a:gd name="adj" fmla="val -4653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Gülen Yüz"/>
          <p:cNvSpPr/>
          <p:nvPr/>
        </p:nvSpPr>
        <p:spPr>
          <a:xfrm>
            <a:off x="714348" y="1643050"/>
            <a:ext cx="1000132" cy="857256"/>
          </a:xfrm>
          <a:prstGeom prst="smileyFace">
            <a:avLst>
              <a:gd name="adj" fmla="val 2014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Blok Yay"/>
          <p:cNvSpPr/>
          <p:nvPr/>
        </p:nvSpPr>
        <p:spPr>
          <a:xfrm rot="10800000">
            <a:off x="2428860" y="3714752"/>
            <a:ext cx="4071966" cy="2000264"/>
          </a:xfrm>
          <a:prstGeom prst="blockArc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Sağ Ok"/>
          <p:cNvSpPr/>
          <p:nvPr/>
        </p:nvSpPr>
        <p:spPr>
          <a:xfrm>
            <a:off x="0" y="2928934"/>
            <a:ext cx="1714512" cy="714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Sağ Ok"/>
          <p:cNvSpPr/>
          <p:nvPr/>
        </p:nvSpPr>
        <p:spPr>
          <a:xfrm rot="10800000">
            <a:off x="7429488" y="2928934"/>
            <a:ext cx="1714512" cy="714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/>
              <a:t>11.SORU</a:t>
            </a:r>
            <a:endParaRPr lang="tr-TR" b="1" u="sng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9108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b="1" i="1" dirty="0" smtClean="0"/>
              <a:t>I)</a:t>
            </a:r>
            <a:r>
              <a:rPr lang="tr-TR" i="1" dirty="0" smtClean="0"/>
              <a:t> </a:t>
            </a:r>
            <a:r>
              <a:rPr lang="tr-TR" dirty="0" smtClean="0"/>
              <a:t>Ayakları beyaz güvercine benziyordu.</a:t>
            </a:r>
          </a:p>
          <a:p>
            <a:pPr>
              <a:buNone/>
            </a:pPr>
            <a:r>
              <a:rPr lang="tr-TR" b="1" i="1" dirty="0" smtClean="0"/>
              <a:t>II)</a:t>
            </a:r>
            <a:r>
              <a:rPr lang="tr-TR" i="1" dirty="0" smtClean="0"/>
              <a:t> </a:t>
            </a:r>
            <a:r>
              <a:rPr lang="tr-TR" dirty="0" smtClean="0"/>
              <a:t>O zamanlar bizi ağlatırdı.</a:t>
            </a:r>
          </a:p>
          <a:p>
            <a:pPr>
              <a:buNone/>
            </a:pPr>
            <a:r>
              <a:rPr lang="tr-TR" b="1" i="1" dirty="0" smtClean="0"/>
              <a:t>III)</a:t>
            </a:r>
            <a:r>
              <a:rPr lang="tr-TR" dirty="0" smtClean="0"/>
              <a:t> O yıllarda çok mesuttuk.</a:t>
            </a:r>
          </a:p>
          <a:p>
            <a:pPr>
              <a:buNone/>
            </a:pPr>
            <a:r>
              <a:rPr lang="tr-TR" b="1" i="1" dirty="0" smtClean="0"/>
              <a:t>IV)</a:t>
            </a:r>
            <a:r>
              <a:rPr lang="tr-TR" i="1" dirty="0" smtClean="0"/>
              <a:t> </a:t>
            </a:r>
            <a:r>
              <a:rPr lang="tr-TR" dirty="0" smtClean="0"/>
              <a:t>Ellerinin değdiği her şey gülerdi.</a:t>
            </a:r>
          </a:p>
          <a:p>
            <a:pPr>
              <a:buNone/>
            </a:pPr>
            <a:r>
              <a:rPr lang="tr-TR" dirty="0" smtClean="0"/>
              <a:t> </a:t>
            </a:r>
          </a:p>
          <a:p>
            <a:pPr>
              <a:buNone/>
            </a:pPr>
            <a:r>
              <a:rPr lang="tr-TR" dirty="0" smtClean="0"/>
              <a:t>       </a:t>
            </a:r>
            <a:r>
              <a:rPr lang="tr-TR" b="1" dirty="0" smtClean="0"/>
              <a:t>Yukarıdaki cümlelerin hangisinde ek eylem farklı görevde </a:t>
            </a:r>
            <a:r>
              <a:rPr lang="tr-TR" b="1" u="sng" dirty="0" smtClean="0"/>
              <a:t>kullanılmıştır?</a:t>
            </a:r>
            <a:endParaRPr lang="tr-TR" u="sng" dirty="0" smtClean="0"/>
          </a:p>
          <a:p>
            <a:pPr>
              <a:buNone/>
            </a:pPr>
            <a:r>
              <a:rPr lang="tr-TR" dirty="0" smtClean="0"/>
              <a:t> </a:t>
            </a:r>
          </a:p>
          <a:p>
            <a:pPr>
              <a:buNone/>
            </a:pPr>
            <a:r>
              <a:rPr lang="tr-TR" dirty="0" smtClean="0">
                <a:solidFill>
                  <a:srgbClr val="C00000"/>
                </a:solidFill>
              </a:rPr>
              <a:t>A)</a:t>
            </a:r>
            <a:r>
              <a:rPr lang="tr-TR" dirty="0" smtClean="0"/>
              <a:t> </a:t>
            </a:r>
            <a:r>
              <a:rPr lang="tr-TR" i="1" dirty="0" smtClean="0"/>
              <a:t>I</a:t>
            </a:r>
            <a:r>
              <a:rPr lang="tr-TR" dirty="0" smtClean="0"/>
              <a:t>.                 </a:t>
            </a:r>
            <a:r>
              <a:rPr lang="tr-TR" dirty="0" smtClean="0">
                <a:solidFill>
                  <a:srgbClr val="C00000"/>
                </a:solidFill>
              </a:rPr>
              <a:t>B)</a:t>
            </a:r>
            <a:r>
              <a:rPr lang="tr-TR" dirty="0" smtClean="0"/>
              <a:t> </a:t>
            </a:r>
            <a:r>
              <a:rPr lang="tr-TR" i="1" dirty="0" smtClean="0"/>
              <a:t>II</a:t>
            </a:r>
            <a:r>
              <a:rPr lang="tr-TR" dirty="0" smtClean="0"/>
              <a:t>.                 </a:t>
            </a:r>
            <a:r>
              <a:rPr lang="tr-TR" dirty="0" smtClean="0">
                <a:solidFill>
                  <a:srgbClr val="C00000"/>
                </a:solidFill>
              </a:rPr>
              <a:t>C)</a:t>
            </a:r>
            <a:r>
              <a:rPr lang="tr-TR" dirty="0" smtClean="0"/>
              <a:t> </a:t>
            </a:r>
            <a:r>
              <a:rPr lang="tr-TR" i="1" dirty="0" smtClean="0"/>
              <a:t>III</a:t>
            </a:r>
            <a:r>
              <a:rPr lang="tr-TR" dirty="0" smtClean="0"/>
              <a:t>.                     </a:t>
            </a:r>
            <a:r>
              <a:rPr lang="tr-TR" dirty="0" smtClean="0">
                <a:solidFill>
                  <a:srgbClr val="C00000"/>
                </a:solidFill>
              </a:rPr>
              <a:t>D)</a:t>
            </a:r>
            <a:r>
              <a:rPr lang="tr-TR" dirty="0" smtClean="0"/>
              <a:t> </a:t>
            </a:r>
            <a:r>
              <a:rPr lang="tr-TR" i="1" dirty="0" smtClean="0"/>
              <a:t>IV</a:t>
            </a:r>
            <a:r>
              <a:rPr lang="tr-TR" dirty="0" smtClean="0"/>
              <a:t>.</a:t>
            </a:r>
          </a:p>
          <a:p>
            <a:pPr>
              <a:buNone/>
            </a:pPr>
            <a:r>
              <a:rPr lang="tr-TR" dirty="0" smtClean="0"/>
              <a:t> </a:t>
            </a:r>
          </a:p>
          <a:p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571472" y="214291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6 C 0.00173 0.00231 0.0033 0.00509 0.00521 0.00694 C 0.00642 0.0081 0.00798 0.00764 0.0092 0.0088 C 0.01632 0.01505 0.01059 0.0125 0.0158 0.01944 C 0.01927 0.02407 0.02378 0.02755 0.0276 0.03171 C 0.03316 0.04653 0.04253 0.05579 0.05139 0.06667 C 0.06562 0.0838 0.07621 0.1044 0.09201 0.11944 C 0.09983 0.13634 0.09114 0.11967 0.10399 0.1368 C 0.12743 0.16805 0.09045 0.12384 0.11979 0.15972 C 0.12587 0.16713 0.13055 0.16852 0.13819 0.17546 C 0.15364 0.18981 0.16719 0.20671 0.18281 0.22106 C 0.20746 0.24352 0.22708 0.27477 0.24861 0.30185 C 0.26701 0.32523 0.28698 0.34583 0.30781 0.36505 C 0.32153 0.37755 0.33108 0.39768 0.3434 0.41227 C 0.34878 0.41875 0.35243 0.42592 0.3592 0.42801 C 0.36233 0.43356 0.37101 0.44699 0.375 0.45092 C 0.38715 0.4625 0.37378 0.44583 0.3842 0.45972 C 0.38507 0.46273 0.38576 0.46574 0.3868 0.46852 C 0.3875 0.47037 0.38871 0.47176 0.38941 0.47361 C 0.39305 0.48449 0.39305 0.49699 0.39479 0.5088 C 0.39618 0.51829 0.39861 0.52731 0.4 0.5368 C 0.40278 0.55648 0.40069 0.57917 0.4092 0.5963 C 0.41059 0.60648 0.41163 0.61643 0.41319 0.62639 C 0.41354 0.63217 0.41337 0.63819 0.41441 0.64398 C 0.4151 0.64838 0.41823 0.64954 0.41979 0.65278 C 0.42205 0.65717 0.42344 0.66389 0.425 0.66852 C 0.42639 0.67268 0.42743 0.67685 0.42899 0.68079 C 0.43055 0.68449 0.4342 0.6912 0.4342 0.6912 C 0.43646 0.70324 0.4368 0.71389 0.4368 0.72639 " pathEditMode="relative" ptsTypes="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/>
              <a:t>12.SORU</a:t>
            </a:r>
            <a:endParaRPr lang="tr-TR" b="1" u="sng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 smtClean="0"/>
              <a:t>Aşağıdaki cümlelerin hangisinde ek eylem, ötekilerinden farklı bir </a:t>
            </a:r>
            <a:r>
              <a:rPr lang="tr-TR" b="1" u="sng" dirty="0" smtClean="0"/>
              <a:t>görevdedir?</a:t>
            </a:r>
            <a:endParaRPr lang="tr-TR" u="sng" dirty="0" smtClean="0"/>
          </a:p>
          <a:p>
            <a:pPr>
              <a:buNone/>
            </a:pPr>
            <a:r>
              <a:rPr lang="tr-TR" b="1" dirty="0" smtClean="0"/>
              <a:t> </a:t>
            </a:r>
            <a:endParaRPr lang="tr-TR" dirty="0" smtClean="0"/>
          </a:p>
          <a:p>
            <a:pPr lvl="0">
              <a:buNone/>
            </a:pPr>
            <a:r>
              <a:rPr lang="tr-TR" dirty="0" smtClean="0"/>
              <a:t>           </a:t>
            </a:r>
            <a:r>
              <a:rPr lang="tr-TR" dirty="0" smtClean="0">
                <a:solidFill>
                  <a:srgbClr val="C00000"/>
                </a:solidFill>
              </a:rPr>
              <a:t>A) </a:t>
            </a:r>
            <a:r>
              <a:rPr lang="tr-TR" dirty="0" smtClean="0"/>
              <a:t>O işi başaracağımı hissediyorum.</a:t>
            </a:r>
          </a:p>
          <a:p>
            <a:pPr lvl="0">
              <a:buNone/>
            </a:pPr>
            <a:r>
              <a:rPr lang="tr-TR" dirty="0" smtClean="0"/>
              <a:t>           </a:t>
            </a:r>
            <a:r>
              <a:rPr lang="tr-TR" dirty="0" smtClean="0">
                <a:solidFill>
                  <a:srgbClr val="C00000"/>
                </a:solidFill>
              </a:rPr>
              <a:t>B)</a:t>
            </a:r>
            <a:r>
              <a:rPr lang="tr-TR" dirty="0" smtClean="0"/>
              <a:t>Bu, yeni bir olaydı.</a:t>
            </a:r>
          </a:p>
          <a:p>
            <a:pPr lvl="0">
              <a:buNone/>
            </a:pPr>
            <a:r>
              <a:rPr lang="tr-TR" dirty="0" smtClean="0"/>
              <a:t>           </a:t>
            </a:r>
            <a:r>
              <a:rPr lang="tr-TR" dirty="0" smtClean="0">
                <a:solidFill>
                  <a:srgbClr val="C00000"/>
                </a:solidFill>
              </a:rPr>
              <a:t>C)</a:t>
            </a:r>
            <a:r>
              <a:rPr lang="tr-TR" dirty="0" smtClean="0"/>
              <a:t>Bugünlerden çok yorgundu.</a:t>
            </a:r>
          </a:p>
          <a:p>
            <a:pPr lvl="0">
              <a:buNone/>
            </a:pPr>
            <a:r>
              <a:rPr lang="tr-TR" dirty="0" smtClean="0">
                <a:solidFill>
                  <a:srgbClr val="C00000"/>
                </a:solidFill>
              </a:rPr>
              <a:t>           D)</a:t>
            </a:r>
            <a:r>
              <a:rPr lang="tr-TR" dirty="0" smtClean="0"/>
              <a:t>Müdür bey, izinliymiş.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13.SORU</a:t>
            </a:r>
            <a:endParaRPr lang="tr-TR" b="1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142844" y="1600201"/>
            <a:ext cx="8786875" cy="4525963"/>
          </a:xfrm>
        </p:spPr>
        <p:txBody>
          <a:bodyPr/>
          <a:lstStyle/>
          <a:p>
            <a:pPr>
              <a:buNone/>
            </a:pPr>
            <a:r>
              <a:rPr lang="tr-TR" b="1" dirty="0" smtClean="0"/>
              <a:t>Aşağıdaki cümlelerden hangisinin yüklemi“ şimdiki zamanın rivayeti ” </a:t>
            </a:r>
            <a:r>
              <a:rPr lang="tr-TR" b="1" u="sng" dirty="0" smtClean="0"/>
              <a:t>biçimindedir?</a:t>
            </a:r>
          </a:p>
          <a:p>
            <a:pPr>
              <a:buNone/>
            </a:pPr>
            <a:r>
              <a:rPr lang="tr-TR" dirty="0" smtClean="0"/>
              <a:t> </a:t>
            </a:r>
          </a:p>
          <a:p>
            <a:pPr lvl="0">
              <a:buNone/>
            </a:pPr>
            <a:r>
              <a:rPr lang="tr-TR" dirty="0" smtClean="0"/>
              <a:t>               </a:t>
            </a:r>
            <a:r>
              <a:rPr lang="tr-TR" dirty="0" smtClean="0">
                <a:solidFill>
                  <a:srgbClr val="C00000"/>
                </a:solidFill>
              </a:rPr>
              <a:t>A)</a:t>
            </a:r>
            <a:r>
              <a:rPr lang="tr-TR" dirty="0" smtClean="0"/>
              <a:t>Yine alışverişten geliyordu.</a:t>
            </a:r>
          </a:p>
          <a:p>
            <a:pPr lvl="0">
              <a:buNone/>
            </a:pPr>
            <a:r>
              <a:rPr lang="tr-TR" dirty="0" smtClean="0"/>
              <a:t>               </a:t>
            </a:r>
            <a:r>
              <a:rPr lang="tr-TR" dirty="0" smtClean="0">
                <a:solidFill>
                  <a:srgbClr val="C00000"/>
                </a:solidFill>
              </a:rPr>
              <a:t>B)</a:t>
            </a:r>
            <a:r>
              <a:rPr lang="tr-TR" dirty="0" smtClean="0"/>
              <a:t>Bu filmi yıllar önce izlemiştim.</a:t>
            </a:r>
          </a:p>
          <a:p>
            <a:pPr lvl="0">
              <a:buNone/>
            </a:pPr>
            <a:r>
              <a:rPr lang="tr-TR" dirty="0" smtClean="0"/>
              <a:t>               </a:t>
            </a:r>
            <a:r>
              <a:rPr lang="tr-TR" dirty="0" smtClean="0">
                <a:solidFill>
                  <a:srgbClr val="C00000"/>
                </a:solidFill>
              </a:rPr>
              <a:t>C)</a:t>
            </a:r>
            <a:r>
              <a:rPr lang="tr-TR" dirty="0" smtClean="0"/>
              <a:t>Böyle bir sonucu beklemiyormuş.</a:t>
            </a:r>
          </a:p>
          <a:p>
            <a:pPr lvl="0">
              <a:buNone/>
            </a:pPr>
            <a:r>
              <a:rPr lang="tr-TR" dirty="0" smtClean="0"/>
              <a:t>               </a:t>
            </a:r>
            <a:r>
              <a:rPr lang="tr-TR" dirty="0" smtClean="0">
                <a:solidFill>
                  <a:srgbClr val="C00000"/>
                </a:solidFill>
              </a:rPr>
              <a:t>D)</a:t>
            </a:r>
            <a:r>
              <a:rPr lang="tr-TR" dirty="0" smtClean="0"/>
              <a:t>Benden bir dilekçe istediler.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/>
              <a:t>14.SORU</a:t>
            </a:r>
            <a:endParaRPr lang="tr-TR" b="1" u="sng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 smtClean="0"/>
              <a:t>Aşağıdakilerden hangisinin yüklemi birleşik zamanlı bir fiil </a:t>
            </a:r>
            <a:r>
              <a:rPr lang="tr-TR" b="1" u="sng" dirty="0" smtClean="0"/>
              <a:t>değildir</a:t>
            </a:r>
            <a:r>
              <a:rPr lang="tr-TR" b="1" dirty="0" smtClean="0"/>
              <a:t>?</a:t>
            </a:r>
          </a:p>
          <a:p>
            <a:pPr>
              <a:buNone/>
            </a:pPr>
            <a:r>
              <a:rPr lang="tr-TR" dirty="0" smtClean="0"/>
              <a:t> </a:t>
            </a:r>
          </a:p>
          <a:p>
            <a:pPr lvl="0">
              <a:buNone/>
            </a:pPr>
            <a:r>
              <a:rPr lang="tr-TR" dirty="0" smtClean="0"/>
              <a:t>               </a:t>
            </a:r>
            <a:r>
              <a:rPr lang="tr-TR" dirty="0" smtClean="0">
                <a:solidFill>
                  <a:srgbClr val="C00000"/>
                </a:solidFill>
              </a:rPr>
              <a:t>A)</a:t>
            </a:r>
            <a:r>
              <a:rPr lang="tr-TR" dirty="0" smtClean="0"/>
              <a:t>Elim ayağım tutarken çalışmalıyım.</a:t>
            </a:r>
          </a:p>
          <a:p>
            <a:pPr lvl="0">
              <a:buNone/>
            </a:pPr>
            <a:r>
              <a:rPr lang="tr-TR" dirty="0" smtClean="0"/>
              <a:t>               </a:t>
            </a:r>
            <a:r>
              <a:rPr lang="tr-TR" dirty="0" smtClean="0">
                <a:solidFill>
                  <a:srgbClr val="C00000"/>
                </a:solidFill>
              </a:rPr>
              <a:t>B)</a:t>
            </a:r>
            <a:r>
              <a:rPr lang="tr-TR" dirty="0" smtClean="0"/>
              <a:t>Arada sırada uğrarlardı.</a:t>
            </a:r>
          </a:p>
          <a:p>
            <a:pPr lvl="0">
              <a:buNone/>
            </a:pPr>
            <a:r>
              <a:rPr lang="tr-TR" dirty="0" smtClean="0"/>
              <a:t>               </a:t>
            </a:r>
            <a:r>
              <a:rPr lang="tr-TR" dirty="0" smtClean="0">
                <a:solidFill>
                  <a:srgbClr val="C00000"/>
                </a:solidFill>
              </a:rPr>
              <a:t>C)</a:t>
            </a:r>
            <a:r>
              <a:rPr lang="tr-TR" dirty="0" smtClean="0"/>
              <a:t>Oraya gitmek zorunda kalmıştık.</a:t>
            </a:r>
          </a:p>
          <a:p>
            <a:pPr lvl="0">
              <a:buNone/>
            </a:pPr>
            <a:r>
              <a:rPr lang="tr-TR" dirty="0" smtClean="0"/>
              <a:t>               </a:t>
            </a:r>
            <a:r>
              <a:rPr lang="tr-TR" dirty="0" smtClean="0">
                <a:solidFill>
                  <a:srgbClr val="C00000"/>
                </a:solidFill>
              </a:rPr>
              <a:t>D)</a:t>
            </a:r>
            <a:r>
              <a:rPr lang="tr-TR" dirty="0" smtClean="0"/>
              <a:t>Benim kim olduğunu bilmiyormuş.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/>
              <a:t>15.SORU</a:t>
            </a:r>
            <a:endParaRPr lang="tr-TR" b="1" u="sng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 smtClean="0"/>
              <a:t>Aşağıdaki cümlelerin hangisinde ek eylem </a:t>
            </a:r>
            <a:r>
              <a:rPr lang="tr-TR" b="1" u="sng" dirty="0" smtClean="0"/>
              <a:t>kullanılmamıştır</a:t>
            </a:r>
            <a:r>
              <a:rPr lang="tr-TR" b="1" dirty="0" smtClean="0"/>
              <a:t>?</a:t>
            </a:r>
          </a:p>
          <a:p>
            <a:pPr>
              <a:buNone/>
            </a:pPr>
            <a:r>
              <a:rPr lang="tr-TR" dirty="0" smtClean="0"/>
              <a:t> </a:t>
            </a:r>
          </a:p>
          <a:p>
            <a:pPr lvl="0">
              <a:buNone/>
            </a:pPr>
            <a:r>
              <a:rPr lang="tr-TR" dirty="0" smtClean="0"/>
              <a:t>           </a:t>
            </a:r>
            <a:r>
              <a:rPr lang="tr-TR" dirty="0" smtClean="0">
                <a:solidFill>
                  <a:srgbClr val="C00000"/>
                </a:solidFill>
              </a:rPr>
              <a:t>A)</a:t>
            </a:r>
            <a:r>
              <a:rPr lang="tr-TR" dirty="0" smtClean="0"/>
              <a:t>Çocuk dün hastaydı.</a:t>
            </a:r>
          </a:p>
          <a:p>
            <a:pPr lvl="0">
              <a:buNone/>
            </a:pPr>
            <a:r>
              <a:rPr lang="tr-TR" dirty="0" smtClean="0"/>
              <a:t>           </a:t>
            </a:r>
            <a:r>
              <a:rPr lang="tr-TR" dirty="0" smtClean="0">
                <a:solidFill>
                  <a:srgbClr val="C00000"/>
                </a:solidFill>
              </a:rPr>
              <a:t>B)</a:t>
            </a:r>
            <a:r>
              <a:rPr lang="tr-TR" dirty="0" smtClean="0"/>
              <a:t>Kardeşin iyiyse pikniğe gelsin</a:t>
            </a:r>
          </a:p>
          <a:p>
            <a:pPr lvl="0">
              <a:buNone/>
            </a:pPr>
            <a:r>
              <a:rPr lang="tr-TR" dirty="0" smtClean="0"/>
              <a:t>           </a:t>
            </a:r>
            <a:r>
              <a:rPr lang="tr-TR" dirty="0" smtClean="0">
                <a:solidFill>
                  <a:srgbClr val="C00000"/>
                </a:solidFill>
              </a:rPr>
              <a:t>C)</a:t>
            </a:r>
            <a:r>
              <a:rPr lang="tr-TR" dirty="0" smtClean="0"/>
              <a:t>Bu işi kendim halletmeliydim.</a:t>
            </a:r>
          </a:p>
          <a:p>
            <a:pPr lvl="0">
              <a:buNone/>
            </a:pPr>
            <a:r>
              <a:rPr lang="tr-TR" dirty="0" smtClean="0"/>
              <a:t>           </a:t>
            </a:r>
            <a:r>
              <a:rPr lang="tr-TR" dirty="0" smtClean="0">
                <a:solidFill>
                  <a:srgbClr val="C00000"/>
                </a:solidFill>
              </a:rPr>
              <a:t>D)</a:t>
            </a:r>
            <a:r>
              <a:rPr lang="tr-TR" dirty="0" smtClean="0"/>
              <a:t>Ekmekleri hemen eve götür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26" name="25 Dikdörtgen"/>
          <p:cNvSpPr/>
          <p:nvPr/>
        </p:nvSpPr>
        <p:spPr>
          <a:xfrm>
            <a:off x="2143109" y="3214687"/>
            <a:ext cx="471490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Metin kutusu"/>
          <p:cNvSpPr txBox="1"/>
          <p:nvPr/>
        </p:nvSpPr>
        <p:spPr>
          <a:xfrm>
            <a:off x="2285984" y="3071810"/>
            <a:ext cx="47149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ASUDE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DURAN</a:t>
            </a:r>
          </a:p>
          <a:p>
            <a:endParaRPr lang="tr-TR" sz="5400" dirty="0"/>
          </a:p>
        </p:txBody>
      </p:sp>
      <p:sp>
        <p:nvSpPr>
          <p:cNvPr id="29" name="28 Gülen Yüz"/>
          <p:cNvSpPr/>
          <p:nvPr/>
        </p:nvSpPr>
        <p:spPr>
          <a:xfrm>
            <a:off x="7358082" y="1643050"/>
            <a:ext cx="1000132" cy="857256"/>
          </a:xfrm>
          <a:prstGeom prst="smileyFace">
            <a:avLst>
              <a:gd name="adj" fmla="val -4653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Gülen Yüz"/>
          <p:cNvSpPr/>
          <p:nvPr/>
        </p:nvSpPr>
        <p:spPr>
          <a:xfrm>
            <a:off x="714348" y="1643050"/>
            <a:ext cx="1000132" cy="857256"/>
          </a:xfrm>
          <a:prstGeom prst="smileyFace">
            <a:avLst>
              <a:gd name="adj" fmla="val 2014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Blok Yay"/>
          <p:cNvSpPr/>
          <p:nvPr/>
        </p:nvSpPr>
        <p:spPr>
          <a:xfrm rot="10800000">
            <a:off x="2428860" y="3714752"/>
            <a:ext cx="4071966" cy="2000264"/>
          </a:xfrm>
          <a:prstGeom prst="blockArc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31 Sağ Ok"/>
          <p:cNvSpPr/>
          <p:nvPr/>
        </p:nvSpPr>
        <p:spPr>
          <a:xfrm>
            <a:off x="214282" y="3286124"/>
            <a:ext cx="1714512" cy="714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Sağ Ok"/>
          <p:cNvSpPr/>
          <p:nvPr/>
        </p:nvSpPr>
        <p:spPr>
          <a:xfrm rot="10800000">
            <a:off x="7000892" y="3214686"/>
            <a:ext cx="1714512" cy="714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0" y="335756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AYTEN</a:t>
            </a:r>
            <a:r>
              <a:rPr lang="tr-TR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48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FATMA</a:t>
            </a:r>
            <a:r>
              <a:rPr lang="tr-TR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48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ÖZYILMAZ</a:t>
            </a:r>
            <a:endParaRPr lang="tr-TR" sz="4800" b="1" u="sng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4 Gülen Yüz"/>
          <p:cNvSpPr/>
          <p:nvPr/>
        </p:nvSpPr>
        <p:spPr>
          <a:xfrm>
            <a:off x="7358082" y="1643050"/>
            <a:ext cx="1000132" cy="857256"/>
          </a:xfrm>
          <a:prstGeom prst="smileyFace">
            <a:avLst>
              <a:gd name="adj" fmla="val -4653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Gülen Yüz"/>
          <p:cNvSpPr/>
          <p:nvPr/>
        </p:nvSpPr>
        <p:spPr>
          <a:xfrm>
            <a:off x="714348" y="1643050"/>
            <a:ext cx="1000132" cy="857256"/>
          </a:xfrm>
          <a:prstGeom prst="smileyFace">
            <a:avLst>
              <a:gd name="adj" fmla="val 2014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Blok Yay"/>
          <p:cNvSpPr/>
          <p:nvPr/>
        </p:nvSpPr>
        <p:spPr>
          <a:xfrm rot="10800000">
            <a:off x="2428860" y="3714752"/>
            <a:ext cx="4071966" cy="2000264"/>
          </a:xfrm>
          <a:prstGeom prst="blockArc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Sağ Ok"/>
          <p:cNvSpPr/>
          <p:nvPr/>
        </p:nvSpPr>
        <p:spPr>
          <a:xfrm>
            <a:off x="142844" y="3500438"/>
            <a:ext cx="1285852" cy="714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Sağ Ok"/>
          <p:cNvSpPr/>
          <p:nvPr/>
        </p:nvSpPr>
        <p:spPr>
          <a:xfrm rot="10800000">
            <a:off x="7929586" y="3357562"/>
            <a:ext cx="1214414" cy="714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/>
              <a:t>16.SORU</a:t>
            </a:r>
            <a:endParaRPr lang="tr-TR" b="1" u="sng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          </a:t>
            </a:r>
            <a:r>
              <a:rPr lang="tr-TR" b="1" dirty="0" smtClean="0"/>
              <a:t>Hangi cümlede ek fiil vardır?</a:t>
            </a:r>
          </a:p>
          <a:p>
            <a:pPr>
              <a:buNone/>
            </a:pPr>
            <a:r>
              <a:rPr lang="tr-TR" dirty="0" smtClean="0"/>
              <a:t> </a:t>
            </a:r>
          </a:p>
          <a:p>
            <a:pPr lvl="0">
              <a:buNone/>
            </a:pPr>
            <a:r>
              <a:rPr lang="tr-TR" dirty="0" smtClean="0"/>
              <a:t>             </a:t>
            </a:r>
            <a:r>
              <a:rPr lang="tr-TR" dirty="0" smtClean="0">
                <a:solidFill>
                  <a:srgbClr val="C00000"/>
                </a:solidFill>
              </a:rPr>
              <a:t>A)</a:t>
            </a:r>
            <a:r>
              <a:rPr lang="tr-TR" dirty="0" smtClean="0"/>
              <a:t>Azıcık yemek yiyince hasta canlandı.</a:t>
            </a:r>
          </a:p>
          <a:p>
            <a:pPr lvl="0">
              <a:buNone/>
            </a:pPr>
            <a:r>
              <a:rPr lang="tr-TR" dirty="0" smtClean="0"/>
              <a:t>             </a:t>
            </a:r>
            <a:r>
              <a:rPr lang="tr-TR" dirty="0" smtClean="0">
                <a:solidFill>
                  <a:srgbClr val="C00000"/>
                </a:solidFill>
              </a:rPr>
              <a:t>B)</a:t>
            </a:r>
            <a:r>
              <a:rPr lang="tr-TR" dirty="0" smtClean="0"/>
              <a:t>Adam bize sıcak davrandı.</a:t>
            </a:r>
          </a:p>
          <a:p>
            <a:pPr lvl="0">
              <a:buNone/>
            </a:pPr>
            <a:r>
              <a:rPr lang="tr-TR" dirty="0" smtClean="0">
                <a:solidFill>
                  <a:srgbClr val="C00000"/>
                </a:solidFill>
              </a:rPr>
              <a:t>             C)</a:t>
            </a:r>
            <a:r>
              <a:rPr lang="tr-TR" dirty="0" smtClean="0"/>
              <a:t>Babacığım bana kitap verdi.</a:t>
            </a:r>
          </a:p>
          <a:p>
            <a:pPr lvl="0">
              <a:buNone/>
            </a:pPr>
            <a:r>
              <a:rPr lang="tr-TR" dirty="0" smtClean="0"/>
              <a:t>             </a:t>
            </a:r>
            <a:r>
              <a:rPr lang="tr-TR" dirty="0" smtClean="0">
                <a:solidFill>
                  <a:srgbClr val="C00000"/>
                </a:solidFill>
              </a:rPr>
              <a:t>D)</a:t>
            </a:r>
            <a:r>
              <a:rPr lang="tr-TR" dirty="0" smtClean="0"/>
              <a:t>Bu çocuk çok akıllıydı.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/>
              <a:t>17.SORU</a:t>
            </a:r>
            <a:endParaRPr lang="tr-TR" b="1" u="sng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 smtClean="0"/>
              <a:t>Aşağıdaki cümlelerin hangisinde ek eylem </a:t>
            </a:r>
            <a:r>
              <a:rPr lang="tr-TR" b="1" u="sng" dirty="0" smtClean="0"/>
              <a:t>kullanılmamıştır</a:t>
            </a:r>
            <a:r>
              <a:rPr lang="tr-TR" b="1" dirty="0" smtClean="0"/>
              <a:t>?</a:t>
            </a:r>
          </a:p>
          <a:p>
            <a:pPr>
              <a:buNone/>
            </a:pPr>
            <a:r>
              <a:rPr lang="tr-TR" dirty="0" smtClean="0"/>
              <a:t> </a:t>
            </a:r>
          </a:p>
          <a:p>
            <a:pPr lvl="0">
              <a:buNone/>
            </a:pPr>
            <a:r>
              <a:rPr lang="tr-TR" dirty="0" smtClean="0"/>
              <a:t>            </a:t>
            </a:r>
            <a:r>
              <a:rPr lang="tr-TR" dirty="0" smtClean="0">
                <a:solidFill>
                  <a:srgbClr val="C00000"/>
                </a:solidFill>
              </a:rPr>
              <a:t>A)</a:t>
            </a:r>
            <a:r>
              <a:rPr lang="tr-TR" dirty="0" smtClean="0"/>
              <a:t>Dergimizin en popüler yazarıydı.</a:t>
            </a:r>
          </a:p>
          <a:p>
            <a:pPr lvl="0">
              <a:buNone/>
            </a:pPr>
            <a:r>
              <a:rPr lang="tr-TR" dirty="0" smtClean="0"/>
              <a:t>            </a:t>
            </a:r>
            <a:r>
              <a:rPr lang="tr-TR" dirty="0" smtClean="0">
                <a:solidFill>
                  <a:srgbClr val="C00000"/>
                </a:solidFill>
              </a:rPr>
              <a:t>B)</a:t>
            </a:r>
            <a:r>
              <a:rPr lang="tr-TR" dirty="0" smtClean="0"/>
              <a:t>Gökyüzü akşama kadar pırıl pırıldı.</a:t>
            </a:r>
          </a:p>
          <a:p>
            <a:pPr lvl="0">
              <a:buNone/>
            </a:pPr>
            <a:r>
              <a:rPr lang="tr-TR" dirty="0" smtClean="0"/>
              <a:t>            </a:t>
            </a:r>
            <a:r>
              <a:rPr lang="tr-TR" dirty="0" smtClean="0">
                <a:solidFill>
                  <a:srgbClr val="C00000"/>
                </a:solidFill>
              </a:rPr>
              <a:t>C)</a:t>
            </a:r>
            <a:r>
              <a:rPr lang="tr-TR" dirty="0" smtClean="0"/>
              <a:t>Günlerdir babasıyla tarlada çalıştı.</a:t>
            </a:r>
          </a:p>
          <a:p>
            <a:pPr lvl="0">
              <a:buNone/>
            </a:pPr>
            <a:r>
              <a:rPr lang="tr-TR" dirty="0" smtClean="0"/>
              <a:t>            </a:t>
            </a:r>
            <a:r>
              <a:rPr lang="tr-TR" dirty="0" smtClean="0">
                <a:solidFill>
                  <a:srgbClr val="C00000"/>
                </a:solidFill>
              </a:rPr>
              <a:t>D)</a:t>
            </a:r>
            <a:r>
              <a:rPr lang="tr-TR" dirty="0" smtClean="0"/>
              <a:t>Gezip görmekten nedense hoşlanırdı.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/>
              <a:t>18.SORU</a:t>
            </a:r>
            <a:endParaRPr lang="tr-TR" b="1" u="sng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 smtClean="0"/>
              <a:t>Aşağıdakilerin hangisinde ek eylem, ötekilerden farklı bir görevde </a:t>
            </a:r>
            <a:r>
              <a:rPr lang="tr-TR" b="1" u="sng" dirty="0" smtClean="0"/>
              <a:t>kullanılmıştır?</a:t>
            </a:r>
          </a:p>
          <a:p>
            <a:pPr>
              <a:buNone/>
            </a:pPr>
            <a:r>
              <a:rPr lang="tr-TR" dirty="0" smtClean="0"/>
              <a:t> </a:t>
            </a:r>
          </a:p>
          <a:p>
            <a:pPr lvl="0">
              <a:buNone/>
            </a:pPr>
            <a:r>
              <a:rPr lang="tr-TR" dirty="0" smtClean="0"/>
              <a:t>            </a:t>
            </a:r>
            <a:r>
              <a:rPr lang="tr-TR" dirty="0" smtClean="0">
                <a:solidFill>
                  <a:srgbClr val="C00000"/>
                </a:solidFill>
              </a:rPr>
              <a:t>A)</a:t>
            </a:r>
            <a:r>
              <a:rPr lang="tr-TR" dirty="0" smtClean="0"/>
              <a:t>Onu kazanmak için çalışıyordu.</a:t>
            </a:r>
          </a:p>
          <a:p>
            <a:pPr lvl="0">
              <a:buNone/>
            </a:pPr>
            <a:r>
              <a:rPr lang="tr-TR" dirty="0" smtClean="0"/>
              <a:t>            </a:t>
            </a:r>
            <a:r>
              <a:rPr lang="tr-TR" dirty="0" smtClean="0">
                <a:solidFill>
                  <a:srgbClr val="C00000"/>
                </a:solidFill>
              </a:rPr>
              <a:t>B)</a:t>
            </a:r>
            <a:r>
              <a:rPr lang="tr-TR" dirty="0" smtClean="0"/>
              <a:t>Hava biraz bulutluydu. </a:t>
            </a:r>
          </a:p>
          <a:p>
            <a:pPr lvl="0">
              <a:buNone/>
            </a:pPr>
            <a:r>
              <a:rPr lang="tr-TR" dirty="0" smtClean="0"/>
              <a:t>            </a:t>
            </a:r>
            <a:r>
              <a:rPr lang="tr-TR" dirty="0" smtClean="0">
                <a:solidFill>
                  <a:srgbClr val="C00000"/>
                </a:solidFill>
              </a:rPr>
              <a:t>C)</a:t>
            </a:r>
            <a:r>
              <a:rPr lang="tr-TR" dirty="0" smtClean="0"/>
              <a:t>Onun bir evi vardır.</a:t>
            </a:r>
          </a:p>
          <a:p>
            <a:pPr lvl="0">
              <a:buNone/>
            </a:pPr>
            <a:r>
              <a:rPr lang="tr-TR" dirty="0" smtClean="0"/>
              <a:t>            </a:t>
            </a:r>
            <a:r>
              <a:rPr lang="tr-TR" dirty="0" smtClean="0">
                <a:solidFill>
                  <a:srgbClr val="C00000"/>
                </a:solidFill>
              </a:rPr>
              <a:t>D)</a:t>
            </a:r>
            <a:r>
              <a:rPr lang="tr-TR" dirty="0" smtClean="0"/>
              <a:t>Bu eriklerin tadı güzelmiş.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/>
              <a:t>19.SORU</a:t>
            </a:r>
            <a:endParaRPr lang="tr-TR" b="1" u="sng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tr-TR" dirty="0" smtClean="0"/>
              <a:t>Ek eylemler adların sonuna gelerek onları yüklem yapar ya da eylemlerin sonuna gelerek birleşik zamanlı eylem yapar.</a:t>
            </a:r>
          </a:p>
          <a:p>
            <a:pPr>
              <a:buNone/>
            </a:pPr>
            <a:r>
              <a:rPr lang="tr-TR" dirty="0" smtClean="0"/>
              <a:t> </a:t>
            </a:r>
          </a:p>
          <a:p>
            <a:pPr>
              <a:buNone/>
            </a:pPr>
            <a:r>
              <a:rPr lang="tr-TR" dirty="0" smtClean="0"/>
              <a:t>     </a:t>
            </a:r>
            <a:r>
              <a:rPr lang="tr-TR" b="1" dirty="0" smtClean="0"/>
              <a:t>Aşağıdaki cümlelerin hangisinde ek eylemin görevi diğerlerinden </a:t>
            </a:r>
            <a:r>
              <a:rPr lang="tr-TR" b="1" u="sng" dirty="0" smtClean="0"/>
              <a:t>farklıdır?</a:t>
            </a:r>
          </a:p>
          <a:p>
            <a:pPr>
              <a:buNone/>
            </a:pPr>
            <a:r>
              <a:rPr lang="tr-TR" b="1" dirty="0" smtClean="0"/>
              <a:t> </a:t>
            </a:r>
            <a:endParaRPr lang="tr-TR" dirty="0" smtClean="0"/>
          </a:p>
          <a:p>
            <a:pPr lvl="0">
              <a:buNone/>
            </a:pPr>
            <a:r>
              <a:rPr lang="tr-TR" dirty="0" smtClean="0">
                <a:solidFill>
                  <a:srgbClr val="C00000"/>
                </a:solidFill>
              </a:rPr>
              <a:t>A)</a:t>
            </a:r>
            <a:r>
              <a:rPr lang="tr-TR" dirty="0" smtClean="0"/>
              <a:t>Masanın üzerinde güzel bir resim vardı.</a:t>
            </a:r>
          </a:p>
          <a:p>
            <a:pPr lvl="0">
              <a:buNone/>
            </a:pPr>
            <a:r>
              <a:rPr lang="tr-TR" dirty="0" smtClean="0">
                <a:solidFill>
                  <a:srgbClr val="C00000"/>
                </a:solidFill>
              </a:rPr>
              <a:t>B)</a:t>
            </a:r>
            <a:r>
              <a:rPr lang="tr-TR" dirty="0" smtClean="0"/>
              <a:t>O yıllarda en sevdiğim romancı, </a:t>
            </a:r>
            <a:r>
              <a:rPr lang="tr-TR" dirty="0" err="1" smtClean="0"/>
              <a:t>Kemalettin</a:t>
            </a:r>
            <a:r>
              <a:rPr lang="tr-TR" dirty="0" smtClean="0"/>
              <a:t> </a:t>
            </a:r>
            <a:r>
              <a:rPr lang="tr-TR" dirty="0" err="1" smtClean="0"/>
              <a:t>Tuğcu’ydu</a:t>
            </a:r>
            <a:endParaRPr lang="tr-TR" dirty="0" smtClean="0"/>
          </a:p>
          <a:p>
            <a:pPr lvl="0">
              <a:buNone/>
            </a:pPr>
            <a:r>
              <a:rPr lang="tr-TR" dirty="0" smtClean="0">
                <a:solidFill>
                  <a:srgbClr val="C00000"/>
                </a:solidFill>
              </a:rPr>
              <a:t>C)</a:t>
            </a:r>
            <a:r>
              <a:rPr lang="tr-TR" dirty="0" smtClean="0"/>
              <a:t>Yıllar öncesine ait o guguklu saati hiç unutmamıştım.</a:t>
            </a:r>
          </a:p>
          <a:p>
            <a:pPr lvl="0">
              <a:buNone/>
            </a:pPr>
            <a:r>
              <a:rPr lang="tr-TR" dirty="0" smtClean="0">
                <a:solidFill>
                  <a:srgbClr val="C00000"/>
                </a:solidFill>
              </a:rPr>
              <a:t>D)</a:t>
            </a:r>
            <a:r>
              <a:rPr lang="tr-TR" dirty="0" smtClean="0"/>
              <a:t>Uzun yıllar önce buralar ne kadar güzelmiş.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/>
              <a:t>20.SORU</a:t>
            </a:r>
            <a:endParaRPr lang="tr-TR" b="1" u="sng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 smtClean="0"/>
              <a:t>Aşağıdaki cümlelerin hangisinde ek eylem </a:t>
            </a:r>
            <a:r>
              <a:rPr lang="tr-TR" b="1" u="sng" dirty="0" smtClean="0"/>
              <a:t>kullanılmıştır?</a:t>
            </a:r>
          </a:p>
          <a:p>
            <a:pPr>
              <a:buNone/>
            </a:pPr>
            <a:r>
              <a:rPr lang="tr-TR" dirty="0" smtClean="0"/>
              <a:t> </a:t>
            </a:r>
          </a:p>
          <a:p>
            <a:pPr lvl="0">
              <a:buNone/>
            </a:pPr>
            <a:r>
              <a:rPr lang="tr-TR" dirty="0" smtClean="0"/>
              <a:t>            </a:t>
            </a:r>
            <a:r>
              <a:rPr lang="tr-TR" dirty="0" smtClean="0">
                <a:solidFill>
                  <a:srgbClr val="C00000"/>
                </a:solidFill>
              </a:rPr>
              <a:t>A)</a:t>
            </a:r>
            <a:r>
              <a:rPr lang="tr-TR" dirty="0" smtClean="0"/>
              <a:t>Köyden kasabaya iki saatte ulaştı.</a:t>
            </a:r>
          </a:p>
          <a:p>
            <a:pPr lvl="0">
              <a:buNone/>
            </a:pPr>
            <a:r>
              <a:rPr lang="tr-TR" dirty="0" smtClean="0"/>
              <a:t>            </a:t>
            </a:r>
            <a:r>
              <a:rPr lang="tr-TR" dirty="0" smtClean="0">
                <a:solidFill>
                  <a:srgbClr val="C00000"/>
                </a:solidFill>
              </a:rPr>
              <a:t>B)</a:t>
            </a:r>
            <a:r>
              <a:rPr lang="tr-TR" dirty="0" smtClean="0"/>
              <a:t>Zavallı çocuk neredeyse açtı.</a:t>
            </a:r>
          </a:p>
          <a:p>
            <a:pPr lvl="0">
              <a:buNone/>
            </a:pPr>
            <a:r>
              <a:rPr lang="tr-TR" dirty="0" smtClean="0"/>
              <a:t>           </a:t>
            </a:r>
            <a:r>
              <a:rPr lang="tr-TR" dirty="0" smtClean="0">
                <a:solidFill>
                  <a:srgbClr val="C00000"/>
                </a:solidFill>
              </a:rPr>
              <a:t>C)</a:t>
            </a:r>
            <a:r>
              <a:rPr lang="tr-TR" dirty="0" smtClean="0"/>
              <a:t>Soğuk havada dışarıda gezince hemen hastalandı.</a:t>
            </a:r>
          </a:p>
          <a:p>
            <a:pPr lvl="0">
              <a:buNone/>
            </a:pPr>
            <a:r>
              <a:rPr lang="tr-TR" dirty="0" smtClean="0"/>
              <a:t>          </a:t>
            </a:r>
            <a:r>
              <a:rPr lang="tr-TR" dirty="0" smtClean="0">
                <a:solidFill>
                  <a:srgbClr val="C00000"/>
                </a:solidFill>
              </a:rPr>
              <a:t>D)</a:t>
            </a:r>
            <a:r>
              <a:rPr lang="tr-TR" dirty="0" smtClean="0"/>
              <a:t>Çocuklar bahçede neşe içinde oynuyor.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2928934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b="1" i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MEHMET</a:t>
            </a:r>
            <a:r>
              <a:rPr lang="tr-TR" sz="44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4400" b="1" i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SALİM</a:t>
            </a:r>
            <a:r>
              <a:rPr lang="tr-TR" sz="44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4400" b="1" i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ŞEREKİOĞLU</a:t>
            </a:r>
            <a:endParaRPr lang="tr-TR" sz="4400" b="1" i="1" u="sng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2 Gülen Yüz"/>
          <p:cNvSpPr/>
          <p:nvPr/>
        </p:nvSpPr>
        <p:spPr>
          <a:xfrm>
            <a:off x="7358082" y="1643050"/>
            <a:ext cx="1000132" cy="857256"/>
          </a:xfrm>
          <a:prstGeom prst="smileyFace">
            <a:avLst>
              <a:gd name="adj" fmla="val 4653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Gülen Yüz"/>
          <p:cNvSpPr/>
          <p:nvPr/>
        </p:nvSpPr>
        <p:spPr>
          <a:xfrm>
            <a:off x="714348" y="1643050"/>
            <a:ext cx="1000132" cy="857256"/>
          </a:xfrm>
          <a:prstGeom prst="smileyFace">
            <a:avLst>
              <a:gd name="adj" fmla="val 4653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Blok Yay"/>
          <p:cNvSpPr/>
          <p:nvPr/>
        </p:nvSpPr>
        <p:spPr>
          <a:xfrm rot="10800000">
            <a:off x="2428860" y="3714752"/>
            <a:ext cx="4071966" cy="2000264"/>
          </a:xfrm>
          <a:prstGeom prst="blockArc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8 Sağ Ok"/>
          <p:cNvSpPr/>
          <p:nvPr/>
        </p:nvSpPr>
        <p:spPr>
          <a:xfrm>
            <a:off x="0" y="3000372"/>
            <a:ext cx="1214414" cy="714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Sağ Ok"/>
          <p:cNvSpPr/>
          <p:nvPr/>
        </p:nvSpPr>
        <p:spPr>
          <a:xfrm rot="10800000">
            <a:off x="8001024" y="3000372"/>
            <a:ext cx="1142976" cy="714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/>
              <a:t>21.SORU</a:t>
            </a:r>
            <a:endParaRPr lang="tr-TR" b="1" u="sng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tr-TR" b="1" dirty="0" smtClean="0"/>
              <a:t>       </a:t>
            </a:r>
          </a:p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        Aşağıdaki cümlelerin hangisinde birleşik zamanlı fiil </a:t>
            </a:r>
            <a:r>
              <a:rPr lang="tr-TR" b="1" u="sng" dirty="0" smtClean="0"/>
              <a:t>kullanılmamıştır?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     </a:t>
            </a:r>
            <a:r>
              <a:rPr lang="tr-TR" dirty="0" smtClean="0">
                <a:solidFill>
                  <a:srgbClr val="C00000"/>
                </a:solidFill>
              </a:rPr>
              <a:t>A)</a:t>
            </a:r>
            <a:r>
              <a:rPr lang="tr-TR" dirty="0" smtClean="0"/>
              <a:t> Sabah erken kalkıp bütün ödevlerini bitirdi.</a:t>
            </a:r>
            <a:br>
              <a:rPr lang="tr-TR" dirty="0" smtClean="0"/>
            </a:br>
            <a:r>
              <a:rPr lang="tr-TR" dirty="0" smtClean="0"/>
              <a:t>      </a:t>
            </a:r>
            <a:r>
              <a:rPr lang="tr-TR" dirty="0" smtClean="0">
                <a:solidFill>
                  <a:srgbClr val="C00000"/>
                </a:solidFill>
              </a:rPr>
              <a:t>B)</a:t>
            </a:r>
            <a:r>
              <a:rPr lang="tr-TR" dirty="0" smtClean="0"/>
              <a:t> Gelmeyeceğini söyleseydin hazırlık yapmazdım.</a:t>
            </a:r>
            <a:br>
              <a:rPr lang="tr-TR" dirty="0" smtClean="0"/>
            </a:br>
            <a:r>
              <a:rPr lang="tr-TR" dirty="0" smtClean="0"/>
              <a:t>      </a:t>
            </a:r>
            <a:r>
              <a:rPr lang="tr-TR" dirty="0" smtClean="0">
                <a:solidFill>
                  <a:srgbClr val="C00000"/>
                </a:solidFill>
              </a:rPr>
              <a:t>C)</a:t>
            </a:r>
            <a:r>
              <a:rPr lang="tr-TR" dirty="0" smtClean="0"/>
              <a:t> O zamanlar üstüne çok gitmiştim.</a:t>
            </a:r>
            <a:br>
              <a:rPr lang="tr-TR" dirty="0" smtClean="0"/>
            </a:br>
            <a:r>
              <a:rPr lang="tr-TR" dirty="0" smtClean="0"/>
              <a:t>      </a:t>
            </a:r>
            <a:r>
              <a:rPr lang="tr-TR" dirty="0" smtClean="0">
                <a:solidFill>
                  <a:srgbClr val="C00000"/>
                </a:solidFill>
              </a:rPr>
              <a:t>D)</a:t>
            </a:r>
            <a:r>
              <a:rPr lang="tr-TR" dirty="0" smtClean="0"/>
              <a:t> Zaten onlar da görüşmeyi istemiyorlardı.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7786710" y="357166"/>
            <a:ext cx="642943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38 0.06499 C 0.02257 0.07193 0.0165 0.07771 0.00781 0.08234 C -0.00139 0.09251 -0.01163 0.09644 -0.02153 0.10523 C -0.04045 0.12211 -0.05555 0.14431 -0.07344 0.16305 C -0.08107 0.18062 -0.07239 0.16328 -0.08802 0.18224 C -0.10035 0.19751 -0.11232 0.21462 -0.12517 0.22988 C -0.13472 0.24122 -0.14531 0.25116 -0.15451 0.26319 C -0.17048 0.28423 -0.18802 0.3032 -0.20521 0.32285 C -0.21545 0.33488 -0.22552 0.34899 -0.23698 0.35962 C -0.24201 0.36425 -0.24791 0.36703 -0.25295 0.37188 C -0.25642 0.37535 -0.25885 0.38044 -0.26215 0.38391 C -0.26857 0.39108 -0.27517 0.39755 -0.28229 0.40333 C -0.28663 0.4068 -0.2908 0.41097 -0.29531 0.41397 C -0.29878 0.41629 -0.30278 0.41675 -0.30607 0.41929 C -0.3118 0.42345 -0.3158 0.43201 -0.32205 0.43502 C -0.33576 0.44149 -0.32916 0.43872 -0.34201 0.44381 C -0.34982 0.45098 -0.34149 0.4445 -0.35399 0.44913 C -0.371 0.45537 -0.3868 0.46023 -0.40451 0.46323 C -0.41337 0.46254 -0.42222 0.46231 -0.43107 0.46138 C -0.43906 0.46046 -0.45503 0.45791 -0.45503 0.45814 C -0.49444 0.45976 -0.53212 0.45999 -0.57066 0.4667 C -0.57899 0.4711 -0.58455 0.47826 -0.59323 0.48081 C -0.60764 0.4933 -0.65677 0.49052 -0.6717 0.49122 C -0.68993 0.49561 -0.6816 0.49376 -0.69705 0.49654 C -0.6993 0.49538 -0.70139 0.49399 -0.70364 0.49307 C -0.70573 0.49214 -0.70816 0.49237 -0.71041 0.49122 C -0.71528 0.48867 -0.71719 0.48289 -0.72222 0.48081 C -0.72309 0.47896 -0.72517 0.47757 -0.72482 0.47549 C -0.72396 0.46925 -0.71875 0.47295 -0.71701 0.47364 C -0.71875 0.48058 -0.71701 0.47896 -0.72222 0.47896 " pathEditMode="relative" rAng="0" ptsTypes="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/>
              <a:t>22.SORU</a:t>
            </a:r>
            <a:endParaRPr lang="tr-TR" b="1" u="sng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Aşağıdaki cümlelerin hangisinde ek fiil </a:t>
            </a:r>
            <a:r>
              <a:rPr lang="tr-TR" b="1" u="sng" dirty="0" smtClean="0"/>
              <a:t>yoktur?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C00000"/>
                </a:solidFill>
              </a:rPr>
              <a:t>A)</a:t>
            </a:r>
            <a:r>
              <a:rPr lang="tr-TR" dirty="0" smtClean="0"/>
              <a:t> Babam akşam epey yorgundu.</a:t>
            </a:r>
            <a:br>
              <a:rPr lang="tr-TR" dirty="0" smtClean="0"/>
            </a:br>
            <a:r>
              <a:rPr lang="tr-TR" dirty="0" smtClean="0">
                <a:solidFill>
                  <a:srgbClr val="C00000"/>
                </a:solidFill>
              </a:rPr>
              <a:t>B)</a:t>
            </a:r>
            <a:r>
              <a:rPr lang="tr-TR" dirty="0" smtClean="0"/>
              <a:t> Evde bir kavanoz reçel var.</a:t>
            </a:r>
            <a:br>
              <a:rPr lang="tr-TR" dirty="0" smtClean="0"/>
            </a:br>
            <a:r>
              <a:rPr lang="tr-TR" dirty="0" smtClean="0">
                <a:solidFill>
                  <a:srgbClr val="C00000"/>
                </a:solidFill>
              </a:rPr>
              <a:t>C)</a:t>
            </a:r>
            <a:r>
              <a:rPr lang="tr-TR" dirty="0" smtClean="0"/>
              <a:t> Merak etmeyin, o da sizi çok sevmiş.</a:t>
            </a:r>
            <a:br>
              <a:rPr lang="tr-TR" dirty="0" smtClean="0"/>
            </a:br>
            <a:r>
              <a:rPr lang="tr-TR" dirty="0" smtClean="0">
                <a:solidFill>
                  <a:srgbClr val="C00000"/>
                </a:solidFill>
              </a:rPr>
              <a:t>D)</a:t>
            </a:r>
            <a:r>
              <a:rPr lang="tr-TR" dirty="0" smtClean="0"/>
              <a:t> Bizi konu komşuya rezil eden bu adamdır.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7786710" y="357167"/>
            <a:ext cx="642943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0.09112 C 0.0007 0.09852 -1.94444E-6 0.1013 -0.00416 0.10685 C -0.00903 0.12026 -0.01562 0.13645 -0.02378 0.14732 C -0.03003 0.15565 -0.02639 0.14478 -0.03177 0.15773 C -0.03298 0.1605 -0.03298 0.16397 -0.03437 0.16652 C -0.03559 0.16883 -0.03802 0.16975 -0.03958 0.17183 C -0.04583 0.18039 -0.04375 0.18178 -0.05139 0.18918 C -0.0566 0.19427 -0.06319 0.19658 -0.06857 0.20144 C -0.08177 0.21323 -0.09323 0.22456 -0.10677 0.23497 C -0.11389 0.25463 -0.13177 0.26064 -0.14357 0.27359 C -0.16215 0.29371 -0.15225 0.28585 -0.17257 0.29811 C -0.19201 0.3284 -0.20469 0.32401 -0.22916 0.33835 C -0.26076 0.35731 -0.24392 0.3513 -0.26719 0.35754 C -0.28889 0.38229 -0.26267 0.35454 -0.28837 0.37535 C -0.30347 0.38761 -0.28889 0.38252 -0.30434 0.38576 C -0.31354 0.39316 -0.32569 0.40588 -0.33559 0.41027 C -0.34444 0.4142 -0.35434 0.41605 -0.36337 0.41906 C -0.36927 0.42091 -0.37326 0.426 -0.37916 0.42785 C -0.39323 0.43733 -0.41267 0.44797 -0.42778 0.45236 C -0.43889 0.45999 -0.44809 0.47086 -0.45798 0.48081 C -0.46771 0.49052 -0.48594 0.5007 -0.49757 0.50532 C -0.50538 0.51411 -0.50729 0.51804 -0.51719 0.52267 C -0.52361 0.52567 -0.53698 0.52984 -0.53698 0.53007 C -0.54687 0.54024 -0.54896 0.54325 -0.56198 0.54556 C -0.57691 0.56083 -0.59913 0.56383 -0.61719 0.56661 C -0.63073 0.56591 -0.64444 0.56684 -0.65798 0.56476 C -0.65955 0.56453 -0.6592 0.5606 -0.66059 0.55967 C -0.66337 0.55805 -0.66666 0.55828 -0.66979 0.55782 C -0.70382 0.55296 -0.73837 0.5525 -0.77257 0.5525 " pathEditMode="relative" rAng="0" ptsTypes="ffffffffffffffffffffffffffffA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7" y="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/>
              <a:t>23.SORU</a:t>
            </a:r>
            <a:endParaRPr lang="tr-TR" b="1" u="sng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Aşağıdaki altı çizili eylemlerden hangisi basit zamanlıdır?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C00000"/>
                </a:solidFill>
              </a:rPr>
              <a:t>A)</a:t>
            </a:r>
            <a:r>
              <a:rPr lang="tr-TR" dirty="0" smtClean="0"/>
              <a:t> Şimdiye kadar çoktan yolu </a:t>
            </a:r>
            <a:r>
              <a:rPr lang="tr-TR" b="1" u="sng" dirty="0" smtClean="0"/>
              <a:t>yarılamıştık.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C00000"/>
                </a:solidFill>
              </a:rPr>
              <a:t>B)</a:t>
            </a:r>
            <a:r>
              <a:rPr lang="tr-TR" dirty="0" smtClean="0"/>
              <a:t> Kazanmak için çok </a:t>
            </a:r>
            <a:r>
              <a:rPr lang="tr-TR" b="1" u="sng" dirty="0" smtClean="0"/>
              <a:t>çalışmalıydı.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C00000"/>
                </a:solidFill>
              </a:rPr>
              <a:t>C)</a:t>
            </a:r>
            <a:r>
              <a:rPr lang="tr-TR" dirty="0" smtClean="0"/>
              <a:t> Babasına bir kitap daha </a:t>
            </a:r>
            <a:r>
              <a:rPr lang="tr-TR" b="1" u="sng" dirty="0" smtClean="0"/>
              <a:t>aldırdı.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C00000"/>
                </a:solidFill>
              </a:rPr>
              <a:t>D)</a:t>
            </a:r>
            <a:r>
              <a:rPr lang="tr-TR" dirty="0" smtClean="0"/>
              <a:t> Ablasını bir başka </a:t>
            </a:r>
            <a:r>
              <a:rPr lang="tr-TR" b="1" u="sng" dirty="0" smtClean="0"/>
              <a:t>seviyordu.</a:t>
            </a:r>
            <a:endParaRPr lang="tr-TR" b="1" dirty="0"/>
          </a:p>
        </p:txBody>
      </p:sp>
      <p:sp>
        <p:nvSpPr>
          <p:cNvPr id="4" name="3 Oval"/>
          <p:cNvSpPr/>
          <p:nvPr/>
        </p:nvSpPr>
        <p:spPr>
          <a:xfrm>
            <a:off x="7786711" y="357166"/>
            <a:ext cx="571504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64 0.12789 C 0.01858 0.13368 0.01372 0.15148 0.00504 0.16467 C 0.00226 0.16906 -0.00121 0.17276 -0.00416 0.17692 C -0.01996 0.19959 -0.03837 0.21786 -0.05677 0.23659 C -0.0717 0.25209 -0.07639 0.2692 -0.09375 0.27868 C -0.09687 0.28215 -0.09965 0.28631 -0.10295 0.28932 C -0.10798 0.29394 -0.11458 0.29556 -0.11875 0.30158 C -0.12083 0.30458 -0.11823 0.31036 -0.11996 0.31383 C -0.12187 0.31777 -0.13541 0.32725 -0.13837 0.32956 C -0.1467 0.34436 -0.13819 0.33234 -0.15955 0.34182 C -0.17569 0.34899 -0.1875 0.36703 -0.20295 0.37512 C -0.20764 0.38136 -0.21337 0.39015 -0.21875 0.39455 C -0.22118 0.3964 -0.22413 0.3964 -0.22656 0.39802 C -0.23125 0.40102 -0.23559 0.40495 -0.23993 0.40796 C -0.25173 0.4179 -0.24861 0.41975 -0.26475 0.42253 C -0.26753 0.42484 -0.26979 0.42762 -0.27257 0.42947 C -0.27552 0.43109 -0.27916 0.43062 -0.28194 0.43271 C -0.28541 0.43571 -0.28732 0.44196 -0.29097 0.44496 C -0.30034 0.45283 -0.31024 0.45884 -0.31996 0.46624 C -0.33507 0.47734 -0.34861 0.48983 -0.36475 0.49769 C -0.36962 0.5111 -0.36475 0.50209 -0.37934 0.51041 C -0.39514 0.51966 -0.4092 0.52336 -0.42656 0.52614 C -0.43316 0.52729 -0.44635 0.52961 -0.44635 0.52984 C -0.46024 0.53701 -0.47725 0.53539 -0.49236 0.54024 C -0.51614 0.54788 -0.53767 0.56407 -0.56215 0.56823 C -0.5776 0.58395 -0.59392 0.5858 -0.61215 0.59274 C -0.62569 0.60361 -0.64514 0.60546 -0.66076 0.60847 C -0.67274 0.61633 -0.66146 0.61009 -0.68576 0.61379 C -0.69722 0.61564 -0.70868 0.62049 -0.71996 0.62258 C -0.72291 0.62304 -0.75225 0.62604 -0.75295 0.62604 C -0.75677 0.62789 -0.76111 0.62905 -0.76475 0.63136 C -0.76614 0.63229 -0.76875 0.63483 -0.76875 0.63506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" y="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/>
              <a:t>1.SORU</a:t>
            </a:r>
            <a:endParaRPr lang="tr-TR" b="1" u="sng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1571613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b="1" dirty="0" smtClean="0"/>
              <a:t>Aşağıdaki cümlelerin hangisinde ek eylem alan sözcük birleşik çekimli </a:t>
            </a:r>
            <a:r>
              <a:rPr lang="tr-TR" sz="3600" b="1" u="sng" dirty="0" smtClean="0"/>
              <a:t>olmuştur?</a:t>
            </a:r>
            <a:r>
              <a:rPr lang="tr-TR" sz="3600" b="1" dirty="0" smtClean="0"/>
              <a:t>          </a:t>
            </a:r>
          </a:p>
          <a:p>
            <a:pPr>
              <a:buNone/>
            </a:pPr>
            <a:r>
              <a:rPr lang="tr-TR" sz="3600" dirty="0" smtClean="0">
                <a:solidFill>
                  <a:schemeClr val="accent2">
                    <a:lumMod val="75000"/>
                  </a:schemeClr>
                </a:solidFill>
              </a:rPr>
              <a:t>    A)</a:t>
            </a:r>
            <a:r>
              <a:rPr lang="tr-TR" sz="3600" dirty="0" smtClean="0"/>
              <a:t>Geçen bayramda aramanı isterdim.</a:t>
            </a:r>
          </a:p>
          <a:p>
            <a:pPr>
              <a:buNone/>
            </a:pPr>
            <a:r>
              <a:rPr lang="tr-TR" sz="3600" dirty="0" smtClean="0">
                <a:solidFill>
                  <a:schemeClr val="accent2">
                    <a:lumMod val="75000"/>
                  </a:schemeClr>
                </a:solidFill>
              </a:rPr>
              <a:t>    B)</a:t>
            </a:r>
            <a:r>
              <a:rPr lang="tr-TR" sz="3600" dirty="0" smtClean="0"/>
              <a:t>Her şeye rağmen hayat güzeldir.</a:t>
            </a:r>
          </a:p>
          <a:p>
            <a:pPr>
              <a:buNone/>
            </a:pPr>
            <a:r>
              <a:rPr lang="tr-TR" sz="3600" dirty="0" smtClean="0">
                <a:solidFill>
                  <a:schemeClr val="accent2">
                    <a:lumMod val="75000"/>
                  </a:schemeClr>
                </a:solidFill>
              </a:rPr>
              <a:t>    C)</a:t>
            </a:r>
            <a:r>
              <a:rPr lang="tr-TR" sz="3600" dirty="0" smtClean="0"/>
              <a:t>Kapıyı açtığımda kimseyi göremedim.</a:t>
            </a:r>
          </a:p>
          <a:p>
            <a:pPr>
              <a:buNone/>
            </a:pPr>
            <a:r>
              <a:rPr lang="tr-TR" sz="3600" dirty="0" smtClean="0">
                <a:solidFill>
                  <a:schemeClr val="accent2">
                    <a:lumMod val="75000"/>
                  </a:schemeClr>
                </a:solidFill>
              </a:rPr>
              <a:t>    D)</a:t>
            </a:r>
            <a:r>
              <a:rPr lang="tr-TR" sz="3600" dirty="0" smtClean="0"/>
              <a:t>Herkes oradaydı sadece sen yoktun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/>
              <a:t>24.SORU</a:t>
            </a:r>
            <a:endParaRPr lang="tr-TR" b="1" u="sng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Aşağıdaki cümlelerin hangisinde ek fiil isme gelerek onu </a:t>
            </a:r>
            <a:r>
              <a:rPr lang="tr-TR" b="1" u="sng" dirty="0" smtClean="0"/>
              <a:t>yüklem yapmıştır</a:t>
            </a:r>
            <a:r>
              <a:rPr lang="tr-TR" b="1" dirty="0" smtClean="0"/>
              <a:t>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C00000"/>
                </a:solidFill>
              </a:rPr>
              <a:t>A)</a:t>
            </a:r>
            <a:r>
              <a:rPr lang="tr-TR" dirty="0" smtClean="0"/>
              <a:t> Hani bu kitabı okumuştun?</a:t>
            </a:r>
            <a:br>
              <a:rPr lang="tr-TR" dirty="0" smtClean="0"/>
            </a:br>
            <a:r>
              <a:rPr lang="tr-TR" dirty="0" smtClean="0">
                <a:solidFill>
                  <a:srgbClr val="C00000"/>
                </a:solidFill>
              </a:rPr>
              <a:t>B)</a:t>
            </a:r>
            <a:r>
              <a:rPr lang="tr-TR" dirty="0" smtClean="0"/>
              <a:t> En güzel renk sarıdır.</a:t>
            </a:r>
            <a:br>
              <a:rPr lang="tr-TR" dirty="0" smtClean="0"/>
            </a:br>
            <a:r>
              <a:rPr lang="tr-TR" dirty="0" smtClean="0">
                <a:solidFill>
                  <a:srgbClr val="C00000"/>
                </a:solidFill>
              </a:rPr>
              <a:t>C)</a:t>
            </a:r>
            <a:r>
              <a:rPr lang="tr-TR" dirty="0" smtClean="0"/>
              <a:t> Keşke siz de oraya gelseydiniz.</a:t>
            </a:r>
            <a:br>
              <a:rPr lang="tr-TR" dirty="0" smtClean="0"/>
            </a:br>
            <a:r>
              <a:rPr lang="tr-TR" dirty="0" smtClean="0">
                <a:solidFill>
                  <a:srgbClr val="C00000"/>
                </a:solidFill>
              </a:rPr>
              <a:t>D)</a:t>
            </a:r>
            <a:r>
              <a:rPr lang="tr-TR" dirty="0" smtClean="0"/>
              <a:t> Dükkanın camlarını taşlamıştınız. Aşağıdaki cümlelerin hangisinde ek fiil kullanılmıştır?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7786710" y="357167"/>
            <a:ext cx="642943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62 0.10176 C 0.01059 0.10615 0.00712 0.11772 -0.0026 0.12119 C -0.0059 0.12419 -0.00833 0.12905 -0.0118 0.13159 C -0.021 0.13853 -0.03628 0.1457 -0.04618 0.15079 C -0.06545 0.1723 -0.08541 0.18178 -0.10798 0.19496 C -0.12795 0.20653 -0.11701 0.20352 -0.13559 0.21763 C -0.14861 0.22757 -0.16285 0.23428 -0.17639 0.24237 C -0.18073 0.24492 -0.1842 0.24862 -0.18819 0.25093 C -0.19948 0.2574 -0.21111 0.26272 -0.22239 0.2685 C -0.22847 0.27151 -0.2408 0.27729 -0.2408 0.27752 C -0.25677 0.29441 -0.2691 0.31152 -0.28819 0.32285 C -0.3033 0.33187 -0.33021 0.3395 -0.34219 0.34922 C -0.35972 0.36356 -0.37066 0.36772 -0.3908 0.37165 C -0.4158 0.38691 -0.44375 0.3994 -0.47118 0.40356 C -0.4809 0.41004 -0.48854 0.40935 -0.5 0.4105 C -0.50989 0.41282 -0.5158 0.41605 -0.52639 0.41744 C -0.53576 0.42623 -0.52326 0.41559 -0.54114 0.42461 C -0.54791 0.42831 -0.55521 0.43247 -0.5618 0.43687 C -0.58715 0.45329 -0.61389 0.47225 -0.64219 0.47734 C -0.64618 0.47873 -0.64757 0.47919 -0.65139 0.48081 C -0.65399 0.48196 -0.6592 0.48428 -0.6592 0.48451 C -0.66371 0.48867 -0.67118 0.49561 -0.67639 0.49838 C -0.67899 0.49977 -0.6842 0.50185 -0.6842 0.50208 C -0.68923 0.50625 -0.69028 0.50879 -0.69618 0.51064 C -0.69739 0.51249 -0.69896 0.51388 -0.7 0.51596 C -0.70069 0.51758 -0.70035 0.52012 -0.70139 0.52128 C -0.70798 0.52891 -0.71545 0.53122 -0.72118 0.54048 C -0.72569 0.54788 -0.72708 0.55666 -0.7342 0.55967 C -0.73819 0.56314 -0.7401 0.56661 -0.74479 0.56846 C -0.76059 0.5673 -0.76545 0.57378 -0.76979 0.55805 C -0.77031 0.52937 -0.7691 0.50047 -0.77118 0.47202 C -0.77153 0.46786 -0.78038 0.47202 -0.78038 0.47225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/>
              <a:t>25.SORU</a:t>
            </a:r>
            <a:endParaRPr lang="tr-TR" b="1" u="sng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Aşağıdaki cümlelerin hangisinde farklı şekilde oluşturulmuş bir ek fiil </a:t>
            </a:r>
            <a:r>
              <a:rPr lang="tr-TR" b="1" u="sng" dirty="0" smtClean="0"/>
              <a:t>vardır?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>
                <a:solidFill>
                  <a:srgbClr val="C00000"/>
                </a:solidFill>
              </a:rPr>
              <a:t>A)</a:t>
            </a:r>
            <a:r>
              <a:rPr lang="tr-TR" dirty="0" smtClean="0"/>
              <a:t> Öğrencileri tarafından çok sevilen bir öğretmendi.</a:t>
            </a:r>
            <a:br>
              <a:rPr lang="tr-TR" dirty="0" smtClean="0"/>
            </a:br>
            <a:r>
              <a:rPr lang="tr-TR" dirty="0" smtClean="0">
                <a:solidFill>
                  <a:srgbClr val="C00000"/>
                </a:solidFill>
              </a:rPr>
              <a:t>B)</a:t>
            </a:r>
            <a:r>
              <a:rPr lang="tr-TR" dirty="0" smtClean="0"/>
              <a:t> Sınıfın en çalışkan öğrencisiymiş.</a:t>
            </a:r>
            <a:br>
              <a:rPr lang="tr-TR" dirty="0" smtClean="0"/>
            </a:br>
            <a:r>
              <a:rPr lang="tr-TR" dirty="0" smtClean="0">
                <a:solidFill>
                  <a:srgbClr val="C00000"/>
                </a:solidFill>
              </a:rPr>
              <a:t>C)</a:t>
            </a:r>
            <a:r>
              <a:rPr lang="tr-TR" dirty="0" smtClean="0"/>
              <a:t> Yaptıklarından büyük bir pişmanlık duyuyordu.</a:t>
            </a:r>
            <a:br>
              <a:rPr lang="tr-TR" dirty="0" smtClean="0"/>
            </a:br>
            <a:r>
              <a:rPr lang="tr-TR" dirty="0" smtClean="0">
                <a:solidFill>
                  <a:srgbClr val="C00000"/>
                </a:solidFill>
              </a:rPr>
              <a:t>D)</a:t>
            </a:r>
            <a:r>
              <a:rPr lang="tr-TR" dirty="0" smtClean="0"/>
              <a:t> Sevgi, bir insanın yaşayabileceği en güzel duygudur.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7786709" y="357166"/>
            <a:ext cx="500067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43 0.24884 C 0.0184 0.25323 0.01493 0.2648 0.00521 0.26827 C 0.00191 0.27127 -0.00052 0.27613 -0.00399 0.27867 C -0.01319 0.28561 -0.02847 0.29278 -0.03837 0.29787 C -0.05764 0.31938 -0.0776 0.32886 -0.10017 0.34181 C -0.12014 0.35337 -0.1092 0.35037 -0.12778 0.36447 C -0.1408 0.37442 -0.15504 0.38112 -0.16858 0.38922 C -0.17292 0.39176 -0.17639 0.39546 -0.18038 0.39778 C -0.19167 0.40425 -0.2033 0.40957 -0.21458 0.41535 C -0.22066 0.41836 -0.23299 0.42414 -0.23299 0.42437 C -0.24896 0.44125 -0.26129 0.45837 -0.28038 0.4697 C -0.29549 0.47872 -0.3224 0.48635 -0.33438 0.49606 C -0.35191 0.5104 -0.36285 0.51457 -0.38299 0.51873 C -0.40799 0.53376 -0.43594 0.54625 -0.46337 0.55041 C -0.47309 0.55689 -0.48073 0.55619 -0.49219 0.55735 C -0.50208 0.55966 -0.50799 0.5629 -0.51858 0.56429 C -0.52795 0.57308 -0.51545 0.56244 -0.53333 0.57146 C -0.5401 0.57516 -0.5474 0.57932 -0.55399 0.58372 C -0.57934 0.5999 -0.60608 0.61887 -0.63438 0.62396 C -0.63837 0.62534 -0.63976 0.62581 -0.64358 0.62742 C -0.64618 0.62858 -0.65139 0.63089 -0.65139 0.63112 C -0.6559 0.63529 -0.66337 0.64223 -0.66858 0.645 C -0.67118 0.64639 -0.67639 0.64847 -0.67639 0.6487 C -0.68142 0.65286 -0.68247 0.65541 -0.68837 0.65726 C -0.68958 0.65911 -0.69115 0.6605 -0.69219 0.66258 C -0.69288 0.6642 -0.69254 0.66674 -0.69358 0.6679 C -0.70017 0.67553 -0.70764 0.67784 -0.71337 0.68709 C -0.71788 0.69449 -0.71927 0.70328 -0.72639 0.70629 C -0.73038 0.70976 -0.73229 0.71322 -0.73698 0.71507 C -0.75278 0.71392 -0.75764 0.72039 -0.76198 0.70467 C -0.7625 0.67599 -0.76129 0.64708 -0.76337 0.61864 C -0.76372 0.61447 -0.77257 0.61864 -0.77257 0.61887 " pathEditMode="relative" rAng="0" ptsTypes="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Metin kutusu"/>
          <p:cNvSpPr txBox="1"/>
          <p:nvPr/>
        </p:nvSpPr>
        <p:spPr>
          <a:xfrm>
            <a:off x="0" y="142853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i="1" dirty="0" smtClean="0">
                <a:latin typeface="Segoe Script" pitchFamily="34" charset="0"/>
              </a:rPr>
              <a:t>BİZİ DİNLEDİĞİNİZ İÇİN ÇOK TEŞEKKÜR EDERİZ…</a:t>
            </a:r>
            <a:endParaRPr lang="tr-TR" sz="5400" b="1" i="1" dirty="0">
              <a:latin typeface="Segoe Script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2357423" y="2500306"/>
            <a:ext cx="385762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C00000"/>
                </a:solidFill>
                <a:latin typeface="Segoe Script" pitchFamily="34" charset="0"/>
              </a:rPr>
              <a:t>HAZIRLAYANLAR: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tr-TR" sz="2000" dirty="0" smtClean="0"/>
              <a:t>MEHMET SALİM ŞEREKİOĞLU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tr-TR" sz="2000" dirty="0" smtClean="0"/>
              <a:t>MEHMET AYKUT ALDEMİR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tr-TR" sz="2000" dirty="0" smtClean="0"/>
              <a:t>UĞUR YENİ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tr-TR" sz="2000" dirty="0" smtClean="0"/>
              <a:t>ADİL POLAT ÖZYILMAZ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tr-TR" sz="2000" dirty="0" smtClean="0"/>
              <a:t>ASUDE DURAN 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tr-TR" sz="2000" dirty="0" smtClean="0"/>
              <a:t>AYTEN FATMA ÖZYILMAZ</a:t>
            </a:r>
          </a:p>
          <a:p>
            <a:pPr marL="342900" indent="-342900"/>
            <a:r>
              <a:rPr lang="tr-TR" sz="2000" dirty="0" smtClean="0">
                <a:solidFill>
                  <a:srgbClr val="C00000"/>
                </a:solidFill>
                <a:latin typeface="Segoe Script" pitchFamily="34" charset="0"/>
              </a:rPr>
              <a:t>TASARIM: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tr-TR" sz="2000" dirty="0" smtClean="0"/>
              <a:t>MEHMET SALİM ŞEREKİOĞLU</a:t>
            </a:r>
          </a:p>
          <a:p>
            <a:pPr marL="342900" indent="-342900"/>
            <a:r>
              <a:rPr lang="tr-TR" sz="2000" dirty="0" smtClean="0">
                <a:solidFill>
                  <a:srgbClr val="C00000"/>
                </a:solidFill>
                <a:latin typeface="Segoe Script" pitchFamily="34" charset="0"/>
              </a:rPr>
              <a:t>ÖĞRETMEN: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tr-TR" sz="2000" dirty="0" smtClean="0"/>
              <a:t>DESTEGÜL  ZEYTİNELİ</a:t>
            </a:r>
          </a:p>
          <a:p>
            <a:pPr marL="342900" indent="-342900">
              <a:buFont typeface="+mj-lt"/>
              <a:buAutoNum type="arabicPeriod"/>
            </a:pPr>
            <a:endParaRPr lang="tr-TR" sz="2000" dirty="0" smtClean="0">
              <a:solidFill>
                <a:srgbClr val="C00000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tr-TR" sz="2000" dirty="0"/>
          </a:p>
        </p:txBody>
      </p:sp>
      <p:sp>
        <p:nvSpPr>
          <p:cNvPr id="10" name="9 Sağ Ok"/>
          <p:cNvSpPr/>
          <p:nvPr/>
        </p:nvSpPr>
        <p:spPr>
          <a:xfrm>
            <a:off x="1643042" y="2928934"/>
            <a:ext cx="785818" cy="14287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Sağ Ok"/>
          <p:cNvSpPr/>
          <p:nvPr/>
        </p:nvSpPr>
        <p:spPr>
          <a:xfrm>
            <a:off x="1643042" y="5643578"/>
            <a:ext cx="785818" cy="14287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ağ Ok"/>
          <p:cNvSpPr/>
          <p:nvPr/>
        </p:nvSpPr>
        <p:spPr>
          <a:xfrm>
            <a:off x="1643042" y="3214686"/>
            <a:ext cx="785818" cy="14287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Sağ Ok"/>
          <p:cNvSpPr/>
          <p:nvPr/>
        </p:nvSpPr>
        <p:spPr>
          <a:xfrm>
            <a:off x="1643042" y="3500438"/>
            <a:ext cx="785818" cy="14287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ağ Ok"/>
          <p:cNvSpPr/>
          <p:nvPr/>
        </p:nvSpPr>
        <p:spPr>
          <a:xfrm>
            <a:off x="1643042" y="3857628"/>
            <a:ext cx="785818" cy="14287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ağ Ok"/>
          <p:cNvSpPr/>
          <p:nvPr/>
        </p:nvSpPr>
        <p:spPr>
          <a:xfrm>
            <a:off x="1643042" y="4143380"/>
            <a:ext cx="785818" cy="14287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Sağ Ok"/>
          <p:cNvSpPr/>
          <p:nvPr/>
        </p:nvSpPr>
        <p:spPr>
          <a:xfrm>
            <a:off x="1643042" y="4429132"/>
            <a:ext cx="785818" cy="14287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Sağ Ok"/>
          <p:cNvSpPr/>
          <p:nvPr/>
        </p:nvSpPr>
        <p:spPr>
          <a:xfrm>
            <a:off x="1643042" y="5072074"/>
            <a:ext cx="785818" cy="14287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Gülen Yüz"/>
          <p:cNvSpPr/>
          <p:nvPr/>
        </p:nvSpPr>
        <p:spPr>
          <a:xfrm rot="1193606">
            <a:off x="7286644" y="2214554"/>
            <a:ext cx="1071570" cy="785818"/>
          </a:xfrm>
          <a:prstGeom prst="smileyFac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Gülen Yüz"/>
          <p:cNvSpPr/>
          <p:nvPr/>
        </p:nvSpPr>
        <p:spPr>
          <a:xfrm rot="20561042">
            <a:off x="285720" y="1928802"/>
            <a:ext cx="1071570" cy="785818"/>
          </a:xfrm>
          <a:prstGeom prst="smileyFac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rtı"/>
          <p:cNvSpPr/>
          <p:nvPr/>
        </p:nvSpPr>
        <p:spPr>
          <a:xfrm rot="20296976">
            <a:off x="574805" y="4003837"/>
            <a:ext cx="500066" cy="50006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Eksi"/>
          <p:cNvSpPr/>
          <p:nvPr/>
        </p:nvSpPr>
        <p:spPr>
          <a:xfrm rot="928053">
            <a:off x="527789" y="4928793"/>
            <a:ext cx="571504" cy="28575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Çarpma"/>
          <p:cNvSpPr/>
          <p:nvPr/>
        </p:nvSpPr>
        <p:spPr>
          <a:xfrm rot="20151584">
            <a:off x="500034" y="5500702"/>
            <a:ext cx="571504" cy="500066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Eşittir"/>
          <p:cNvSpPr/>
          <p:nvPr/>
        </p:nvSpPr>
        <p:spPr>
          <a:xfrm rot="21242939">
            <a:off x="7096328" y="5607826"/>
            <a:ext cx="714380" cy="500066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24 Eşittir"/>
          <p:cNvSpPr/>
          <p:nvPr/>
        </p:nvSpPr>
        <p:spPr>
          <a:xfrm rot="21242939">
            <a:off x="533556" y="3188457"/>
            <a:ext cx="714380" cy="500066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25 Çarpma"/>
          <p:cNvSpPr/>
          <p:nvPr/>
        </p:nvSpPr>
        <p:spPr>
          <a:xfrm rot="20151584">
            <a:off x="7149596" y="3095371"/>
            <a:ext cx="571504" cy="500066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Eksi"/>
          <p:cNvSpPr/>
          <p:nvPr/>
        </p:nvSpPr>
        <p:spPr>
          <a:xfrm rot="928053">
            <a:off x="7100085" y="3857223"/>
            <a:ext cx="571504" cy="28575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Artı"/>
          <p:cNvSpPr/>
          <p:nvPr/>
        </p:nvSpPr>
        <p:spPr>
          <a:xfrm rot="20296976">
            <a:off x="7004225" y="4646780"/>
            <a:ext cx="500066" cy="50006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Sol Ok"/>
          <p:cNvSpPr/>
          <p:nvPr/>
        </p:nvSpPr>
        <p:spPr>
          <a:xfrm>
            <a:off x="6000760" y="2928934"/>
            <a:ext cx="642942" cy="142876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Sol Ok"/>
          <p:cNvSpPr/>
          <p:nvPr/>
        </p:nvSpPr>
        <p:spPr>
          <a:xfrm>
            <a:off x="6000760" y="3214686"/>
            <a:ext cx="642942" cy="142876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Sol Ok"/>
          <p:cNvSpPr/>
          <p:nvPr/>
        </p:nvSpPr>
        <p:spPr>
          <a:xfrm>
            <a:off x="6000760" y="3500438"/>
            <a:ext cx="642942" cy="142876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Sol Ok"/>
          <p:cNvSpPr/>
          <p:nvPr/>
        </p:nvSpPr>
        <p:spPr>
          <a:xfrm>
            <a:off x="6000760" y="3857628"/>
            <a:ext cx="642942" cy="142876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Sol Ok"/>
          <p:cNvSpPr/>
          <p:nvPr/>
        </p:nvSpPr>
        <p:spPr>
          <a:xfrm>
            <a:off x="6000760" y="4143380"/>
            <a:ext cx="642942" cy="142876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34 Sol Ok"/>
          <p:cNvSpPr/>
          <p:nvPr/>
        </p:nvSpPr>
        <p:spPr>
          <a:xfrm>
            <a:off x="6000760" y="5643578"/>
            <a:ext cx="642942" cy="142876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Sol Ok"/>
          <p:cNvSpPr/>
          <p:nvPr/>
        </p:nvSpPr>
        <p:spPr>
          <a:xfrm>
            <a:off x="6000760" y="5072074"/>
            <a:ext cx="642942" cy="142876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Sol Ok"/>
          <p:cNvSpPr/>
          <p:nvPr/>
        </p:nvSpPr>
        <p:spPr>
          <a:xfrm>
            <a:off x="6000760" y="4429132"/>
            <a:ext cx="642942" cy="142876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Şimşek İşareti"/>
          <p:cNvSpPr/>
          <p:nvPr/>
        </p:nvSpPr>
        <p:spPr>
          <a:xfrm>
            <a:off x="428596" y="928670"/>
            <a:ext cx="571504" cy="714380"/>
          </a:xfrm>
          <a:prstGeom prst="lightningBol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Şimşek İşareti"/>
          <p:cNvSpPr/>
          <p:nvPr/>
        </p:nvSpPr>
        <p:spPr>
          <a:xfrm rot="3870621">
            <a:off x="7946353" y="840258"/>
            <a:ext cx="571504" cy="714380"/>
          </a:xfrm>
          <a:prstGeom prst="lightningBol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/>
              <a:t>2.SORU</a:t>
            </a:r>
            <a:endParaRPr lang="tr-TR" b="1" u="sng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 </a:t>
            </a:r>
            <a:r>
              <a:rPr lang="tr-TR" sz="3600" b="1" dirty="0" smtClean="0"/>
              <a:t>Aşağıdaki cümlelerin hangisinde ek fiil almış bir sözcük </a:t>
            </a:r>
            <a:r>
              <a:rPr lang="tr-TR" sz="3600" b="1" u="sng" dirty="0" smtClean="0"/>
              <a:t>kullanılmıştır?</a:t>
            </a:r>
          </a:p>
          <a:p>
            <a:pPr>
              <a:buNone/>
            </a:pPr>
            <a:r>
              <a:rPr lang="tr-TR" sz="3600" dirty="0" smtClean="0">
                <a:solidFill>
                  <a:schemeClr val="accent2">
                    <a:lumMod val="75000"/>
                  </a:schemeClr>
                </a:solidFill>
              </a:rPr>
              <a:t>    A)</a:t>
            </a:r>
            <a:r>
              <a:rPr lang="tr-TR" sz="3600" dirty="0" smtClean="0"/>
              <a:t>Dağların zirvelerini duman bürümüş.</a:t>
            </a:r>
          </a:p>
          <a:p>
            <a:pPr>
              <a:buNone/>
            </a:pPr>
            <a:r>
              <a:rPr lang="tr-TR" sz="3600" dirty="0" smtClean="0">
                <a:solidFill>
                  <a:schemeClr val="accent2">
                    <a:lumMod val="75000"/>
                  </a:schemeClr>
                </a:solidFill>
              </a:rPr>
              <a:t>    B)</a:t>
            </a:r>
            <a:r>
              <a:rPr lang="tr-TR" sz="3600" dirty="0" smtClean="0"/>
              <a:t>Onlara ben nice emekler verdim.</a:t>
            </a:r>
          </a:p>
          <a:p>
            <a:pPr>
              <a:buNone/>
            </a:pPr>
            <a:r>
              <a:rPr lang="tr-TR" sz="3600" dirty="0" smtClean="0">
                <a:solidFill>
                  <a:schemeClr val="accent2">
                    <a:lumMod val="75000"/>
                  </a:schemeClr>
                </a:solidFill>
              </a:rPr>
              <a:t>    C)</a:t>
            </a:r>
            <a:r>
              <a:rPr lang="tr-TR" sz="3600" dirty="0" smtClean="0"/>
              <a:t>Sönmüş artık gökyüzündeki yıldızlar.</a:t>
            </a:r>
          </a:p>
          <a:p>
            <a:pPr>
              <a:buNone/>
            </a:pPr>
            <a:r>
              <a:rPr lang="tr-TR" sz="3600" dirty="0" smtClean="0">
                <a:solidFill>
                  <a:schemeClr val="accent2">
                    <a:lumMod val="75000"/>
                  </a:schemeClr>
                </a:solidFill>
              </a:rPr>
              <a:t>    D)</a:t>
            </a:r>
            <a:r>
              <a:rPr lang="tr-TR" sz="3600" dirty="0" smtClean="0"/>
              <a:t>Burada en güvendiğim kişi sendin.</a:t>
            </a:r>
            <a:endParaRPr lang="tr-TR" sz="3600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 smtClean="0"/>
              <a:t>3.SORU</a:t>
            </a:r>
            <a:endParaRPr lang="tr-TR" b="1" u="sng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</a:t>
            </a:r>
            <a:r>
              <a:rPr lang="tr-TR" b="1" dirty="0" smtClean="0"/>
              <a:t>Aşağıdaki cümlelerin hangisinde isim türünden bir kelime ek fiil aldığı halde yüklem </a:t>
            </a:r>
            <a:r>
              <a:rPr lang="tr-TR" b="1" u="sng" dirty="0" smtClean="0"/>
              <a:t>olmamıştır?</a:t>
            </a:r>
            <a:r>
              <a:rPr lang="tr-TR" b="1" u="sng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</a:p>
          <a:p>
            <a:pPr>
              <a:buNone/>
            </a:pP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    A)</a:t>
            </a:r>
            <a:r>
              <a:rPr lang="tr-TR" dirty="0" smtClean="0"/>
              <a:t>Arkadaşına uzun zamandır kırgındı.</a:t>
            </a:r>
            <a:endParaRPr lang="tr-TR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    B)</a:t>
            </a:r>
            <a:r>
              <a:rPr lang="tr-TR" dirty="0" smtClean="0"/>
              <a:t>Hedeflerimi gerçekleştirseydim daha iyi olacaktım.</a:t>
            </a:r>
            <a:endParaRPr lang="tr-TR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    C)</a:t>
            </a:r>
            <a:r>
              <a:rPr lang="tr-TR" dirty="0" smtClean="0"/>
              <a:t>Sefa,çok çalışkan bir öğrenciydim.</a:t>
            </a:r>
            <a:endParaRPr lang="tr-TR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    D)</a:t>
            </a:r>
            <a:r>
              <a:rPr lang="tr-TR" dirty="0" smtClean="0"/>
              <a:t>Mutluysan çalıştığın yerde başarılı olursun.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u="sng" dirty="0"/>
              <a:t>4</a:t>
            </a:r>
            <a:r>
              <a:rPr lang="tr-TR" b="1" u="sng" dirty="0" smtClean="0"/>
              <a:t>.SORU</a:t>
            </a:r>
            <a:endParaRPr lang="tr-TR" b="1" u="sng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         1)Zaman ince esen yeldir. </a:t>
            </a:r>
          </a:p>
          <a:p>
            <a:pPr>
              <a:buNone/>
            </a:pPr>
            <a:r>
              <a:rPr lang="tr-TR" dirty="0" smtClean="0"/>
              <a:t>            2)Hayat ağaç,günler daldır.</a:t>
            </a:r>
          </a:p>
          <a:p>
            <a:pPr>
              <a:buNone/>
            </a:pPr>
            <a:r>
              <a:rPr lang="tr-TR" dirty="0" smtClean="0"/>
              <a:t>            3)Mutluluk uzunca yoldur.</a:t>
            </a:r>
          </a:p>
          <a:p>
            <a:pPr>
              <a:buNone/>
            </a:pPr>
            <a:r>
              <a:rPr lang="tr-TR" dirty="0" smtClean="0"/>
              <a:t>            4)Vardıkça güzel görünür.</a:t>
            </a:r>
          </a:p>
          <a:p>
            <a:pPr>
              <a:buNone/>
            </a:pPr>
            <a:r>
              <a:rPr lang="tr-TR" dirty="0" smtClean="0"/>
              <a:t>       </a:t>
            </a:r>
            <a:r>
              <a:rPr lang="tr-TR" b="1" dirty="0" smtClean="0"/>
              <a:t>Dörtlüğün kaçıncı dizesinde ek eylem almış sözcük </a:t>
            </a:r>
            <a:r>
              <a:rPr lang="tr-TR" b="1" u="sng" dirty="0" smtClean="0"/>
              <a:t>yoktur?</a:t>
            </a:r>
          </a:p>
          <a:p>
            <a:pPr>
              <a:buNone/>
            </a:pPr>
            <a:r>
              <a:rPr lang="tr-TR" dirty="0" smtClean="0"/>
              <a:t>            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A)</a:t>
            </a:r>
            <a:r>
              <a:rPr lang="tr-TR" dirty="0" smtClean="0"/>
              <a:t>1          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B)</a:t>
            </a:r>
            <a:r>
              <a:rPr lang="tr-TR" dirty="0" smtClean="0"/>
              <a:t>2       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C)</a:t>
            </a:r>
            <a:r>
              <a:rPr lang="tr-TR" dirty="0" smtClean="0"/>
              <a:t>3     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D)</a:t>
            </a:r>
            <a:r>
              <a:rPr lang="tr-TR" dirty="0" smtClean="0"/>
              <a:t>4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7858149" y="214290"/>
            <a:ext cx="642943" cy="42862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16667E-6 3.24699E-6 C -0.00678 0.0488 0.00035 0.09806 -0.02326 0.14015 C -0.02829 0.16165 -0.03263 0.1827 -0.03749 0.20421 C -0.03871 0.20976 -0.03854 0.216 -0.0401 0.22155 C -0.04201 0.22826 -0.046 0.23381 -0.04791 0.24052 C -0.06406 0.29787 -0.04878 0.26665 -0.06354 0.29417 C -0.06666 0.31105 -0.06961 0.3277 -0.07656 0.34251 C -0.07916 0.36124 -0.08663 0.37997 -0.096 0.39454 C -0.10034 0.40125 -0.10607 0.40634 -0.11024 0.4135 C -0.11163 0.41582 -0.11284 0.41813 -0.11423 0.42044 C -0.11683 0.43409 -0.11874 0.44149 -0.12725 0.44981 C -0.12968 0.46785 -0.12621 0.4512 -0.1401 0.4741 C -0.14565 0.48335 -0.15156 0.49422 -0.15833 0.50185 C -0.16111 0.50509 -0.16475 0.50717 -0.16753 0.51041 C -0.17916 0.52428 -0.17031 0.51827 -0.18177 0.52428 C -0.18767 0.53076 -0.1927 0.5333 -0.19861 0.53978 C -0.20364 0.55157 -0.21128 0.5592 -0.21805 0.56915 C -0.22517 0.57955 -0.22933 0.59019 -0.23749 0.59852 C -0.24288 0.61031 -0.24843 0.62049 -0.25711 0.62812 C -0.25989 0.63968 -0.25572 0.6265 -0.26354 0.63668 C -0.27308 0.64917 -0.26267 0.64292 -0.27135 0.64708 C -0.2769 0.65449 -0.28229 0.65749 -0.28958 0.66096 C -0.29166 0.66374 -0.30729 0.68154 -0.30763 0.68524 C -0.30833 0.69311 -0.30763 0.7012 -0.30763 0.7093 " pathEditMode="relative" ptsTypes="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u="sng" dirty="0" smtClean="0"/>
              <a:t>5.SORU</a:t>
            </a:r>
            <a:endParaRPr lang="tr-TR" b="1" u="sng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 smtClean="0"/>
              <a:t>Ek fiil aşağıdaki  cümlelerin hangisinde farklı görevde </a:t>
            </a:r>
            <a:r>
              <a:rPr lang="tr-TR" b="1" u="sng" dirty="0" smtClean="0"/>
              <a:t>kullanılmıştır?</a:t>
            </a:r>
          </a:p>
          <a:p>
            <a:pPr>
              <a:buNone/>
            </a:pPr>
            <a:r>
              <a:rPr lang="tr-TR" dirty="0" smtClean="0"/>
              <a:t>     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A)</a:t>
            </a:r>
            <a:r>
              <a:rPr lang="tr-TR" dirty="0" smtClean="0"/>
              <a:t> Buranın sahili yazları çok kalabalık olurmuş.</a:t>
            </a:r>
          </a:p>
          <a:p>
            <a:pPr>
              <a:buNone/>
            </a:pPr>
            <a:r>
              <a:rPr lang="tr-TR" dirty="0" smtClean="0"/>
              <a:t>     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B) </a:t>
            </a:r>
            <a:r>
              <a:rPr lang="tr-TR" dirty="0" smtClean="0"/>
              <a:t>Bahçedeki çiçekler güzel kokuluydu.</a:t>
            </a:r>
          </a:p>
          <a:p>
            <a:pPr>
              <a:buNone/>
            </a:pPr>
            <a:r>
              <a:rPr lang="tr-TR" dirty="0" smtClean="0"/>
              <a:t>     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C) </a:t>
            </a:r>
            <a:r>
              <a:rPr lang="tr-TR" dirty="0" smtClean="0"/>
              <a:t>Sahil bizim eve çok yakın.</a:t>
            </a:r>
          </a:p>
          <a:p>
            <a:pPr>
              <a:buNone/>
            </a:pPr>
            <a:r>
              <a:rPr lang="tr-TR" dirty="0" smtClean="0"/>
              <a:t>     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D) </a:t>
            </a:r>
            <a:r>
              <a:rPr lang="tr-TR" dirty="0" smtClean="0"/>
              <a:t>Hava dün de yağmurluydu.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143109" y="3214687"/>
            <a:ext cx="4714908" cy="7143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000232" y="3071810"/>
            <a:ext cx="49292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UĞUR</a:t>
            </a:r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tr-TR" sz="5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YENİ</a:t>
            </a:r>
            <a:endParaRPr lang="tr-TR" sz="5400" b="1" u="sng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6 Gülen Yüz"/>
          <p:cNvSpPr/>
          <p:nvPr/>
        </p:nvSpPr>
        <p:spPr>
          <a:xfrm>
            <a:off x="7358082" y="1643050"/>
            <a:ext cx="1000132" cy="857256"/>
          </a:xfrm>
          <a:prstGeom prst="smileyFace">
            <a:avLst>
              <a:gd name="adj" fmla="val -4653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Gülen Yüz"/>
          <p:cNvSpPr/>
          <p:nvPr/>
        </p:nvSpPr>
        <p:spPr>
          <a:xfrm>
            <a:off x="714348" y="1643050"/>
            <a:ext cx="1000132" cy="857256"/>
          </a:xfrm>
          <a:prstGeom prst="smileyFace">
            <a:avLst>
              <a:gd name="adj" fmla="val 2014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Blok Yay"/>
          <p:cNvSpPr/>
          <p:nvPr/>
        </p:nvSpPr>
        <p:spPr>
          <a:xfrm rot="10800000">
            <a:off x="2428860" y="3714752"/>
            <a:ext cx="4071966" cy="2000264"/>
          </a:xfrm>
          <a:prstGeom prst="blockArc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9 Sağ Ok"/>
          <p:cNvSpPr/>
          <p:nvPr/>
        </p:nvSpPr>
        <p:spPr>
          <a:xfrm>
            <a:off x="214282" y="3286124"/>
            <a:ext cx="1714512" cy="714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Sağ Ok"/>
          <p:cNvSpPr/>
          <p:nvPr/>
        </p:nvSpPr>
        <p:spPr>
          <a:xfrm rot="10800000">
            <a:off x="7000892" y="3214686"/>
            <a:ext cx="1714512" cy="714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919278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6. Aşağıdaki cümlelerin hangisinin yükleminde ek fiil </a:t>
            </a:r>
            <a:r>
              <a:rPr lang="tr-TR" b="1" u="sng" dirty="0" smtClean="0"/>
              <a:t>kullanılmamıştır?</a:t>
            </a:r>
            <a:endParaRPr lang="tr-TR" dirty="0"/>
          </a:p>
        </p:txBody>
      </p:sp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24322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tr-TR" i="1" dirty="0" smtClean="0"/>
          </a:p>
          <a:p>
            <a:pPr>
              <a:buNone/>
            </a:pPr>
            <a:endParaRPr lang="tr-TR" i="1" dirty="0" smtClean="0"/>
          </a:p>
          <a:p>
            <a:pPr>
              <a:buNone/>
            </a:pPr>
            <a:r>
              <a:rPr lang="tr-TR" i="1" dirty="0" smtClean="0"/>
              <a:t>        </a:t>
            </a:r>
            <a:r>
              <a:rPr lang="tr-TR" i="1" dirty="0" smtClean="0">
                <a:solidFill>
                  <a:srgbClr val="C00000"/>
                </a:solidFill>
              </a:rPr>
              <a:t>A)</a:t>
            </a:r>
            <a:r>
              <a:rPr lang="tr-TR" i="1" dirty="0" smtClean="0"/>
              <a:t> Onun hasta olduğunu bende biliyorum.</a:t>
            </a:r>
          </a:p>
          <a:p>
            <a:pPr>
              <a:buNone/>
            </a:pPr>
            <a:r>
              <a:rPr lang="tr-TR" i="1" dirty="0" smtClean="0"/>
              <a:t>        </a:t>
            </a:r>
            <a:r>
              <a:rPr lang="tr-TR" i="1" dirty="0" smtClean="0">
                <a:solidFill>
                  <a:srgbClr val="C00000"/>
                </a:solidFill>
              </a:rPr>
              <a:t>B)</a:t>
            </a:r>
            <a:r>
              <a:rPr lang="tr-TR" i="1" dirty="0" smtClean="0"/>
              <a:t>Okulda dün birçok arkadaşımız hastaymış.</a:t>
            </a:r>
          </a:p>
          <a:p>
            <a:pPr>
              <a:buNone/>
            </a:pPr>
            <a:r>
              <a:rPr lang="tr-TR" i="1" dirty="0" smtClean="0"/>
              <a:t>       </a:t>
            </a:r>
            <a:r>
              <a:rPr lang="tr-TR" i="1" dirty="0" smtClean="0">
                <a:solidFill>
                  <a:srgbClr val="C00000"/>
                </a:solidFill>
              </a:rPr>
              <a:t>C)</a:t>
            </a:r>
            <a:r>
              <a:rPr lang="tr-TR" i="1" dirty="0" smtClean="0"/>
              <a:t>Kalorifer arızalı olduğu için sınıflar soğuktu.</a:t>
            </a:r>
          </a:p>
          <a:p>
            <a:pPr>
              <a:buNone/>
            </a:pPr>
            <a:r>
              <a:rPr lang="tr-TR" i="1" dirty="0" smtClean="0"/>
              <a:t>       </a:t>
            </a:r>
            <a:r>
              <a:rPr lang="tr-TR" i="1" dirty="0" smtClean="0">
                <a:solidFill>
                  <a:srgbClr val="C00000"/>
                </a:solidFill>
              </a:rPr>
              <a:t>D)</a:t>
            </a:r>
            <a:r>
              <a:rPr lang="tr-TR" i="1" dirty="0" smtClean="0"/>
              <a:t>Dün sabah sokağa çıktığımda her yer bembeyazdı.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</TotalTime>
  <Words>707</Words>
  <Application>Microsoft Office PowerPoint</Application>
  <PresentationFormat>Ekran Gösterisi (4:3)</PresentationFormat>
  <Paragraphs>185</Paragraphs>
  <Slides>32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Ofis Teması</vt:lpstr>
      <vt:lpstr>TÜRKÇE </vt:lpstr>
      <vt:lpstr>Slayt 2</vt:lpstr>
      <vt:lpstr>1.SORU</vt:lpstr>
      <vt:lpstr>2.SORU</vt:lpstr>
      <vt:lpstr>3.SORU</vt:lpstr>
      <vt:lpstr>4.SORU</vt:lpstr>
      <vt:lpstr>5.SORU</vt:lpstr>
      <vt:lpstr>Slayt 8</vt:lpstr>
      <vt:lpstr>6. Aşağıdaki cümlelerin hangisinin yükleminde ek fiil kullanılmamıştır?</vt:lpstr>
      <vt:lpstr>7. Aşağıdaki cümlelerden hangisinin yüklemi ek fiil almamıştır?</vt:lpstr>
      <vt:lpstr>8. Aşağıdaki cümlelerden hangisinin yüklemi ek fiilin geniş zamanıyla çekimlenmiştir?</vt:lpstr>
      <vt:lpstr>Slayt 12</vt:lpstr>
      <vt:lpstr>10.Aşağıdaki fiillerden hangisi birleşik zamanlıdır?</vt:lpstr>
      <vt:lpstr>Slayt 14</vt:lpstr>
      <vt:lpstr>11.SORU</vt:lpstr>
      <vt:lpstr>12.SORU</vt:lpstr>
      <vt:lpstr>13.SORU</vt:lpstr>
      <vt:lpstr>14.SORU</vt:lpstr>
      <vt:lpstr>15.SORU</vt:lpstr>
      <vt:lpstr>Slayt 20</vt:lpstr>
      <vt:lpstr>16.SORU</vt:lpstr>
      <vt:lpstr>17.SORU</vt:lpstr>
      <vt:lpstr>18.SORU</vt:lpstr>
      <vt:lpstr>19.SORU</vt:lpstr>
      <vt:lpstr>20.SORU</vt:lpstr>
      <vt:lpstr>Slayt 26</vt:lpstr>
      <vt:lpstr>21.SORU</vt:lpstr>
      <vt:lpstr>22.SORU</vt:lpstr>
      <vt:lpstr>23.SORU</vt:lpstr>
      <vt:lpstr>24.SORU</vt:lpstr>
      <vt:lpstr>25.SORU</vt:lpstr>
      <vt:lpstr>Slayt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win7</dc:creator>
  <cp:keywords>www.sorubak.com</cp:keywords>
  <dc:description>www.sorubak.com</dc:description>
  <cp:lastModifiedBy>GTR5KT587TI4OUT57YT675IKT8967690IN B</cp:lastModifiedBy>
  <cp:revision>32</cp:revision>
  <dcterms:created xsi:type="dcterms:W3CDTF">2013-03-04T15:00:55Z</dcterms:created>
  <dcterms:modified xsi:type="dcterms:W3CDTF">2013-11-29T08:41:02Z</dcterms:modified>
  <cp:category>www.sorubak.com</cp:category>
  <cp:contentType>www.sorubak.com</cp:contentType>
  <cp:contentStatus>www.sorubak.com</cp:contentStatus>
</cp:coreProperties>
</file>