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E9639D4-E3E2-4D34-9284-5A2195B3D0D7}" styleName="Açık Stil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37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B4A131-E384-4F3F-BD03-9745EB734D4E}"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tr-TR"/>
        </a:p>
      </dgm:t>
    </dgm:pt>
    <dgm:pt modelId="{27DA1CCD-7D3B-45C2-A0C9-FC1ADACC0AE3}">
      <dgm:prSet phldrT="[Metin]">
        <dgm:style>
          <a:lnRef idx="2">
            <a:schemeClr val="dk1"/>
          </a:lnRef>
          <a:fillRef idx="1">
            <a:schemeClr val="lt1"/>
          </a:fillRef>
          <a:effectRef idx="0">
            <a:schemeClr val="dk1"/>
          </a:effectRef>
          <a:fontRef idx="minor">
            <a:schemeClr val="dk1"/>
          </a:fontRef>
        </dgm:style>
      </dgm:prSet>
      <dgm:spPr/>
      <dgm:t>
        <a:bodyPr/>
        <a:lstStyle/>
        <a:p>
          <a:r>
            <a:rPr lang="tr-TR" dirty="0" smtClean="0"/>
            <a:t>?</a:t>
          </a:r>
          <a:endParaRPr lang="tr-TR" dirty="0"/>
        </a:p>
      </dgm:t>
    </dgm:pt>
    <dgm:pt modelId="{11A0DB1D-E509-45B9-AB5E-176664ADB2B0}" type="parTrans" cxnId="{33787765-DF2F-4C14-82DA-BFD52627B35A}">
      <dgm:prSet/>
      <dgm:spPr/>
      <dgm:t>
        <a:bodyPr/>
        <a:lstStyle/>
        <a:p>
          <a:endParaRPr lang="tr-TR"/>
        </a:p>
      </dgm:t>
    </dgm:pt>
    <dgm:pt modelId="{1C0CFE41-235D-4B53-8F41-6A8B5BADACB4}" type="sibTrans" cxnId="{33787765-DF2F-4C14-82DA-BFD52627B35A}">
      <dgm:prSet/>
      <dgm:spPr/>
      <dgm:t>
        <a:bodyPr/>
        <a:lstStyle/>
        <a:p>
          <a:endParaRPr lang="tr-TR"/>
        </a:p>
      </dgm:t>
    </dgm:pt>
    <dgm:pt modelId="{C83A5F60-85FB-4D69-A600-A8D49D24BDF6}">
      <dgm:prSet phldrT="[Metin]" custT="1">
        <dgm:style>
          <a:lnRef idx="2">
            <a:schemeClr val="dk1"/>
          </a:lnRef>
          <a:fillRef idx="1">
            <a:schemeClr val="lt1"/>
          </a:fillRef>
          <a:effectRef idx="0">
            <a:schemeClr val="dk1"/>
          </a:effectRef>
          <a:fontRef idx="minor">
            <a:schemeClr val="dk1"/>
          </a:fontRef>
        </dgm:style>
      </dgm:prSet>
      <dgm:spPr>
        <a:solidFill>
          <a:srgbClr val="FFC000"/>
        </a:solidFill>
      </dgm:spPr>
      <dgm:t>
        <a:bodyPr/>
        <a:lstStyle/>
        <a:p>
          <a:r>
            <a:rPr lang="tr-TR" sz="1200" b="1" dirty="0" smtClean="0"/>
            <a:t>BALTAMYUS</a:t>
          </a:r>
          <a:endParaRPr lang="tr-TR" sz="1200" b="1" dirty="0"/>
        </a:p>
      </dgm:t>
    </dgm:pt>
    <dgm:pt modelId="{C721AA5D-1E71-4F0E-AA05-FA180555EB5F}" type="parTrans" cxnId="{7507F87D-0B89-4EDE-A612-6E86D12A8935}">
      <dgm:prSet/>
      <dgm:spPr/>
      <dgm:t>
        <a:bodyPr/>
        <a:lstStyle/>
        <a:p>
          <a:endParaRPr lang="tr-TR"/>
        </a:p>
      </dgm:t>
    </dgm:pt>
    <dgm:pt modelId="{E7ED4696-B547-4461-8D9C-E3D64D048C22}" type="sibTrans" cxnId="{7507F87D-0B89-4EDE-A612-6E86D12A8935}">
      <dgm:prSet/>
      <dgm:spPr/>
      <dgm:t>
        <a:bodyPr/>
        <a:lstStyle/>
        <a:p>
          <a:endParaRPr lang="tr-TR"/>
        </a:p>
      </dgm:t>
    </dgm:pt>
    <dgm:pt modelId="{9B412497-1F42-41F3-9FE2-9D2B6E14CD1B}">
      <dgm:prSet phldrT="[Metin]" custT="1">
        <dgm:style>
          <a:lnRef idx="2">
            <a:schemeClr val="dk1"/>
          </a:lnRef>
          <a:fillRef idx="1">
            <a:schemeClr val="lt1"/>
          </a:fillRef>
          <a:effectRef idx="0">
            <a:schemeClr val="dk1"/>
          </a:effectRef>
          <a:fontRef idx="minor">
            <a:schemeClr val="dk1"/>
          </a:fontRef>
        </dgm:style>
      </dgm:prSet>
      <dgm:spPr>
        <a:solidFill>
          <a:srgbClr val="92D050"/>
        </a:solidFill>
      </dgm:spPr>
      <dgm:t>
        <a:bodyPr/>
        <a:lstStyle/>
        <a:p>
          <a:r>
            <a:rPr lang="tr-TR" sz="1400" b="1" dirty="0" smtClean="0"/>
            <a:t>ULUĞ  BEY</a:t>
          </a:r>
          <a:endParaRPr lang="tr-TR" sz="1400" b="1" dirty="0"/>
        </a:p>
      </dgm:t>
    </dgm:pt>
    <dgm:pt modelId="{5C1C025B-D8FC-49FF-BE7D-B3D1D6311ABD}" type="parTrans" cxnId="{C8152554-4E8F-4B55-9932-6373EF858F8F}">
      <dgm:prSet/>
      <dgm:spPr/>
      <dgm:t>
        <a:bodyPr/>
        <a:lstStyle/>
        <a:p>
          <a:endParaRPr lang="tr-TR"/>
        </a:p>
      </dgm:t>
    </dgm:pt>
    <dgm:pt modelId="{5858380E-2328-421C-B6E0-1A5C2BC83CD8}" type="sibTrans" cxnId="{C8152554-4E8F-4B55-9932-6373EF858F8F}">
      <dgm:prSet/>
      <dgm:spPr/>
      <dgm:t>
        <a:bodyPr/>
        <a:lstStyle/>
        <a:p>
          <a:endParaRPr lang="tr-TR"/>
        </a:p>
      </dgm:t>
    </dgm:pt>
    <dgm:pt modelId="{4396B258-5AD3-4B03-9B7E-2BF3CBC486AB}">
      <dgm:prSet phldrT="[Metin]">
        <dgm:style>
          <a:lnRef idx="2">
            <a:schemeClr val="dk1"/>
          </a:lnRef>
          <a:fillRef idx="1">
            <a:schemeClr val="lt1"/>
          </a:fillRef>
          <a:effectRef idx="0">
            <a:schemeClr val="dk1"/>
          </a:effectRef>
          <a:fontRef idx="minor">
            <a:schemeClr val="dk1"/>
          </a:fontRef>
        </dgm:style>
      </dgm:prSet>
      <dgm:spPr>
        <a:solidFill>
          <a:srgbClr val="FF0000"/>
        </a:solidFill>
      </dgm:spPr>
      <dgm:t>
        <a:bodyPr/>
        <a:lstStyle/>
        <a:p>
          <a:r>
            <a:rPr lang="tr-TR" dirty="0" smtClean="0"/>
            <a:t>KOPERNİK</a:t>
          </a:r>
          <a:endParaRPr lang="tr-TR" dirty="0"/>
        </a:p>
      </dgm:t>
    </dgm:pt>
    <dgm:pt modelId="{1B9BF7F5-1454-4C81-A5E5-A43730008E15}" type="parTrans" cxnId="{97F81050-E240-4F74-A08A-FCD23AC08B0B}">
      <dgm:prSet/>
      <dgm:spPr/>
      <dgm:t>
        <a:bodyPr/>
        <a:lstStyle/>
        <a:p>
          <a:endParaRPr lang="tr-TR"/>
        </a:p>
      </dgm:t>
    </dgm:pt>
    <dgm:pt modelId="{8FDAAD5F-8EBC-49A3-832D-321B2C7A7DC8}" type="sibTrans" cxnId="{97F81050-E240-4F74-A08A-FCD23AC08B0B}">
      <dgm:prSet/>
      <dgm:spPr/>
      <dgm:t>
        <a:bodyPr/>
        <a:lstStyle/>
        <a:p>
          <a:endParaRPr lang="tr-TR"/>
        </a:p>
      </dgm:t>
    </dgm:pt>
    <dgm:pt modelId="{30ACB9E0-02AC-48B9-85C5-CF1EA83137F7}">
      <dgm:prSet phldrT="[Metin]" custT="1">
        <dgm:style>
          <a:lnRef idx="2">
            <a:schemeClr val="dk1"/>
          </a:lnRef>
          <a:fillRef idx="1">
            <a:schemeClr val="lt1"/>
          </a:fillRef>
          <a:effectRef idx="0">
            <a:schemeClr val="dk1"/>
          </a:effectRef>
          <a:fontRef idx="minor">
            <a:schemeClr val="dk1"/>
          </a:fontRef>
        </dgm:style>
      </dgm:prSet>
      <dgm:spPr>
        <a:solidFill>
          <a:srgbClr val="00B0F0"/>
        </a:solidFill>
      </dgm:spPr>
      <dgm:t>
        <a:bodyPr/>
        <a:lstStyle/>
        <a:p>
          <a:r>
            <a:rPr lang="tr-TR" sz="1100" b="1" dirty="0" smtClean="0"/>
            <a:t>TAKİYYÜDDİN</a:t>
          </a:r>
          <a:endParaRPr lang="tr-TR" sz="1100" b="1" dirty="0"/>
        </a:p>
      </dgm:t>
    </dgm:pt>
    <dgm:pt modelId="{12E8825C-8E5F-4940-8A8E-9C5FCBD97641}" type="parTrans" cxnId="{3489E453-28C2-428A-A3CD-D9B360CAE845}">
      <dgm:prSet/>
      <dgm:spPr/>
      <dgm:t>
        <a:bodyPr/>
        <a:lstStyle/>
        <a:p>
          <a:endParaRPr lang="tr-TR"/>
        </a:p>
      </dgm:t>
    </dgm:pt>
    <dgm:pt modelId="{17B8D6C4-8B70-4C5E-B03D-9248FDCA1D55}" type="sibTrans" cxnId="{3489E453-28C2-428A-A3CD-D9B360CAE845}">
      <dgm:prSet/>
      <dgm:spPr/>
      <dgm:t>
        <a:bodyPr/>
        <a:lstStyle/>
        <a:p>
          <a:endParaRPr lang="tr-TR"/>
        </a:p>
      </dgm:t>
    </dgm:pt>
    <dgm:pt modelId="{B836050C-D240-40E6-B6AB-16B8E811A256}" type="pres">
      <dgm:prSet presAssocID="{DEB4A131-E384-4F3F-BD03-9745EB734D4E}" presName="cycle" presStyleCnt="0">
        <dgm:presLayoutVars>
          <dgm:chMax val="1"/>
          <dgm:dir/>
          <dgm:animLvl val="ctr"/>
          <dgm:resizeHandles val="exact"/>
        </dgm:presLayoutVars>
      </dgm:prSet>
      <dgm:spPr/>
      <dgm:t>
        <a:bodyPr/>
        <a:lstStyle/>
        <a:p>
          <a:endParaRPr lang="tr-TR"/>
        </a:p>
      </dgm:t>
    </dgm:pt>
    <dgm:pt modelId="{E3BF0459-9AD3-495C-AD98-0836E39D1033}" type="pres">
      <dgm:prSet presAssocID="{27DA1CCD-7D3B-45C2-A0C9-FC1ADACC0AE3}" presName="centerShape" presStyleLbl="node0" presStyleIdx="0" presStyleCnt="1" custScaleX="45875" custScaleY="53029" custLinFactNeighborX="-16355" custLinFactNeighborY="-20214"/>
      <dgm:spPr/>
      <dgm:t>
        <a:bodyPr/>
        <a:lstStyle/>
        <a:p>
          <a:endParaRPr lang="tr-TR"/>
        </a:p>
      </dgm:t>
    </dgm:pt>
    <dgm:pt modelId="{E066F1DD-58B0-4DA8-8A10-2E156819E51B}" type="pres">
      <dgm:prSet presAssocID="{C721AA5D-1E71-4F0E-AA05-FA180555EB5F}" presName="Name9" presStyleLbl="parChTrans1D2" presStyleIdx="0" presStyleCnt="4"/>
      <dgm:spPr/>
      <dgm:t>
        <a:bodyPr/>
        <a:lstStyle/>
        <a:p>
          <a:endParaRPr lang="tr-TR"/>
        </a:p>
      </dgm:t>
    </dgm:pt>
    <dgm:pt modelId="{7A3D5D2B-F86E-4FB6-B945-EB3DBCD1413C}" type="pres">
      <dgm:prSet presAssocID="{C721AA5D-1E71-4F0E-AA05-FA180555EB5F}" presName="connTx" presStyleLbl="parChTrans1D2" presStyleIdx="0" presStyleCnt="4"/>
      <dgm:spPr/>
      <dgm:t>
        <a:bodyPr/>
        <a:lstStyle/>
        <a:p>
          <a:endParaRPr lang="tr-TR"/>
        </a:p>
      </dgm:t>
    </dgm:pt>
    <dgm:pt modelId="{6AB2DAEA-D0AE-498F-8723-DF2DB45B2CB0}" type="pres">
      <dgm:prSet presAssocID="{C83A5F60-85FB-4D69-A600-A8D49D24BDF6}" presName="node" presStyleLbl="node1" presStyleIdx="0" presStyleCnt="4" custScaleX="103218" custScaleY="72216" custRadScaleRad="122074" custRadScaleInc="-49425">
        <dgm:presLayoutVars>
          <dgm:bulletEnabled val="1"/>
        </dgm:presLayoutVars>
      </dgm:prSet>
      <dgm:spPr/>
      <dgm:t>
        <a:bodyPr/>
        <a:lstStyle/>
        <a:p>
          <a:endParaRPr lang="tr-TR"/>
        </a:p>
      </dgm:t>
    </dgm:pt>
    <dgm:pt modelId="{22EEA1AA-4DE0-4E2D-95A7-84D4DAF2B3C6}" type="pres">
      <dgm:prSet presAssocID="{5C1C025B-D8FC-49FF-BE7D-B3D1D6311ABD}" presName="Name9" presStyleLbl="parChTrans1D2" presStyleIdx="1" presStyleCnt="4"/>
      <dgm:spPr/>
      <dgm:t>
        <a:bodyPr/>
        <a:lstStyle/>
        <a:p>
          <a:endParaRPr lang="tr-TR"/>
        </a:p>
      </dgm:t>
    </dgm:pt>
    <dgm:pt modelId="{A1B828F6-DB6B-454D-8F81-310389F878CD}" type="pres">
      <dgm:prSet presAssocID="{5C1C025B-D8FC-49FF-BE7D-B3D1D6311ABD}" presName="connTx" presStyleLbl="parChTrans1D2" presStyleIdx="1" presStyleCnt="4"/>
      <dgm:spPr/>
      <dgm:t>
        <a:bodyPr/>
        <a:lstStyle/>
        <a:p>
          <a:endParaRPr lang="tr-TR"/>
        </a:p>
      </dgm:t>
    </dgm:pt>
    <dgm:pt modelId="{DD9C8E65-5B24-49A4-AD94-BF6D1241F298}" type="pres">
      <dgm:prSet presAssocID="{9B412497-1F42-41F3-9FE2-9D2B6E14CD1B}" presName="node" presStyleLbl="node1" presStyleIdx="1" presStyleCnt="4" custScaleX="136426" custScaleY="65457" custRadScaleRad="123169" custRadScaleInc="-79517">
        <dgm:presLayoutVars>
          <dgm:bulletEnabled val="1"/>
        </dgm:presLayoutVars>
      </dgm:prSet>
      <dgm:spPr/>
      <dgm:t>
        <a:bodyPr/>
        <a:lstStyle/>
        <a:p>
          <a:endParaRPr lang="tr-TR"/>
        </a:p>
      </dgm:t>
    </dgm:pt>
    <dgm:pt modelId="{7817B186-92A8-48A2-B06F-967D702B2C65}" type="pres">
      <dgm:prSet presAssocID="{1B9BF7F5-1454-4C81-A5E5-A43730008E15}" presName="Name9" presStyleLbl="parChTrans1D2" presStyleIdx="2" presStyleCnt="4"/>
      <dgm:spPr/>
      <dgm:t>
        <a:bodyPr/>
        <a:lstStyle/>
        <a:p>
          <a:endParaRPr lang="tr-TR"/>
        </a:p>
      </dgm:t>
    </dgm:pt>
    <dgm:pt modelId="{9F8E4139-AB49-4DB8-80BC-55DD35ADAADF}" type="pres">
      <dgm:prSet presAssocID="{1B9BF7F5-1454-4C81-A5E5-A43730008E15}" presName="connTx" presStyleLbl="parChTrans1D2" presStyleIdx="2" presStyleCnt="4"/>
      <dgm:spPr/>
      <dgm:t>
        <a:bodyPr/>
        <a:lstStyle/>
        <a:p>
          <a:endParaRPr lang="tr-TR"/>
        </a:p>
      </dgm:t>
    </dgm:pt>
    <dgm:pt modelId="{5191D94E-3CFD-4ED5-A2C1-D527322C53D5}" type="pres">
      <dgm:prSet presAssocID="{4396B258-5AD3-4B03-9B7E-2BF3CBC486AB}" presName="node" presStyleLbl="node1" presStyleIdx="2" presStyleCnt="4" custScaleX="168812" custScaleY="41804" custRadScaleRad="17430" custRadScaleInc="-947">
        <dgm:presLayoutVars>
          <dgm:bulletEnabled val="1"/>
        </dgm:presLayoutVars>
      </dgm:prSet>
      <dgm:spPr/>
      <dgm:t>
        <a:bodyPr/>
        <a:lstStyle/>
        <a:p>
          <a:endParaRPr lang="tr-TR"/>
        </a:p>
      </dgm:t>
    </dgm:pt>
    <dgm:pt modelId="{243B4576-59A9-41AE-8AEE-8BAAB68FFA3C}" type="pres">
      <dgm:prSet presAssocID="{12E8825C-8E5F-4940-8A8E-9C5FCBD97641}" presName="Name9" presStyleLbl="parChTrans1D2" presStyleIdx="3" presStyleCnt="4"/>
      <dgm:spPr/>
      <dgm:t>
        <a:bodyPr/>
        <a:lstStyle/>
        <a:p>
          <a:endParaRPr lang="tr-TR"/>
        </a:p>
      </dgm:t>
    </dgm:pt>
    <dgm:pt modelId="{A3D1A71A-6CC3-45B2-83CB-FC1B861DDF60}" type="pres">
      <dgm:prSet presAssocID="{12E8825C-8E5F-4940-8A8E-9C5FCBD97641}" presName="connTx" presStyleLbl="parChTrans1D2" presStyleIdx="3" presStyleCnt="4"/>
      <dgm:spPr/>
      <dgm:t>
        <a:bodyPr/>
        <a:lstStyle/>
        <a:p>
          <a:endParaRPr lang="tr-TR"/>
        </a:p>
      </dgm:t>
    </dgm:pt>
    <dgm:pt modelId="{95379850-E6DE-41E2-BDA2-7E0B9E5784FA}" type="pres">
      <dgm:prSet presAssocID="{30ACB9E0-02AC-48B9-85C5-CF1EA83137F7}" presName="node" presStyleLbl="node1" presStyleIdx="3" presStyleCnt="4" custScaleX="121041" custScaleY="65615" custRadScaleRad="164435" custRadScaleInc="51443">
        <dgm:presLayoutVars>
          <dgm:bulletEnabled val="1"/>
        </dgm:presLayoutVars>
      </dgm:prSet>
      <dgm:spPr/>
      <dgm:t>
        <a:bodyPr/>
        <a:lstStyle/>
        <a:p>
          <a:endParaRPr lang="tr-TR"/>
        </a:p>
      </dgm:t>
    </dgm:pt>
  </dgm:ptLst>
  <dgm:cxnLst>
    <dgm:cxn modelId="{EFE1F0CA-01A6-412A-ADB8-1CF96B953179}" type="presOf" srcId="{4396B258-5AD3-4B03-9B7E-2BF3CBC486AB}" destId="{5191D94E-3CFD-4ED5-A2C1-D527322C53D5}" srcOrd="0" destOrd="0" presId="urn:microsoft.com/office/officeart/2005/8/layout/radial1"/>
    <dgm:cxn modelId="{C7142DE2-041E-4294-AC9C-66427727E13A}" type="presOf" srcId="{C721AA5D-1E71-4F0E-AA05-FA180555EB5F}" destId="{7A3D5D2B-F86E-4FB6-B945-EB3DBCD1413C}" srcOrd="1" destOrd="0" presId="urn:microsoft.com/office/officeart/2005/8/layout/radial1"/>
    <dgm:cxn modelId="{F03A2024-86C7-42B5-A6FE-8F832E6C067D}" type="presOf" srcId="{9B412497-1F42-41F3-9FE2-9D2B6E14CD1B}" destId="{DD9C8E65-5B24-49A4-AD94-BF6D1241F298}" srcOrd="0" destOrd="0" presId="urn:microsoft.com/office/officeart/2005/8/layout/radial1"/>
    <dgm:cxn modelId="{97F81050-E240-4F74-A08A-FCD23AC08B0B}" srcId="{27DA1CCD-7D3B-45C2-A0C9-FC1ADACC0AE3}" destId="{4396B258-5AD3-4B03-9B7E-2BF3CBC486AB}" srcOrd="2" destOrd="0" parTransId="{1B9BF7F5-1454-4C81-A5E5-A43730008E15}" sibTransId="{8FDAAD5F-8EBC-49A3-832D-321B2C7A7DC8}"/>
    <dgm:cxn modelId="{EFB8ABC0-87B3-41E6-BF58-294160D81674}" type="presOf" srcId="{12E8825C-8E5F-4940-8A8E-9C5FCBD97641}" destId="{A3D1A71A-6CC3-45B2-83CB-FC1B861DDF60}" srcOrd="1" destOrd="0" presId="urn:microsoft.com/office/officeart/2005/8/layout/radial1"/>
    <dgm:cxn modelId="{EF5CA5F9-A5C0-4B07-82E1-AB46FE2F24A2}" type="presOf" srcId="{1B9BF7F5-1454-4C81-A5E5-A43730008E15}" destId="{9F8E4139-AB49-4DB8-80BC-55DD35ADAADF}" srcOrd="1" destOrd="0" presId="urn:microsoft.com/office/officeart/2005/8/layout/radial1"/>
    <dgm:cxn modelId="{F9E184CD-0139-4B34-904D-45C5F93ECDD2}" type="presOf" srcId="{DEB4A131-E384-4F3F-BD03-9745EB734D4E}" destId="{B836050C-D240-40E6-B6AB-16B8E811A256}" srcOrd="0" destOrd="0" presId="urn:microsoft.com/office/officeart/2005/8/layout/radial1"/>
    <dgm:cxn modelId="{EB70A080-3B5A-41C7-BD2B-5C64492B7D7C}" type="presOf" srcId="{12E8825C-8E5F-4940-8A8E-9C5FCBD97641}" destId="{243B4576-59A9-41AE-8AEE-8BAAB68FFA3C}" srcOrd="0" destOrd="0" presId="urn:microsoft.com/office/officeart/2005/8/layout/radial1"/>
    <dgm:cxn modelId="{7507F87D-0B89-4EDE-A612-6E86D12A8935}" srcId="{27DA1CCD-7D3B-45C2-A0C9-FC1ADACC0AE3}" destId="{C83A5F60-85FB-4D69-A600-A8D49D24BDF6}" srcOrd="0" destOrd="0" parTransId="{C721AA5D-1E71-4F0E-AA05-FA180555EB5F}" sibTransId="{E7ED4696-B547-4461-8D9C-E3D64D048C22}"/>
    <dgm:cxn modelId="{F1E1018B-0223-425E-B5B3-C5E7C1A71587}" type="presOf" srcId="{27DA1CCD-7D3B-45C2-A0C9-FC1ADACC0AE3}" destId="{E3BF0459-9AD3-495C-AD98-0836E39D1033}" srcOrd="0" destOrd="0" presId="urn:microsoft.com/office/officeart/2005/8/layout/radial1"/>
    <dgm:cxn modelId="{549CBDE1-F3C5-4E67-BEE8-B56AD31D7011}" type="presOf" srcId="{C721AA5D-1E71-4F0E-AA05-FA180555EB5F}" destId="{E066F1DD-58B0-4DA8-8A10-2E156819E51B}" srcOrd="0" destOrd="0" presId="urn:microsoft.com/office/officeart/2005/8/layout/radial1"/>
    <dgm:cxn modelId="{B5341FF1-7943-4366-A848-D7F12FC66EF6}" type="presOf" srcId="{5C1C025B-D8FC-49FF-BE7D-B3D1D6311ABD}" destId="{A1B828F6-DB6B-454D-8F81-310389F878CD}" srcOrd="1" destOrd="0" presId="urn:microsoft.com/office/officeart/2005/8/layout/radial1"/>
    <dgm:cxn modelId="{3489E453-28C2-428A-A3CD-D9B360CAE845}" srcId="{27DA1CCD-7D3B-45C2-A0C9-FC1ADACC0AE3}" destId="{30ACB9E0-02AC-48B9-85C5-CF1EA83137F7}" srcOrd="3" destOrd="0" parTransId="{12E8825C-8E5F-4940-8A8E-9C5FCBD97641}" sibTransId="{17B8D6C4-8B70-4C5E-B03D-9248FDCA1D55}"/>
    <dgm:cxn modelId="{33787765-DF2F-4C14-82DA-BFD52627B35A}" srcId="{DEB4A131-E384-4F3F-BD03-9745EB734D4E}" destId="{27DA1CCD-7D3B-45C2-A0C9-FC1ADACC0AE3}" srcOrd="0" destOrd="0" parTransId="{11A0DB1D-E509-45B9-AB5E-176664ADB2B0}" sibTransId="{1C0CFE41-235D-4B53-8F41-6A8B5BADACB4}"/>
    <dgm:cxn modelId="{DAA9BC5D-D1B4-45D8-88F1-DD9B09076390}" type="presOf" srcId="{1B9BF7F5-1454-4C81-A5E5-A43730008E15}" destId="{7817B186-92A8-48A2-B06F-967D702B2C65}" srcOrd="0" destOrd="0" presId="urn:microsoft.com/office/officeart/2005/8/layout/radial1"/>
    <dgm:cxn modelId="{90106449-2015-4210-B17A-115089BBF657}" type="presOf" srcId="{5C1C025B-D8FC-49FF-BE7D-B3D1D6311ABD}" destId="{22EEA1AA-4DE0-4E2D-95A7-84D4DAF2B3C6}" srcOrd="0" destOrd="0" presId="urn:microsoft.com/office/officeart/2005/8/layout/radial1"/>
    <dgm:cxn modelId="{FBDF997E-48B5-458C-87D6-FEAD18DAD562}" type="presOf" srcId="{30ACB9E0-02AC-48B9-85C5-CF1EA83137F7}" destId="{95379850-E6DE-41E2-BDA2-7E0B9E5784FA}" srcOrd="0" destOrd="0" presId="urn:microsoft.com/office/officeart/2005/8/layout/radial1"/>
    <dgm:cxn modelId="{13E64810-1D95-4D36-96B5-10311124BCCF}" type="presOf" srcId="{C83A5F60-85FB-4D69-A600-A8D49D24BDF6}" destId="{6AB2DAEA-D0AE-498F-8723-DF2DB45B2CB0}" srcOrd="0" destOrd="0" presId="urn:microsoft.com/office/officeart/2005/8/layout/radial1"/>
    <dgm:cxn modelId="{C8152554-4E8F-4B55-9932-6373EF858F8F}" srcId="{27DA1CCD-7D3B-45C2-A0C9-FC1ADACC0AE3}" destId="{9B412497-1F42-41F3-9FE2-9D2B6E14CD1B}" srcOrd="1" destOrd="0" parTransId="{5C1C025B-D8FC-49FF-BE7D-B3D1D6311ABD}" sibTransId="{5858380E-2328-421C-B6E0-1A5C2BC83CD8}"/>
    <dgm:cxn modelId="{4806BC4B-474D-4769-9796-8C2C7077B73C}" type="presParOf" srcId="{B836050C-D240-40E6-B6AB-16B8E811A256}" destId="{E3BF0459-9AD3-495C-AD98-0836E39D1033}" srcOrd="0" destOrd="0" presId="urn:microsoft.com/office/officeart/2005/8/layout/radial1"/>
    <dgm:cxn modelId="{B8F2AA38-9C0C-456C-B8D7-475643F19973}" type="presParOf" srcId="{B836050C-D240-40E6-B6AB-16B8E811A256}" destId="{E066F1DD-58B0-4DA8-8A10-2E156819E51B}" srcOrd="1" destOrd="0" presId="urn:microsoft.com/office/officeart/2005/8/layout/radial1"/>
    <dgm:cxn modelId="{86A083D1-31C4-4FD6-A93A-758E37F3AA0A}" type="presParOf" srcId="{E066F1DD-58B0-4DA8-8A10-2E156819E51B}" destId="{7A3D5D2B-F86E-4FB6-B945-EB3DBCD1413C}" srcOrd="0" destOrd="0" presId="urn:microsoft.com/office/officeart/2005/8/layout/radial1"/>
    <dgm:cxn modelId="{A08AB045-4CF5-48B1-97B6-3E795E5FFF99}" type="presParOf" srcId="{B836050C-D240-40E6-B6AB-16B8E811A256}" destId="{6AB2DAEA-D0AE-498F-8723-DF2DB45B2CB0}" srcOrd="2" destOrd="0" presId="urn:microsoft.com/office/officeart/2005/8/layout/radial1"/>
    <dgm:cxn modelId="{EEF82E97-D7C1-482C-95B5-85BD9373B6F3}" type="presParOf" srcId="{B836050C-D240-40E6-B6AB-16B8E811A256}" destId="{22EEA1AA-4DE0-4E2D-95A7-84D4DAF2B3C6}" srcOrd="3" destOrd="0" presId="urn:microsoft.com/office/officeart/2005/8/layout/radial1"/>
    <dgm:cxn modelId="{9A8D567C-1683-474D-8857-C310E3991FE0}" type="presParOf" srcId="{22EEA1AA-4DE0-4E2D-95A7-84D4DAF2B3C6}" destId="{A1B828F6-DB6B-454D-8F81-310389F878CD}" srcOrd="0" destOrd="0" presId="urn:microsoft.com/office/officeart/2005/8/layout/radial1"/>
    <dgm:cxn modelId="{CD068D7D-4A28-407A-80DF-C4F440BEE9BB}" type="presParOf" srcId="{B836050C-D240-40E6-B6AB-16B8E811A256}" destId="{DD9C8E65-5B24-49A4-AD94-BF6D1241F298}" srcOrd="4" destOrd="0" presId="urn:microsoft.com/office/officeart/2005/8/layout/radial1"/>
    <dgm:cxn modelId="{F84F2B1F-DC71-4F78-9F18-F233CBCEE864}" type="presParOf" srcId="{B836050C-D240-40E6-B6AB-16B8E811A256}" destId="{7817B186-92A8-48A2-B06F-967D702B2C65}" srcOrd="5" destOrd="0" presId="urn:microsoft.com/office/officeart/2005/8/layout/radial1"/>
    <dgm:cxn modelId="{3F0A8B17-51F4-4BD9-8144-90EDA0367848}" type="presParOf" srcId="{7817B186-92A8-48A2-B06F-967D702B2C65}" destId="{9F8E4139-AB49-4DB8-80BC-55DD35ADAADF}" srcOrd="0" destOrd="0" presId="urn:microsoft.com/office/officeart/2005/8/layout/radial1"/>
    <dgm:cxn modelId="{F7C5C570-8E46-4F8E-9C3A-D6338622142D}" type="presParOf" srcId="{B836050C-D240-40E6-B6AB-16B8E811A256}" destId="{5191D94E-3CFD-4ED5-A2C1-D527322C53D5}" srcOrd="6" destOrd="0" presId="urn:microsoft.com/office/officeart/2005/8/layout/radial1"/>
    <dgm:cxn modelId="{41C3AE63-30B4-41B5-A79D-1106326951AB}" type="presParOf" srcId="{B836050C-D240-40E6-B6AB-16B8E811A256}" destId="{243B4576-59A9-41AE-8AEE-8BAAB68FFA3C}" srcOrd="7" destOrd="0" presId="urn:microsoft.com/office/officeart/2005/8/layout/radial1"/>
    <dgm:cxn modelId="{F45C1C3E-1AB5-4D2B-9A23-9EDD7D95C534}" type="presParOf" srcId="{243B4576-59A9-41AE-8AEE-8BAAB68FFA3C}" destId="{A3D1A71A-6CC3-45B2-83CB-FC1B861DDF60}" srcOrd="0" destOrd="0" presId="urn:microsoft.com/office/officeart/2005/8/layout/radial1"/>
    <dgm:cxn modelId="{9D8EAE1B-4BE9-4E4E-ADB0-3F4C49BBB0DC}" type="presParOf" srcId="{B836050C-D240-40E6-B6AB-16B8E811A256}" destId="{95379850-E6DE-41E2-BDA2-7E0B9E5784FA}"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BF0459-9AD3-495C-AD98-0836E39D1033}">
      <dsp:nvSpPr>
        <dsp:cNvPr id="0" name=""/>
        <dsp:cNvSpPr/>
      </dsp:nvSpPr>
      <dsp:spPr>
        <a:xfrm>
          <a:off x="3250698" y="1371813"/>
          <a:ext cx="571568" cy="660702"/>
        </a:xfrm>
        <a:prstGeom prst="ellipse">
          <a:avLst/>
        </a:prstGeom>
        <a:solidFill>
          <a:schemeClr val="lt1"/>
        </a:solidFill>
        <a:ln w="55000" cap="flat" cmpd="thickThin"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tr-TR" sz="2300" kern="1200" dirty="0" smtClean="0"/>
            <a:t>?</a:t>
          </a:r>
          <a:endParaRPr lang="tr-TR" sz="2300" kern="1200" dirty="0"/>
        </a:p>
      </dsp:txBody>
      <dsp:txXfrm>
        <a:off x="3334402" y="1468571"/>
        <a:ext cx="404160" cy="467186"/>
      </dsp:txXfrm>
    </dsp:sp>
    <dsp:sp modelId="{E066F1DD-58B0-4DA8-8A10-2E156819E51B}">
      <dsp:nvSpPr>
        <dsp:cNvPr id="0" name=""/>
        <dsp:cNvSpPr/>
      </dsp:nvSpPr>
      <dsp:spPr>
        <a:xfrm rot="15567845">
          <a:off x="3231254" y="1161800"/>
          <a:ext cx="414523" cy="27251"/>
        </a:xfrm>
        <a:custGeom>
          <a:avLst/>
          <a:gdLst/>
          <a:ahLst/>
          <a:cxnLst/>
          <a:rect l="0" t="0" r="0" b="0"/>
          <a:pathLst>
            <a:path>
              <a:moveTo>
                <a:pt x="0" y="13625"/>
              </a:moveTo>
              <a:lnTo>
                <a:pt x="414523" y="1362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0800000">
        <a:off x="3428152" y="1165063"/>
        <a:ext cx="20726" cy="20726"/>
      </dsp:txXfrm>
    </dsp:sp>
    <dsp:sp modelId="{6AB2DAEA-D0AE-498F-8723-DF2DB45B2CB0}">
      <dsp:nvSpPr>
        <dsp:cNvPr id="0" name=""/>
        <dsp:cNvSpPr/>
      </dsp:nvSpPr>
      <dsp:spPr>
        <a:xfrm>
          <a:off x="2674634" y="75661"/>
          <a:ext cx="1286020" cy="899758"/>
        </a:xfrm>
        <a:prstGeom prst="ellipse">
          <a:avLst/>
        </a:prstGeom>
        <a:solidFill>
          <a:srgbClr val="FFC000"/>
        </a:solidFill>
        <a:ln w="55000" cap="flat" cmpd="thickThin"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tr-TR" sz="1200" b="1" kern="1200" dirty="0" smtClean="0"/>
            <a:t>BALTAMYUS</a:t>
          </a:r>
          <a:endParaRPr lang="tr-TR" sz="1200" b="1" kern="1200" dirty="0"/>
        </a:p>
      </dsp:txBody>
      <dsp:txXfrm>
        <a:off x="2862967" y="207428"/>
        <a:ext cx="909354" cy="636224"/>
      </dsp:txXfrm>
    </dsp:sp>
    <dsp:sp modelId="{22EEA1AA-4DE0-4E2D-95A7-84D4DAF2B3C6}">
      <dsp:nvSpPr>
        <dsp:cNvPr id="0" name=""/>
        <dsp:cNvSpPr/>
      </dsp:nvSpPr>
      <dsp:spPr>
        <a:xfrm rot="20796158">
          <a:off x="3800868" y="1489742"/>
          <a:ext cx="1140492" cy="27251"/>
        </a:xfrm>
        <a:custGeom>
          <a:avLst/>
          <a:gdLst/>
          <a:ahLst/>
          <a:cxnLst/>
          <a:rect l="0" t="0" r="0" b="0"/>
          <a:pathLst>
            <a:path>
              <a:moveTo>
                <a:pt x="0" y="13625"/>
              </a:moveTo>
              <a:lnTo>
                <a:pt x="1140492" y="1362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4342602" y="1474855"/>
        <a:ext cx="57024" cy="57024"/>
      </dsp:txXfrm>
    </dsp:sp>
    <dsp:sp modelId="{DD9C8E65-5B24-49A4-AD94-BF6D1241F298}">
      <dsp:nvSpPr>
        <dsp:cNvPr id="0" name=""/>
        <dsp:cNvSpPr/>
      </dsp:nvSpPr>
      <dsp:spPr>
        <a:xfrm>
          <a:off x="4837202" y="782150"/>
          <a:ext cx="1699768" cy="815546"/>
        </a:xfrm>
        <a:prstGeom prst="ellipse">
          <a:avLst/>
        </a:prstGeom>
        <a:solidFill>
          <a:srgbClr val="92D050"/>
        </a:solidFill>
        <a:ln w="55000" cap="flat" cmpd="thickThin"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tr-TR" sz="1400" b="1" kern="1200" dirty="0" smtClean="0"/>
            <a:t>ULUĞ  BEY</a:t>
          </a:r>
          <a:endParaRPr lang="tr-TR" sz="1400" b="1" kern="1200" dirty="0"/>
        </a:p>
      </dsp:txBody>
      <dsp:txXfrm>
        <a:off x="5086127" y="901584"/>
        <a:ext cx="1201918" cy="576678"/>
      </dsp:txXfrm>
    </dsp:sp>
    <dsp:sp modelId="{7817B186-92A8-48A2-B06F-967D702B2C65}">
      <dsp:nvSpPr>
        <dsp:cNvPr id="0" name=""/>
        <dsp:cNvSpPr/>
      </dsp:nvSpPr>
      <dsp:spPr>
        <a:xfrm rot="3625258">
          <a:off x="3575620" y="2166781"/>
          <a:ext cx="464620" cy="27251"/>
        </a:xfrm>
        <a:custGeom>
          <a:avLst/>
          <a:gdLst/>
          <a:ahLst/>
          <a:cxnLst/>
          <a:rect l="0" t="0" r="0" b="0"/>
          <a:pathLst>
            <a:path>
              <a:moveTo>
                <a:pt x="0" y="13625"/>
              </a:moveTo>
              <a:lnTo>
                <a:pt x="464620" y="1362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3796314" y="2168791"/>
        <a:ext cx="23231" cy="23231"/>
      </dsp:txXfrm>
    </dsp:sp>
    <dsp:sp modelId="{5191D94E-3CFD-4ED5-A2C1-D527322C53D5}">
      <dsp:nvSpPr>
        <dsp:cNvPr id="0" name=""/>
        <dsp:cNvSpPr/>
      </dsp:nvSpPr>
      <dsp:spPr>
        <a:xfrm>
          <a:off x="3017343" y="2379906"/>
          <a:ext cx="2103274" cy="520847"/>
        </a:xfrm>
        <a:prstGeom prst="ellipse">
          <a:avLst/>
        </a:prstGeom>
        <a:solidFill>
          <a:srgbClr val="FF0000"/>
        </a:solidFill>
        <a:ln w="55000" cap="flat" cmpd="thickThin"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tr-TR" sz="1800" kern="1200" dirty="0" smtClean="0"/>
            <a:t>KOPERNİK</a:t>
          </a:r>
          <a:endParaRPr lang="tr-TR" sz="1800" kern="1200" dirty="0"/>
        </a:p>
      </dsp:txBody>
      <dsp:txXfrm>
        <a:off x="3325360" y="2456182"/>
        <a:ext cx="1487240" cy="368295"/>
      </dsp:txXfrm>
    </dsp:sp>
    <dsp:sp modelId="{243B4576-59A9-41AE-8AEE-8BAAB68FFA3C}">
      <dsp:nvSpPr>
        <dsp:cNvPr id="0" name=""/>
        <dsp:cNvSpPr/>
      </dsp:nvSpPr>
      <dsp:spPr>
        <a:xfrm rot="11493067">
          <a:off x="2311136" y="1535548"/>
          <a:ext cx="953583" cy="27251"/>
        </a:xfrm>
        <a:custGeom>
          <a:avLst/>
          <a:gdLst/>
          <a:ahLst/>
          <a:cxnLst/>
          <a:rect l="0" t="0" r="0" b="0"/>
          <a:pathLst>
            <a:path>
              <a:moveTo>
                <a:pt x="0" y="13625"/>
              </a:moveTo>
              <a:lnTo>
                <a:pt x="953583" y="1362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rot="10800000">
        <a:off x="2764088" y="1525334"/>
        <a:ext cx="47679" cy="47679"/>
      </dsp:txXfrm>
    </dsp:sp>
    <dsp:sp modelId="{95379850-E6DE-41E2-BDA2-7E0B9E5784FA}">
      <dsp:nvSpPr>
        <dsp:cNvPr id="0" name=""/>
        <dsp:cNvSpPr/>
      </dsp:nvSpPr>
      <dsp:spPr>
        <a:xfrm>
          <a:off x="861191" y="900739"/>
          <a:ext cx="1508082" cy="817514"/>
        </a:xfrm>
        <a:prstGeom prst="ellipse">
          <a:avLst/>
        </a:prstGeom>
        <a:solidFill>
          <a:srgbClr val="00B0F0"/>
        </a:solidFill>
        <a:ln w="55000" cap="flat" cmpd="thickThin"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6985" tIns="6985" rIns="6985" bIns="6985" numCol="1" spcCol="1270" anchor="ctr" anchorCtr="0">
          <a:noAutofit/>
        </a:bodyPr>
        <a:lstStyle/>
        <a:p>
          <a:pPr lvl="0" algn="ctr" defTabSz="488950">
            <a:lnSpc>
              <a:spcPct val="90000"/>
            </a:lnSpc>
            <a:spcBef>
              <a:spcPct val="0"/>
            </a:spcBef>
            <a:spcAft>
              <a:spcPct val="35000"/>
            </a:spcAft>
          </a:pPr>
          <a:r>
            <a:rPr lang="tr-TR" sz="1100" b="1" kern="1200" dirty="0" smtClean="0"/>
            <a:t>TAKİYYÜDDİN</a:t>
          </a:r>
          <a:endParaRPr lang="tr-TR" sz="1100" b="1" kern="1200" dirty="0"/>
        </a:p>
      </dsp:txBody>
      <dsp:txXfrm>
        <a:off x="1082044" y="1020461"/>
        <a:ext cx="1066376" cy="57807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10" name="Dik Üçgen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Başlık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17" name="Alt Başlık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grpSp>
        <p:nvGrpSpPr>
          <p:cNvPr id="2" name="Grup 1"/>
          <p:cNvGrpSpPr/>
          <p:nvPr/>
        </p:nvGrpSpPr>
        <p:grpSpPr>
          <a:xfrm>
            <a:off x="-3765" y="4953000"/>
            <a:ext cx="9147765" cy="1912088"/>
            <a:chOff x="-3765" y="4832896"/>
            <a:chExt cx="9147765" cy="2032192"/>
          </a:xfrm>
        </p:grpSpPr>
        <p:sp>
          <p:nvSpPr>
            <p:cNvPr id="7" name="Serbest 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Serbest 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Serbest 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Düz Bağlayıcı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Veri Yer Tutucusu 29"/>
          <p:cNvSpPr>
            <a:spLocks noGrp="1"/>
          </p:cNvSpPr>
          <p:nvPr>
            <p:ph type="dt" sz="half" idx="10"/>
          </p:nvPr>
        </p:nvSpPr>
        <p:spPr/>
        <p:txBody>
          <a:bodyPr/>
          <a:lstStyle>
            <a:lvl1pPr>
              <a:defRPr>
                <a:solidFill>
                  <a:srgbClr val="FFFFFF"/>
                </a:solidFill>
              </a:defRPr>
            </a:lvl1pPr>
            <a:extLst/>
          </a:lstStyle>
          <a:p>
            <a:fld id="{A23720DD-5B6D-40BF-8493-A6B52D484E6B}" type="datetimeFigureOut">
              <a:rPr lang="tr-TR" smtClean="0"/>
              <a:t>28.02.2014</a:t>
            </a:fld>
            <a:endParaRPr lang="tr-TR"/>
          </a:p>
        </p:txBody>
      </p:sp>
      <p:sp>
        <p:nvSpPr>
          <p:cNvPr id="19" name="Altbilgi Yer Tutucusu 18"/>
          <p:cNvSpPr>
            <a:spLocks noGrp="1"/>
          </p:cNvSpPr>
          <p:nvPr>
            <p:ph type="ftr" sz="quarter" idx="11"/>
          </p:nvPr>
        </p:nvSpPr>
        <p:spPr/>
        <p:txBody>
          <a:bodyPr/>
          <a:lstStyle>
            <a:lvl1pPr>
              <a:defRPr>
                <a:solidFill>
                  <a:schemeClr val="accent1">
                    <a:tint val="20000"/>
                  </a:schemeClr>
                </a:solidFill>
              </a:defRPr>
            </a:lvl1pPr>
            <a:extLst/>
          </a:lstStyle>
          <a:p>
            <a:endParaRPr lang="tr-TR"/>
          </a:p>
        </p:txBody>
      </p:sp>
      <p:sp>
        <p:nvSpPr>
          <p:cNvPr id="27" name="Slayt Numarası Yer Tutucusu 26"/>
          <p:cNvSpPr>
            <a:spLocks noGrp="1"/>
          </p:cNvSpPr>
          <p:nvPr>
            <p:ph type="sldNum" sz="quarter" idx="12"/>
          </p:nvPr>
        </p:nvSpPr>
        <p:spPr/>
        <p:txBody>
          <a:bodyPr/>
          <a:lstStyle>
            <a:lvl1pPr>
              <a:defRPr>
                <a:solidFill>
                  <a:srgbClr val="FFFFFF"/>
                </a:solidFill>
              </a:defRPr>
            </a:lvl1pPr>
            <a:extLst/>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1481329"/>
            <a:ext cx="8229600" cy="4386071"/>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44013" y="274640"/>
            <a:ext cx="1777470" cy="5592761"/>
          </a:xfrm>
        </p:spPr>
        <p:txBody>
          <a:bodyPr vert="eaVert"/>
          <a:lstStyle>
            <a:extLs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41"/>
            <a:ext cx="6324600" cy="5592760"/>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7" name="Başlık 6"/>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5" name="Altbilgi Yer Tutucusu 4"/>
          <p:cNvSpPr>
            <a:spLocks noGrp="1"/>
          </p:cNvSpPr>
          <p:nvPr>
            <p:ph type="ftr" sz="quarter" idx="11"/>
          </p:nvPr>
        </p:nvSpPr>
        <p:spPr/>
        <p:txBody>
          <a:bodyPr/>
          <a:lstStyle>
            <a:extLst/>
          </a:lstStyle>
          <a:p>
            <a:endParaRPr lang="tr-TR"/>
          </a:p>
        </p:txBody>
      </p:sp>
      <p:sp>
        <p:nvSpPr>
          <p:cNvPr id="6" name="Slayt Numarası Yer Tutucusu 5"/>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7" name="Köşeli Çift Ayraç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Köşeli Çift Ayraç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bg>
      <p:bgRef idx="1002">
        <a:schemeClr val="bg1"/>
      </p:bgRef>
    </p:bg>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8" name="Başlık 7"/>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extLst/>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8" name="Altbilgi Yer Tutucusu 7"/>
          <p:cNvSpPr>
            <a:spLocks noGrp="1"/>
          </p:cNvSpPr>
          <p:nvPr>
            <p:ph type="ftr" sz="quarter" idx="11"/>
          </p:nvPr>
        </p:nvSpPr>
        <p:spPr/>
        <p:txBody>
          <a:bodyPr/>
          <a:lstStyle>
            <a:extLst/>
          </a:lstStyle>
          <a:p>
            <a:endParaRPr lang="tr-TR"/>
          </a:p>
        </p:txBody>
      </p:sp>
      <p:sp>
        <p:nvSpPr>
          <p:cNvPr id="9" name="Slayt Numarası Yer Tutucusu 8"/>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bg>
      <p:bgRef idx="1002">
        <a:schemeClr val="bg1"/>
      </p:bgRef>
    </p:bg>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4" name="Altbilgi Yer Tutucusu 3"/>
          <p:cNvSpPr>
            <a:spLocks noGrp="1"/>
          </p:cNvSpPr>
          <p:nvPr>
            <p:ph type="ftr" sz="quarter" idx="11"/>
          </p:nvPr>
        </p:nvSpPr>
        <p:spPr/>
        <p:txBody>
          <a:bodyPr/>
          <a:lstStyle>
            <a:extLst/>
          </a:lstStyle>
          <a:p>
            <a:endParaRPr lang="tr-TR"/>
          </a:p>
        </p:txBody>
      </p:sp>
      <p:sp>
        <p:nvSpPr>
          <p:cNvPr id="5" name="Slayt Numarası Yer Tutucusu 4"/>
          <p:cNvSpPr>
            <a:spLocks noGrp="1"/>
          </p:cNvSpPr>
          <p:nvPr>
            <p:ph type="sldNum" sz="quarter" idx="12"/>
          </p:nvPr>
        </p:nvSpPr>
        <p:spPr/>
        <p:txBody>
          <a:bodyPr/>
          <a:lstStyle>
            <a:extLst/>
          </a:lstStyle>
          <a:p>
            <a:fld id="{F302176B-0E47-46AC-8F43-DAB4B8A37D06}" type="slidenum">
              <a:rPr lang="tr-TR" smtClean="0"/>
              <a:t>‹#›</a:t>
            </a:fld>
            <a:endParaRPr lang="tr-TR"/>
          </a:p>
        </p:txBody>
      </p:sp>
      <p:sp>
        <p:nvSpPr>
          <p:cNvPr id="6" name="Başlık 5"/>
          <p:cNvSpPr>
            <a:spLocks noGrp="1"/>
          </p:cNvSpPr>
          <p:nvPr>
            <p:ph type="title"/>
          </p:nvPr>
        </p:nvSpPr>
        <p:spPr/>
        <p:txBody>
          <a:bodyPr rtlCol="0"/>
          <a:lstStyle>
            <a:extLst/>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extLst/>
          </a:lstStyle>
          <a:p>
            <a:fld id="{A23720DD-5B6D-40BF-8493-A6B52D484E6B}" type="datetimeFigureOut">
              <a:rPr lang="tr-TR" smtClean="0"/>
              <a:t>28.02.2014</a:t>
            </a:fld>
            <a:endParaRPr lang="tr-TR"/>
          </a:p>
        </p:txBody>
      </p:sp>
      <p:sp>
        <p:nvSpPr>
          <p:cNvPr id="3" name="Altbilgi Yer Tutucusu 2"/>
          <p:cNvSpPr>
            <a:spLocks noGrp="1"/>
          </p:cNvSpPr>
          <p:nvPr>
            <p:ph type="ftr" sz="quarter" idx="11"/>
          </p:nvPr>
        </p:nvSpPr>
        <p:spPr/>
        <p:txBody>
          <a:bodyPr/>
          <a:lstStyle>
            <a:extLst/>
          </a:lstStyle>
          <a:p>
            <a:endParaRPr lang="tr-TR"/>
          </a:p>
        </p:txBody>
      </p:sp>
      <p:sp>
        <p:nvSpPr>
          <p:cNvPr id="4" name="Slayt Numarası Yer Tutucusu 3"/>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3">
        <a:schemeClr val="bg1"/>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6727032" y="6407944"/>
            <a:ext cx="1920240" cy="365760"/>
          </a:xfrm>
        </p:spPr>
        <p:txBody>
          <a:bodyPr/>
          <a:lstStyle>
            <a:extLst/>
          </a:lstStyle>
          <a:p>
            <a:fld id="{A23720DD-5B6D-40BF-8493-A6B52D484E6B}" type="datetimeFigureOut">
              <a:rPr lang="tr-TR" smtClean="0"/>
              <a:t>28.02.2014</a:t>
            </a:fld>
            <a:endParaRPr lang="tr-TR"/>
          </a:p>
        </p:txBody>
      </p:sp>
      <p:sp>
        <p:nvSpPr>
          <p:cNvPr id="6" name="Altbilgi Yer Tutucusu 5"/>
          <p:cNvSpPr>
            <a:spLocks noGrp="1"/>
          </p:cNvSpPr>
          <p:nvPr>
            <p:ph type="ftr" sz="quarter" idx="11"/>
          </p:nvPr>
        </p:nvSpPr>
        <p:spPr/>
        <p:txBody>
          <a:bodyPr/>
          <a:lstStyle>
            <a:extLst/>
          </a:lstStyle>
          <a:p>
            <a:endParaRPr lang="tr-TR"/>
          </a:p>
        </p:txBody>
      </p:sp>
      <p:sp>
        <p:nvSpPr>
          <p:cNvPr id="7" name="Slayt Numarası Yer Tutucusu 6"/>
          <p:cNvSpPr>
            <a:spLocks noGrp="1"/>
          </p:cNvSpPr>
          <p:nvPr>
            <p:ph type="sldNum" sz="quarter" idx="12"/>
          </p:nvPr>
        </p:nvSpPr>
        <p:spPr/>
        <p:txBody>
          <a:bodyPr/>
          <a:lstStyle>
            <a:extLst/>
          </a:lstStyle>
          <a:p>
            <a:fld id="{F302176B-0E47-46AC-8F43-DAB4B8A37D06}" type="slidenum">
              <a:rPr lang="tr-TR" smtClean="0"/>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3" name="Resim Yer Tutucusu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tr-TR" smtClean="0"/>
              <a:t>Resim eklemek için simgeyi tıklatın</a:t>
            </a:r>
            <a:endParaRPr kumimoji="0" lang="en-US" dirty="0"/>
          </a:p>
        </p:txBody>
      </p:sp>
      <p:sp>
        <p:nvSpPr>
          <p:cNvPr id="5" name="Veri Yer Tutucusu 4"/>
          <p:cNvSpPr>
            <a:spLocks noGrp="1"/>
          </p:cNvSpPr>
          <p:nvPr>
            <p:ph type="dt" sz="half" idx="10"/>
          </p:nvPr>
        </p:nvSpPr>
        <p:spPr/>
        <p:txBody>
          <a:bodyPr/>
          <a:lstStyle>
            <a:lvl1pPr>
              <a:defRPr>
                <a:solidFill>
                  <a:schemeClr val="tx1"/>
                </a:solidFill>
              </a:defRPr>
            </a:lvl1pPr>
            <a:extLst/>
          </a:lstStyle>
          <a:p>
            <a:fld id="{A23720DD-5B6D-40BF-8493-A6B52D484E6B}" type="datetimeFigureOut">
              <a:rPr lang="tr-TR" smtClean="0"/>
              <a:t>28.02.2014</a:t>
            </a:fld>
            <a:endParaRPr lang="tr-TR"/>
          </a:p>
        </p:txBody>
      </p:sp>
      <p:sp>
        <p:nvSpPr>
          <p:cNvPr id="6" name="Altbilgi Yer Tutucusu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tr-TR"/>
          </a:p>
        </p:txBody>
      </p:sp>
      <p:sp>
        <p:nvSpPr>
          <p:cNvPr id="7" name="Slayt Numarası Yer Tutucusu 6"/>
          <p:cNvSpPr>
            <a:spLocks noGrp="1"/>
          </p:cNvSpPr>
          <p:nvPr>
            <p:ph type="sldNum" sz="quarter" idx="12"/>
          </p:nvPr>
        </p:nvSpPr>
        <p:spPr/>
        <p:txBody>
          <a:bodyPr/>
          <a:lstStyle>
            <a:lvl1pPr>
              <a:defRPr>
                <a:solidFill>
                  <a:schemeClr val="tx1"/>
                </a:solidFill>
              </a:defRPr>
            </a:lvl1pPr>
            <a:extLst/>
          </a:lstStyle>
          <a:p>
            <a:fld id="{F302176B-0E47-46AC-8F43-DAB4B8A37D06}" type="slidenum">
              <a:rPr lang="tr-TR" smtClean="0"/>
              <a:t>‹#›</a:t>
            </a:fld>
            <a:endParaRPr lang="tr-TR"/>
          </a:p>
        </p:txBody>
      </p:sp>
      <p:sp>
        <p:nvSpPr>
          <p:cNvPr id="2" name="Başlık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tr-TR" smtClean="0"/>
              <a:t>Asıl başlık stili için tıklatın</a:t>
            </a:r>
            <a:endParaRPr kumimoji="0" lang="en-US"/>
          </a:p>
        </p:txBody>
      </p:sp>
      <p:sp>
        <p:nvSpPr>
          <p:cNvPr id="8" name="Serbest 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Serbest 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Dik Üçgen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Düz Bağlayıcı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Köşeli Çift Ayraç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Köşeli Çift Ayraç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Serbest 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Serbest 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Dik Üçgen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Düz Bağlayıcı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Başlık Yer Tutucusu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tr-TR" smtClean="0"/>
              <a:t>Asıl başlık stili için tıklatın</a:t>
            </a:r>
            <a:endParaRPr kumimoji="0" lang="en-US"/>
          </a:p>
        </p:txBody>
      </p:sp>
      <p:sp>
        <p:nvSpPr>
          <p:cNvPr id="30" name="Metin Yer Tutucusu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Veri Yer Tutucusu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23720DD-5B6D-40BF-8493-A6B52D484E6B}" type="datetimeFigureOut">
              <a:rPr lang="tr-TR" smtClean="0"/>
              <a:t>28.02.2014</a:t>
            </a:fld>
            <a:endParaRPr lang="tr-TR"/>
          </a:p>
        </p:txBody>
      </p:sp>
      <p:sp>
        <p:nvSpPr>
          <p:cNvPr id="22" name="Altbilgi Yer Tutucusu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tr-TR"/>
          </a:p>
        </p:txBody>
      </p:sp>
      <p:sp>
        <p:nvSpPr>
          <p:cNvPr id="18" name="Slayt Numarası Yer Tutucusu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1752601"/>
            <a:ext cx="7486600" cy="1532383"/>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p:spPr>
        <p:txBody>
          <a:bodyPr>
            <a:normAutofit fontScale="90000"/>
          </a:bodyPr>
          <a:lstStyle/>
          <a:p>
            <a:pPr algn="ctr"/>
            <a:r>
              <a:rPr lang="tr-TR" dirty="0" smtClean="0"/>
              <a:t>ZAMAN İÇİNDE  BİLİM</a:t>
            </a:r>
            <a:br>
              <a:rPr lang="tr-TR" dirty="0" smtClean="0"/>
            </a:br>
            <a:r>
              <a:rPr lang="tr-TR" dirty="0" smtClean="0"/>
              <a:t>ÜNİTE- 4</a:t>
            </a:r>
            <a:endParaRPr lang="tr-TR" dirty="0"/>
          </a:p>
        </p:txBody>
      </p:sp>
      <p:sp>
        <p:nvSpPr>
          <p:cNvPr id="3" name="Alt Başlık 2"/>
          <p:cNvSpPr>
            <a:spLocks noGrp="1"/>
          </p:cNvSpPr>
          <p:nvPr>
            <p:ph type="subTitle" idx="1"/>
          </p:nvPr>
        </p:nvSpPr>
        <p:spPr>
          <a:blipFill>
            <a:blip r:embed="rId2"/>
            <a:tile tx="0" ty="0" sx="100000" sy="100000" flip="none" algn="tl"/>
          </a:blipFill>
        </p:spPr>
        <p:txBody>
          <a:bodyPr>
            <a:normAutofit fontScale="92500" lnSpcReduction="10000"/>
          </a:bodyPr>
          <a:lstStyle/>
          <a:p>
            <a:pPr algn="ctr"/>
            <a:endParaRPr lang="tr-TR" b="1" dirty="0" smtClean="0">
              <a:solidFill>
                <a:srgbClr val="FF0000"/>
              </a:solidFill>
            </a:endParaRPr>
          </a:p>
          <a:p>
            <a:pPr algn="ctr"/>
            <a:r>
              <a:rPr lang="tr-TR" b="1" dirty="0" smtClean="0">
                <a:solidFill>
                  <a:srgbClr val="FF0000"/>
                </a:solidFill>
              </a:rPr>
              <a:t>TÜRK ve İSLAM DEVLETLERİNDE YETİŞEN BİLGİNLER</a:t>
            </a:r>
            <a:endParaRPr lang="tr-TR" b="1" dirty="0">
              <a:solidFill>
                <a:srgbClr val="FF0000"/>
              </a:solidFill>
            </a:endParaRPr>
          </a:p>
        </p:txBody>
      </p:sp>
    </p:spTree>
    <p:extLst>
      <p:ext uri="{BB962C8B-B14F-4D97-AF65-F5344CB8AC3E}">
        <p14:creationId xmlns:p14="http://schemas.microsoft.com/office/powerpoint/2010/main" val="143348583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384" y="317237"/>
            <a:ext cx="2714625" cy="427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0938" y="301997"/>
            <a:ext cx="2230261" cy="33211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279509"/>
            <a:ext cx="2080608" cy="3319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3695358"/>
            <a:ext cx="3996564" cy="23979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Yuvarlatılmış Dikdörtgen 3"/>
          <p:cNvSpPr/>
          <p:nvPr/>
        </p:nvSpPr>
        <p:spPr>
          <a:xfrm>
            <a:off x="704384" y="4894327"/>
            <a:ext cx="3291552" cy="91440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err="1" smtClean="0"/>
              <a:t>İbni</a:t>
            </a:r>
            <a:r>
              <a:rPr lang="tr-TR" dirty="0" smtClean="0"/>
              <a:t> Sina’nın sindirim sistemini gösteren çizimi</a:t>
            </a:r>
            <a:endParaRPr lang="tr-TR" dirty="0"/>
          </a:p>
        </p:txBody>
      </p:sp>
    </p:spTree>
    <p:extLst>
      <p:ext uri="{BB962C8B-B14F-4D97-AF65-F5344CB8AC3E}">
        <p14:creationId xmlns:p14="http://schemas.microsoft.com/office/powerpoint/2010/main" val="358700509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49"/>
                                        </p:tgtEl>
                                        <p:attrNameLst>
                                          <p:attrName>style.visibility</p:attrName>
                                        </p:attrNameLst>
                                      </p:cBhvr>
                                      <p:to>
                                        <p:strVal val="visible"/>
                                      </p:to>
                                    </p:set>
                                    <p:anim calcmode="lin" valueType="num">
                                      <p:cBhvr additive="base">
                                        <p:cTn id="13" dur="500" fill="hold"/>
                                        <p:tgtEl>
                                          <p:spTgt spid="6149"/>
                                        </p:tgtEl>
                                        <p:attrNameLst>
                                          <p:attrName>ppt_x</p:attrName>
                                        </p:attrNameLst>
                                      </p:cBhvr>
                                      <p:tavLst>
                                        <p:tav tm="0">
                                          <p:val>
                                            <p:strVal val="#ppt_x"/>
                                          </p:val>
                                        </p:tav>
                                        <p:tav tm="100000">
                                          <p:val>
                                            <p:strVal val="#ppt_x"/>
                                          </p:val>
                                        </p:tav>
                                      </p:tavLst>
                                    </p:anim>
                                    <p:anim calcmode="lin" valueType="num">
                                      <p:cBhvr additive="base">
                                        <p:cTn id="14" dur="500" fill="hold"/>
                                        <p:tgtEl>
                                          <p:spTgt spid="61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style>
          <a:lnRef idx="2">
            <a:schemeClr val="accent2">
              <a:shade val="50000"/>
            </a:schemeClr>
          </a:lnRef>
          <a:fillRef idx="1">
            <a:schemeClr val="accent2"/>
          </a:fillRef>
          <a:effectRef idx="0">
            <a:schemeClr val="accent2"/>
          </a:effectRef>
          <a:fontRef idx="minor">
            <a:schemeClr val="lt1"/>
          </a:fontRef>
        </p:style>
        <p:txBody>
          <a:bodyPr/>
          <a:lstStyle/>
          <a:p>
            <a:r>
              <a:rPr lang="tr-TR" dirty="0" smtClean="0"/>
              <a:t>ULUĞ  BEY( D:1394- Ö:1449)</a:t>
            </a:r>
            <a:endParaRPr lang="tr-T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84784"/>
            <a:ext cx="2520280" cy="3470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80" y="1514565"/>
            <a:ext cx="4248472" cy="2130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9" y="3647382"/>
            <a:ext cx="2520280" cy="286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683568" y="3219950"/>
            <a:ext cx="7632848" cy="2585314"/>
          </a:xfrm>
          <a:prstGeom prst="rect">
            <a:avLst/>
          </a:prstGeom>
          <a:blipFill>
            <a:blip r:embed="rId5"/>
            <a:tile tx="0" ty="0" sx="100000" sy="100000" flip="none" algn="tl"/>
          </a:blipFill>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tr-TR" b="1" dirty="0" smtClean="0"/>
              <a:t>Timur Devleti’nin hükümdarı Timur’un torunu olan Uluğ Bey siyasetten çok bilime ilgi duydu. Semerkant’ta bir medrese ve bir gözlemevi (rasathane) yaptırdı.</a:t>
            </a:r>
          </a:p>
          <a:p>
            <a:pPr algn="ctr"/>
            <a:r>
              <a:rPr lang="tr-TR" b="1" dirty="0" smtClean="0"/>
              <a:t>Dünya’nın en gelişmiş ve büyük aletleri bulunan gözlemevinde Güneş, Ay ve gezegenlerin konumları, yıl uzunluğunun tespiti gibi çalışmalar yaptı</a:t>
            </a:r>
            <a:endParaRPr lang="tr-TR" b="1" dirty="0"/>
          </a:p>
        </p:txBody>
      </p:sp>
    </p:spTree>
    <p:extLst>
      <p:ext uri="{BB962C8B-B14F-4D97-AF65-F5344CB8AC3E}">
        <p14:creationId xmlns:p14="http://schemas.microsoft.com/office/powerpoint/2010/main" val="163722212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additive="base">
                                        <p:cTn id="13" dur="500" fill="hold"/>
                                        <p:tgtEl>
                                          <p:spTgt spid="7171"/>
                                        </p:tgtEl>
                                        <p:attrNameLst>
                                          <p:attrName>ppt_x</p:attrName>
                                        </p:attrNameLst>
                                      </p:cBhvr>
                                      <p:tavLst>
                                        <p:tav tm="0">
                                          <p:val>
                                            <p:strVal val="#ppt_x"/>
                                          </p:val>
                                        </p:tav>
                                        <p:tav tm="100000">
                                          <p:val>
                                            <p:strVal val="#ppt_x"/>
                                          </p:val>
                                        </p:tav>
                                      </p:tavLst>
                                    </p:anim>
                                    <p:anim calcmode="lin" valueType="num">
                                      <p:cBhvr additive="base">
                                        <p:cTn id="14" dur="5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additive="base">
                                        <p:cTn id="19" dur="500" fill="hold"/>
                                        <p:tgtEl>
                                          <p:spTgt spid="7172"/>
                                        </p:tgtEl>
                                        <p:attrNameLst>
                                          <p:attrName>ppt_x</p:attrName>
                                        </p:attrNameLst>
                                      </p:cBhvr>
                                      <p:tavLst>
                                        <p:tav tm="0">
                                          <p:val>
                                            <p:strVal val="#ppt_x"/>
                                          </p:val>
                                        </p:tav>
                                        <p:tav tm="100000">
                                          <p:val>
                                            <p:strVal val="#ppt_x"/>
                                          </p:val>
                                        </p:tav>
                                      </p:tavLst>
                                    </p:anim>
                                    <p:anim calcmode="lin" valueType="num">
                                      <p:cBhvr additive="base">
                                        <p:cTn id="20"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txBody>
          <a:bodyPr/>
          <a:lstStyle/>
          <a:p>
            <a:endParaRPr lang="tr-TR" dirty="0"/>
          </a:p>
        </p:txBody>
      </p:sp>
      <p:sp>
        <p:nvSpPr>
          <p:cNvPr id="3" name="Başlık 2"/>
          <p:cNvSpPr>
            <a:spLocks noGrp="1"/>
          </p:cNvSpPr>
          <p:nvPr>
            <p:ph type="title"/>
          </p:nvPr>
        </p:nvSpPr>
        <p:spPr>
          <a:solidFill>
            <a:srgbClr val="FFFF00"/>
          </a:solidFill>
        </p:spPr>
        <p:txBody>
          <a:bodyPr/>
          <a:lstStyle/>
          <a:p>
            <a:pPr algn="ctr"/>
            <a:r>
              <a:rPr lang="tr-TR" dirty="0" smtClean="0"/>
              <a:t>ALİ KUŞÇU (Ö: 1474)</a:t>
            </a:r>
            <a:endParaRPr lang="tr-T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84785"/>
            <a:ext cx="2520280"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584" y="1542093"/>
            <a:ext cx="2663740" cy="2390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1567839"/>
            <a:ext cx="2619375" cy="2365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467545" y="3933057"/>
            <a:ext cx="8136903" cy="2433775"/>
          </a:xfrm>
          <a:prstGeom prst="rect">
            <a:avLst/>
          </a:prstGeom>
          <a:blipFill>
            <a:blip r:embed="rId5"/>
            <a:tile tx="0" ty="0" sx="100000" sy="100000" flip="none" algn="tl"/>
          </a:blipFill>
        </p:spPr>
        <p:style>
          <a:lnRef idx="2">
            <a:schemeClr val="accent6"/>
          </a:lnRef>
          <a:fillRef idx="1">
            <a:schemeClr val="lt1"/>
          </a:fillRef>
          <a:effectRef idx="0">
            <a:schemeClr val="accent6"/>
          </a:effectRef>
          <a:fontRef idx="minor">
            <a:schemeClr val="dk1"/>
          </a:fontRef>
        </p:style>
        <p:txBody>
          <a:bodyPr rtlCol="0" anchor="ctr"/>
          <a:lstStyle/>
          <a:p>
            <a:pPr algn="ctr"/>
            <a:r>
              <a:rPr lang="tr-TR" b="1" dirty="0" smtClean="0"/>
              <a:t>Uluğ Bey’in öğrencilerinden Ali Kuşçu Fatih Döneminde elçi olarak İstanbul’a </a:t>
            </a:r>
            <a:r>
              <a:rPr lang="tr-TR" b="1" dirty="0" err="1" smtClean="0"/>
              <a:t>gldi</a:t>
            </a:r>
            <a:r>
              <a:rPr lang="tr-TR" b="1" dirty="0" smtClean="0"/>
              <a:t>. Fatih’in İstanbul’da  kalmasını ve medresede ders vermesini istemiyle bu şehre yerleşen Ali Kuşçu astronomi ve matematik alanında eserler verdi. Gök cisimlerinin dünyaya uzaklığını hesapladı. Ay’ın haritasını çıkardı. Bu çalışması nedeniyle NASA tarafından Ay’da bir bölgeye ismi verildi</a:t>
            </a:r>
            <a:endParaRPr lang="tr-TR" b="1" dirty="0"/>
          </a:p>
        </p:txBody>
      </p:sp>
      <p:sp>
        <p:nvSpPr>
          <p:cNvPr id="5" name="Dikdörtgen 4"/>
          <p:cNvSpPr/>
          <p:nvPr/>
        </p:nvSpPr>
        <p:spPr>
          <a:xfrm>
            <a:off x="2621012" y="3541008"/>
            <a:ext cx="3829967" cy="576065"/>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FATİH ve ALİ  KUŞÇU</a:t>
            </a:r>
            <a:endParaRPr lang="tr-TR" dirty="0"/>
          </a:p>
        </p:txBody>
      </p:sp>
    </p:spTree>
    <p:extLst>
      <p:ext uri="{BB962C8B-B14F-4D97-AF65-F5344CB8AC3E}">
        <p14:creationId xmlns:p14="http://schemas.microsoft.com/office/powerpoint/2010/main" val="27109958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ppt_x"/>
                                          </p:val>
                                        </p:tav>
                                        <p:tav tm="100000">
                                          <p:val>
                                            <p:strVal val="#ppt_x"/>
                                          </p:val>
                                        </p:tav>
                                      </p:tavLst>
                                    </p:anim>
                                    <p:anim calcmode="lin" valueType="num">
                                      <p:cBhvr additive="base">
                                        <p:cTn id="14"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cBhvr additive="base">
                                        <p:cTn id="19" dur="500" fill="hold"/>
                                        <p:tgtEl>
                                          <p:spTgt spid="8196"/>
                                        </p:tgtEl>
                                        <p:attrNameLst>
                                          <p:attrName>ppt_x</p:attrName>
                                        </p:attrNameLst>
                                      </p:cBhvr>
                                      <p:tavLst>
                                        <p:tav tm="0">
                                          <p:val>
                                            <p:strVal val="#ppt_x"/>
                                          </p:val>
                                        </p:tav>
                                        <p:tav tm="100000">
                                          <p:val>
                                            <p:strVal val="#ppt_x"/>
                                          </p:val>
                                        </p:tav>
                                      </p:tavLst>
                                    </p:anim>
                                    <p:anim calcmode="lin" valueType="num">
                                      <p:cBhvr additive="base">
                                        <p:cTn id="20" dur="500" fill="hold"/>
                                        <p:tgtEl>
                                          <p:spTgt spid="819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4500" fill="hold"/>
                                        <p:tgtEl>
                                          <p:spTgt spid="4"/>
                                        </p:tgtEl>
                                        <p:attrNameLst>
                                          <p:attrName>ppt_x</p:attrName>
                                        </p:attrNameLst>
                                      </p:cBhvr>
                                      <p:tavLst>
                                        <p:tav tm="0">
                                          <p:val>
                                            <p:strVal val="#ppt_x"/>
                                          </p:val>
                                        </p:tav>
                                        <p:tav tm="100000">
                                          <p:val>
                                            <p:strVal val="#ppt_x"/>
                                          </p:val>
                                        </p:tav>
                                      </p:tavLst>
                                    </p:anim>
                                    <p:anim calcmode="lin" valueType="num">
                                      <p:cBhvr additive="base">
                                        <p:cTn id="26" dur="4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457200" y="274638"/>
            <a:ext cx="8003232" cy="850106"/>
          </a:xfrm>
          <a:solidFill>
            <a:srgbClr val="FFFF00"/>
          </a:solidFill>
        </p:spPr>
        <p:txBody>
          <a:bodyPr/>
          <a:lstStyle/>
          <a:p>
            <a:r>
              <a:rPr lang="tr-TR" dirty="0" smtClean="0"/>
              <a:t>PİRİ REİS( D:1465 –Ö:1553)</a:t>
            </a:r>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68760"/>
            <a:ext cx="1885950"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7" y="1281335"/>
            <a:ext cx="3758687" cy="2416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199" y="1342295"/>
            <a:ext cx="2665599" cy="2355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395536" y="4149080"/>
            <a:ext cx="8568952" cy="2088232"/>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tr-TR" dirty="0" smtClean="0"/>
              <a:t>XVI. Yüzyılda Osmanlı kaptanı Piri Reis Amerika kıtasını da içine alan bir dünya haritası çizdi. Piri Reis o dönemde bu doğrulukta bir haritayı nasıl çizdiği  bilinmemektedir. Bu harita dışında «KİTABI  BAHRİYE» adlı bir eser yazmış, Akdeniz çevresindeki kara ve limanları tanıtmış, böylece sosyal bilimlerden coğrafyaya önemli katkılarda bulunmuştur.</a:t>
            </a:r>
            <a:endParaRPr lang="tr-TR" dirty="0"/>
          </a:p>
        </p:txBody>
      </p:sp>
      <p:sp>
        <p:nvSpPr>
          <p:cNvPr id="5" name="Dikdörtgen 4"/>
          <p:cNvSpPr/>
          <p:nvPr/>
        </p:nvSpPr>
        <p:spPr>
          <a:xfrm>
            <a:off x="3275856" y="2852936"/>
            <a:ext cx="3744416" cy="620613"/>
          </a:xfrm>
          <a:prstGeom prst="rect">
            <a:avLst/>
          </a:prstGeom>
          <a:solidFill>
            <a:srgbClr val="FFC0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PİRİ REİS’İN dünya haritasının bir bölümü</a:t>
            </a:r>
            <a:endParaRPr lang="tr-TR" dirty="0"/>
          </a:p>
        </p:txBody>
      </p:sp>
    </p:spTree>
    <p:extLst>
      <p:ext uri="{BB962C8B-B14F-4D97-AF65-F5344CB8AC3E}">
        <p14:creationId xmlns:p14="http://schemas.microsoft.com/office/powerpoint/2010/main" val="27815310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ppt_x"/>
                                          </p:val>
                                        </p:tav>
                                        <p:tav tm="100000">
                                          <p:val>
                                            <p:strVal val="#ppt_x"/>
                                          </p:val>
                                        </p:tav>
                                      </p:tavLst>
                                    </p:anim>
                                    <p:anim calcmode="lin" valueType="num">
                                      <p:cBhvr additive="base">
                                        <p:cTn id="14"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20"/>
                                        </p:tgtEl>
                                        <p:attrNameLst>
                                          <p:attrName>style.visibility</p:attrName>
                                        </p:attrNameLst>
                                      </p:cBhvr>
                                      <p:to>
                                        <p:strVal val="visible"/>
                                      </p:to>
                                    </p:set>
                                    <p:anim calcmode="lin" valueType="num">
                                      <p:cBhvr additive="base">
                                        <p:cTn id="19" dur="500" fill="hold"/>
                                        <p:tgtEl>
                                          <p:spTgt spid="9220"/>
                                        </p:tgtEl>
                                        <p:attrNameLst>
                                          <p:attrName>ppt_x</p:attrName>
                                        </p:attrNameLst>
                                      </p:cBhvr>
                                      <p:tavLst>
                                        <p:tav tm="0">
                                          <p:val>
                                            <p:strVal val="#ppt_x"/>
                                          </p:val>
                                        </p:tav>
                                        <p:tav tm="100000">
                                          <p:val>
                                            <p:strVal val="#ppt_x"/>
                                          </p:val>
                                        </p:tav>
                                      </p:tavLst>
                                    </p:anim>
                                    <p:anim calcmode="lin" valueType="num">
                                      <p:cBhvr additive="base">
                                        <p:cTn id="20" dur="500" fill="hold"/>
                                        <p:tgtEl>
                                          <p:spTgt spid="92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3250" fill="hold"/>
                                        <p:tgtEl>
                                          <p:spTgt spid="4"/>
                                        </p:tgtEl>
                                        <p:attrNameLst>
                                          <p:attrName>ppt_x</p:attrName>
                                        </p:attrNameLst>
                                      </p:cBhvr>
                                      <p:tavLst>
                                        <p:tav tm="0">
                                          <p:val>
                                            <p:strVal val="#ppt_x"/>
                                          </p:val>
                                        </p:tav>
                                        <p:tav tm="100000">
                                          <p:val>
                                            <p:strVal val="#ppt_x"/>
                                          </p:val>
                                        </p:tav>
                                      </p:tavLst>
                                    </p:anim>
                                    <p:anim calcmode="lin" valueType="num">
                                      <p:cBhvr additive="base">
                                        <p:cTn id="26" dur="325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3250" fill="hold"/>
                                        <p:tgtEl>
                                          <p:spTgt spid="5"/>
                                        </p:tgtEl>
                                        <p:attrNameLst>
                                          <p:attrName>ppt_x</p:attrName>
                                        </p:attrNameLst>
                                      </p:cBhvr>
                                      <p:tavLst>
                                        <p:tav tm="0">
                                          <p:val>
                                            <p:strVal val="#ppt_x"/>
                                          </p:val>
                                        </p:tav>
                                        <p:tav tm="100000">
                                          <p:val>
                                            <p:strVal val="#ppt_x"/>
                                          </p:val>
                                        </p:tav>
                                      </p:tavLst>
                                    </p:anim>
                                    <p:anim calcmode="lin" valueType="num">
                                      <p:cBhvr additive="base">
                                        <p:cTn id="32" dur="32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solidFill>
            <a:srgbClr val="92D050"/>
          </a:solidFill>
        </p:spPr>
        <p:txBody>
          <a:bodyPr/>
          <a:lstStyle/>
          <a:p>
            <a:pPr algn="ctr"/>
            <a:r>
              <a:rPr lang="tr-TR" dirty="0" smtClean="0"/>
              <a:t>TAKUYYİDDİN(D:1521)</a:t>
            </a:r>
            <a:endParaRPr lang="tr-TR"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1340768"/>
            <a:ext cx="1874985" cy="2572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9875" y="1322864"/>
            <a:ext cx="2410197"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1384796"/>
            <a:ext cx="2376264" cy="2528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Yatay Kaydırma 3"/>
          <p:cNvSpPr/>
          <p:nvPr/>
        </p:nvSpPr>
        <p:spPr>
          <a:xfrm>
            <a:off x="683568" y="3947160"/>
            <a:ext cx="7056784" cy="1728192"/>
          </a:xfrm>
          <a:prstGeom prst="horizontalScroll">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XVI. YÜZYILDA İstanbul’da bir gözlemevinin kurulmasına öncülük etti. Bu gözlem evinde daha önce eşine rastlanmayan yeni aletler kullanarak Güneş ve Ay tutulmalarını gözlemledi</a:t>
            </a:r>
            <a:endParaRPr lang="tr-TR" dirty="0"/>
          </a:p>
        </p:txBody>
      </p:sp>
      <p:sp>
        <p:nvSpPr>
          <p:cNvPr id="5" name="Dikdörtgen 4"/>
          <p:cNvSpPr/>
          <p:nvPr/>
        </p:nvSpPr>
        <p:spPr>
          <a:xfrm>
            <a:off x="539551" y="5675352"/>
            <a:ext cx="8064897" cy="70597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Tanıtılan bilim insanlarından hangisi daha çok dikkatinizi çekti? Neden</a:t>
            </a:r>
            <a:endParaRPr lang="tr-TR" dirty="0"/>
          </a:p>
        </p:txBody>
      </p:sp>
    </p:spTree>
    <p:extLst>
      <p:ext uri="{BB962C8B-B14F-4D97-AF65-F5344CB8AC3E}">
        <p14:creationId xmlns:p14="http://schemas.microsoft.com/office/powerpoint/2010/main" val="110829670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ppt_x"/>
                                          </p:val>
                                        </p:tav>
                                        <p:tav tm="100000">
                                          <p:val>
                                            <p:strVal val="#ppt_x"/>
                                          </p:val>
                                        </p:tav>
                                      </p:tavLst>
                                    </p:anim>
                                    <p:anim calcmode="lin" valueType="num">
                                      <p:cBhvr additive="base">
                                        <p:cTn id="8" dur="500" fill="hold"/>
                                        <p:tgtEl>
                                          <p:spTgt spid="102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additive="base">
                                        <p:cTn id="13" dur="500" fill="hold"/>
                                        <p:tgtEl>
                                          <p:spTgt spid="10244"/>
                                        </p:tgtEl>
                                        <p:attrNameLst>
                                          <p:attrName>ppt_x</p:attrName>
                                        </p:attrNameLst>
                                      </p:cBhvr>
                                      <p:tavLst>
                                        <p:tav tm="0">
                                          <p:val>
                                            <p:strVal val="#ppt_x"/>
                                          </p:val>
                                        </p:tav>
                                        <p:tav tm="100000">
                                          <p:val>
                                            <p:strVal val="#ppt_x"/>
                                          </p:val>
                                        </p:tav>
                                      </p:tavLst>
                                    </p:anim>
                                    <p:anim calcmode="lin" valueType="num">
                                      <p:cBhvr additive="base">
                                        <p:cTn id="14" dur="500" fill="hold"/>
                                        <p:tgtEl>
                                          <p:spTgt spid="102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45"/>
                                        </p:tgtEl>
                                        <p:attrNameLst>
                                          <p:attrName>style.visibility</p:attrName>
                                        </p:attrNameLst>
                                      </p:cBhvr>
                                      <p:to>
                                        <p:strVal val="visible"/>
                                      </p:to>
                                    </p:set>
                                    <p:anim calcmode="lin" valueType="num">
                                      <p:cBhvr additive="base">
                                        <p:cTn id="19" dur="500" fill="hold"/>
                                        <p:tgtEl>
                                          <p:spTgt spid="10245"/>
                                        </p:tgtEl>
                                        <p:attrNameLst>
                                          <p:attrName>ppt_x</p:attrName>
                                        </p:attrNameLst>
                                      </p:cBhvr>
                                      <p:tavLst>
                                        <p:tav tm="0">
                                          <p:val>
                                            <p:strVal val="#ppt_x"/>
                                          </p:val>
                                        </p:tav>
                                        <p:tav tm="100000">
                                          <p:val>
                                            <p:strVal val="#ppt_x"/>
                                          </p:val>
                                        </p:tav>
                                      </p:tavLst>
                                    </p:anim>
                                    <p:anim calcmode="lin" valueType="num">
                                      <p:cBhvr additive="base">
                                        <p:cTn id="20"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3000" fill="hold"/>
                                        <p:tgtEl>
                                          <p:spTgt spid="4"/>
                                        </p:tgtEl>
                                        <p:attrNameLst>
                                          <p:attrName>ppt_x</p:attrName>
                                        </p:attrNameLst>
                                      </p:cBhvr>
                                      <p:tavLst>
                                        <p:tav tm="0">
                                          <p:val>
                                            <p:strVal val="#ppt_x"/>
                                          </p:val>
                                        </p:tav>
                                        <p:tav tm="100000">
                                          <p:val>
                                            <p:strVal val="#ppt_x"/>
                                          </p:val>
                                        </p:tav>
                                      </p:tavLst>
                                    </p:anim>
                                    <p:anim calcmode="lin" valueType="num">
                                      <p:cBhvr additive="base">
                                        <p:cTn id="26"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251520" y="1844824"/>
            <a:ext cx="8784976" cy="4162467"/>
          </a:xfrm>
          <a:solidFill>
            <a:srgbClr val="FFFF00"/>
          </a:solidFill>
        </p:spPr>
        <p:txBody>
          <a:bodyPr>
            <a:normAutofit lnSpcReduction="10000"/>
          </a:bodyPr>
          <a:lstStyle/>
          <a:p>
            <a:r>
              <a:rPr lang="tr-TR" dirty="0" smtClean="0"/>
              <a:t>MİMARLIK- MÜHENDİSLİK:  Su </a:t>
            </a:r>
            <a:r>
              <a:rPr lang="tr-TR" dirty="0" err="1" smtClean="0"/>
              <a:t>kanalları,sarnıçlar</a:t>
            </a:r>
            <a:r>
              <a:rPr lang="tr-TR" dirty="0" smtClean="0"/>
              <a:t>, değirmenler, kervansaraylar,</a:t>
            </a:r>
          </a:p>
          <a:p>
            <a:pPr marL="109728" indent="0">
              <a:buNone/>
            </a:pPr>
            <a:r>
              <a:rPr lang="tr-TR" dirty="0"/>
              <a:t> </a:t>
            </a:r>
            <a:r>
              <a:rPr lang="tr-TR" dirty="0" smtClean="0"/>
              <a:t>  hassas teraziler</a:t>
            </a:r>
          </a:p>
          <a:p>
            <a:pPr marL="109728" indent="0">
              <a:buNone/>
            </a:pPr>
            <a:r>
              <a:rPr lang="tr-TR" dirty="0" smtClean="0"/>
              <a:t>MATEMATİK: « 0» ve günümüz sayı sistemi, geometri,  cebir, dört işlem için pratik metotlar.</a:t>
            </a:r>
          </a:p>
          <a:p>
            <a:pPr marL="109728" indent="0">
              <a:buNone/>
            </a:pPr>
            <a:endParaRPr lang="tr-TR" dirty="0" smtClean="0"/>
          </a:p>
          <a:p>
            <a:pPr marL="109728" indent="0">
              <a:buNone/>
            </a:pPr>
            <a:r>
              <a:rPr lang="tr-TR" dirty="0" smtClean="0"/>
              <a:t>TIP- ECZACILIK: Akıl hastaları, çiçek hastalığı birçok hastalığın tedavisi, dış fırçası, tıp kitapları, göz ameliyatı, dış tedavisi, aşı, kan dolaşımı, ameliyat araçları.</a:t>
            </a:r>
            <a:endParaRPr lang="tr-TR" dirty="0"/>
          </a:p>
        </p:txBody>
      </p:sp>
      <p:sp>
        <p:nvSpPr>
          <p:cNvPr id="3" name="Başlık 2"/>
          <p:cNvSpPr>
            <a:spLocks noGrp="1"/>
          </p:cNvSpPr>
          <p:nvPr>
            <p:ph type="title"/>
          </p:nvPr>
        </p:nvSpPr>
        <p:spPr>
          <a:xfrm>
            <a:off x="457200" y="274638"/>
            <a:ext cx="8579296" cy="1282154"/>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sz="2000" dirty="0" smtClean="0"/>
              <a:t>Birçoğu dünya çapında üne sahip Türk ve Müslüman bilim insanlarının çalışmaları sonucu birçok bilimsel gelişme ortaya </a:t>
            </a:r>
            <a:r>
              <a:rPr lang="tr-TR" sz="2000" dirty="0" err="1" smtClean="0"/>
              <a:t>çıktı.Şimdi</a:t>
            </a:r>
            <a:r>
              <a:rPr lang="tr-TR" sz="2000" dirty="0" smtClean="0"/>
              <a:t> bunları inceleyelim.</a:t>
            </a:r>
            <a:endParaRPr lang="tr-TR" sz="2000" dirty="0"/>
          </a:p>
        </p:txBody>
      </p:sp>
    </p:spTree>
    <p:extLst>
      <p:ext uri="{BB962C8B-B14F-4D97-AF65-F5344CB8AC3E}">
        <p14:creationId xmlns:p14="http://schemas.microsoft.com/office/powerpoint/2010/main" val="8829742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467544" y="548680"/>
            <a:ext cx="8219256" cy="5458611"/>
          </a:xfrm>
          <a:blipFill>
            <a:blip r:embed="rId2"/>
            <a:tile tx="0" ty="0" sx="100000" sy="100000" flip="none" algn="tl"/>
          </a:blipFill>
        </p:spPr>
        <p:txBody>
          <a:bodyPr/>
          <a:lstStyle/>
          <a:p>
            <a:r>
              <a:rPr lang="tr-TR" dirty="0" smtClean="0"/>
              <a:t>COĞRAFYA: Dünya haritası, pusula, doğa olayları, gemicilik.</a:t>
            </a:r>
          </a:p>
          <a:p>
            <a:endParaRPr lang="tr-TR" dirty="0" smtClean="0"/>
          </a:p>
          <a:p>
            <a:r>
              <a:rPr lang="tr-TR" dirty="0" smtClean="0"/>
              <a:t>ASTRONOMİ: Dünyanın dönüşü, çevresinin uzaklığı, rasathaneler(gözlemevleri) , yıldızlar ve gezegenlerin hareketleri.</a:t>
            </a:r>
          </a:p>
          <a:p>
            <a:endParaRPr lang="tr-TR" dirty="0"/>
          </a:p>
        </p:txBody>
      </p:sp>
      <p:sp>
        <p:nvSpPr>
          <p:cNvPr id="5" name="Dikdörtgen 4"/>
          <p:cNvSpPr/>
          <p:nvPr/>
        </p:nvSpPr>
        <p:spPr>
          <a:xfrm>
            <a:off x="755576" y="4221088"/>
            <a:ext cx="7416824" cy="914400"/>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Bu alanlarda bilimsel gelişmeler olmasaydı yaşamımızda ne gibi farklılıklar olurdu? Bu bilimsel gelişmeler yaşamımızı nasıl etkilemiştir? Açıklayınız?</a:t>
            </a:r>
            <a:endParaRPr lang="tr-TR" dirty="0"/>
          </a:p>
        </p:txBody>
      </p:sp>
    </p:spTree>
    <p:extLst>
      <p:ext uri="{BB962C8B-B14F-4D97-AF65-F5344CB8AC3E}">
        <p14:creationId xmlns:p14="http://schemas.microsoft.com/office/powerpoint/2010/main" val="35664730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pPr algn="ctr"/>
            <a:r>
              <a:rPr lang="tr-TR" dirty="0" smtClean="0"/>
              <a:t>NELER ÖĞRENDİK</a:t>
            </a:r>
            <a:endParaRPr lang="tr-TR" dirty="0"/>
          </a:p>
        </p:txBody>
      </p:sp>
      <p:sp>
        <p:nvSpPr>
          <p:cNvPr id="4" name="Dikdörtgen 3"/>
          <p:cNvSpPr/>
          <p:nvPr/>
        </p:nvSpPr>
        <p:spPr>
          <a:xfrm>
            <a:off x="683568" y="1340768"/>
            <a:ext cx="7200800" cy="648072"/>
          </a:xfrm>
          <a:prstGeom prst="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Bilimsel gelişmeler farklı uygarlıkların katkılarıyla meydana gelmiştir.</a:t>
            </a:r>
            <a:endParaRPr lang="tr-TR" dirty="0"/>
          </a:p>
        </p:txBody>
      </p:sp>
      <p:sp>
        <p:nvSpPr>
          <p:cNvPr id="6" name="Dikdörtgen 5"/>
          <p:cNvSpPr/>
          <p:nvPr/>
        </p:nvSpPr>
        <p:spPr>
          <a:xfrm>
            <a:off x="683568" y="2348880"/>
            <a:ext cx="7056784" cy="648072"/>
          </a:xfrm>
          <a:prstGeom prst="rect">
            <a:avLst/>
          </a:prstGeom>
          <a:solidFill>
            <a:schemeClr val="accent1">
              <a:lumMod val="60000"/>
              <a:lumOff val="4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İslam uygarlığı da bilimsel gelişmelere öncülük etmiş uygarlıklardandır.</a:t>
            </a:r>
            <a:endParaRPr lang="tr-TR" dirty="0"/>
          </a:p>
        </p:txBody>
      </p:sp>
      <p:sp>
        <p:nvSpPr>
          <p:cNvPr id="7" name="Dikdörtgen 6"/>
          <p:cNvSpPr/>
          <p:nvPr/>
        </p:nvSpPr>
        <p:spPr>
          <a:xfrm>
            <a:off x="683568" y="3212976"/>
            <a:ext cx="7344816" cy="864096"/>
          </a:xfrm>
          <a:prstGeom prst="rect">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IX. Yüzyıldan  XV. Yüzyıla kadar  Türk ve İslam devletlerinde yetişen bilim insanlarıyla günümüz bilimsel gelişmelerin temellerini atmışlardır.</a:t>
            </a:r>
            <a:endParaRPr lang="tr-TR" dirty="0"/>
          </a:p>
        </p:txBody>
      </p:sp>
      <p:sp>
        <p:nvSpPr>
          <p:cNvPr id="8" name="Dikdörtgen 7"/>
          <p:cNvSpPr/>
          <p:nvPr/>
        </p:nvSpPr>
        <p:spPr>
          <a:xfrm>
            <a:off x="683568" y="4653136"/>
            <a:ext cx="7200800" cy="9144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dirty="0" smtClean="0"/>
              <a:t>Bugün bilimsel gelişmelerinin öncülüğünü Avrupa uygarlığı almıştır.</a:t>
            </a:r>
            <a:endParaRPr lang="tr-TR" dirty="0"/>
          </a:p>
        </p:txBody>
      </p:sp>
    </p:spTree>
    <p:extLst>
      <p:ext uri="{BB962C8B-B14F-4D97-AF65-F5344CB8AC3E}">
        <p14:creationId xmlns:p14="http://schemas.microsoft.com/office/powerpoint/2010/main" val="30216617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1600537214"/>
              </p:ext>
            </p:extLst>
          </p:nvPr>
        </p:nvGraphicFramePr>
        <p:xfrm>
          <a:off x="457200" y="1481138"/>
          <a:ext cx="8229600" cy="452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Başlık 2"/>
          <p:cNvSpPr>
            <a:spLocks noGrp="1"/>
          </p:cNvSpPr>
          <p:nvPr>
            <p:ph type="title"/>
          </p:nvPr>
        </p:nvSpPr>
        <p:spPr>
          <a:solidFill>
            <a:srgbClr val="FFFF00"/>
          </a:solidFill>
        </p:spPr>
        <p:txBody>
          <a:bodyPr/>
          <a:lstStyle/>
          <a:p>
            <a:pPr algn="ctr"/>
            <a:r>
              <a:rPr lang="tr-TR" dirty="0" smtClean="0"/>
              <a:t>BİLGİMİZİ ÖLÇELİM</a:t>
            </a:r>
            <a:endParaRPr lang="tr-TR" dirty="0"/>
          </a:p>
        </p:txBody>
      </p:sp>
      <p:sp>
        <p:nvSpPr>
          <p:cNvPr id="5" name="Metin kutusu 4"/>
          <p:cNvSpPr txBox="1"/>
          <p:nvPr/>
        </p:nvSpPr>
        <p:spPr>
          <a:xfrm>
            <a:off x="1043608" y="4725144"/>
            <a:ext cx="7584127" cy="120032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p:spPr>
        <p:txBody>
          <a:bodyPr wrap="none" rtlCol="0">
            <a:spAutoFit/>
          </a:bodyPr>
          <a:lstStyle/>
          <a:p>
            <a:r>
              <a:rPr lang="tr-TR" dirty="0" smtClean="0"/>
              <a:t>Kavram haritasında verilen bilim insanlarının, çalışmaları ile </a:t>
            </a:r>
          </a:p>
          <a:p>
            <a:r>
              <a:rPr lang="tr-TR" dirty="0" smtClean="0"/>
              <a:t>Aşağıdaki bilimlerden hangisinin gelişimine katkıda bulunmuştur?</a:t>
            </a:r>
          </a:p>
          <a:p>
            <a:endParaRPr lang="tr-TR" dirty="0"/>
          </a:p>
          <a:p>
            <a:r>
              <a:rPr lang="tr-TR" dirty="0" smtClean="0"/>
              <a:t>A- ASTRONOMİ         B- TIP       C- FİZİK      D- MATEMATİK</a:t>
            </a:r>
            <a:endParaRPr lang="tr-TR" dirty="0"/>
          </a:p>
        </p:txBody>
      </p:sp>
      <p:sp>
        <p:nvSpPr>
          <p:cNvPr id="6" name="Oval 5"/>
          <p:cNvSpPr/>
          <p:nvPr/>
        </p:nvSpPr>
        <p:spPr>
          <a:xfrm>
            <a:off x="7740352" y="1700808"/>
            <a:ext cx="45720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49082422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2222E-6 0 L -0.74167 0.55486 " pathEditMode="relative" rAng="0" ptsTypes="AA">
                                      <p:cBhvr>
                                        <p:cTn id="6" dur="2000" fill="hold"/>
                                        <p:tgtEl>
                                          <p:spTgt spid="6"/>
                                        </p:tgtEl>
                                        <p:attrNameLst>
                                          <p:attrName>ppt_x</p:attrName>
                                          <p:attrName>ppt_y</p:attrName>
                                        </p:attrNameLst>
                                      </p:cBhvr>
                                      <p:rCtr x="-37083" y="277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p:style>
          <a:lnRef idx="1">
            <a:schemeClr val="accent2"/>
          </a:lnRef>
          <a:fillRef idx="2">
            <a:schemeClr val="accent2"/>
          </a:fillRef>
          <a:effectRef idx="1">
            <a:schemeClr val="accent2"/>
          </a:effectRef>
          <a:fontRef idx="minor">
            <a:schemeClr val="dk1"/>
          </a:fontRef>
        </p:style>
        <p:txBody>
          <a:bodyPr/>
          <a:lstStyle/>
          <a:p>
            <a:pPr>
              <a:buFont typeface="Wingdings" pitchFamily="2" charset="2"/>
              <a:buChar char="v"/>
            </a:pPr>
            <a:r>
              <a:rPr lang="tr-TR" dirty="0" err="1" smtClean="0"/>
              <a:t>Gazneli</a:t>
            </a:r>
            <a:r>
              <a:rPr lang="tr-TR" dirty="0" smtClean="0"/>
              <a:t> Mahmut’tan destek görmüştür.</a:t>
            </a:r>
          </a:p>
          <a:p>
            <a:pPr>
              <a:buFont typeface="Wingdings" pitchFamily="2" charset="2"/>
              <a:buChar char="v"/>
            </a:pPr>
            <a:r>
              <a:rPr lang="tr-TR" dirty="0" smtClean="0"/>
              <a:t>Geometri, </a:t>
            </a:r>
            <a:r>
              <a:rPr lang="tr-TR" dirty="0" err="1" smtClean="0"/>
              <a:t>coğrafya,tarih,astronomi</a:t>
            </a:r>
            <a:r>
              <a:rPr lang="tr-TR" dirty="0" smtClean="0"/>
              <a:t> alanlarıyla uğraşmıştır.</a:t>
            </a:r>
          </a:p>
          <a:p>
            <a:pPr>
              <a:buFont typeface="Wingdings" pitchFamily="2" charset="2"/>
              <a:buChar char="v"/>
            </a:pPr>
            <a:r>
              <a:rPr lang="tr-TR" dirty="0" smtClean="0"/>
              <a:t>El </a:t>
            </a:r>
            <a:r>
              <a:rPr lang="tr-TR" dirty="0" err="1" smtClean="0"/>
              <a:t>Hind</a:t>
            </a:r>
            <a:r>
              <a:rPr lang="tr-TR" dirty="0" smtClean="0"/>
              <a:t> adlı eseri yazmıştır.</a:t>
            </a:r>
          </a:p>
          <a:p>
            <a:pPr>
              <a:buFont typeface="Wingdings" pitchFamily="2" charset="2"/>
              <a:buChar char="v"/>
            </a:pPr>
            <a:r>
              <a:rPr lang="tr-TR" dirty="0" smtClean="0"/>
              <a:t>Dünya medeniyeti Batı ve Doğu olmak üzere ikiye ayırır.</a:t>
            </a:r>
          </a:p>
          <a:p>
            <a:pPr marL="109728" indent="0">
              <a:buNone/>
            </a:pPr>
            <a:r>
              <a:rPr lang="tr-TR" dirty="0" smtClean="0"/>
              <a:t>Bazı özellikleri verilen Türk İslam bilim adamı aşağıdakilerden hangisidir*</a:t>
            </a:r>
          </a:p>
          <a:p>
            <a:pPr marL="109728" indent="0">
              <a:buNone/>
            </a:pPr>
            <a:r>
              <a:rPr lang="tr-TR" dirty="0" smtClean="0"/>
              <a:t>A- FARABİ    B-BİRUNİ  C- GAZELİ   D-İBNİ SİNA</a:t>
            </a:r>
            <a:endParaRPr lang="tr-TR" dirty="0"/>
          </a:p>
        </p:txBody>
      </p:sp>
      <p:sp>
        <p:nvSpPr>
          <p:cNvPr id="3" name="Başlık 2"/>
          <p:cNvSpPr>
            <a:spLocks noGrp="1"/>
          </p:cNvSpPr>
          <p:nvPr>
            <p:ph type="title"/>
          </p:nvPr>
        </p:nvSpPr>
        <p:spPr>
          <a:xfrm>
            <a:off x="457200" y="274638"/>
            <a:ext cx="8229600" cy="778098"/>
          </a:xfrm>
          <a:solidFill>
            <a:srgbClr val="FF0000"/>
          </a:solidFill>
        </p:spPr>
        <p:txBody>
          <a:bodyPr/>
          <a:lstStyle/>
          <a:p>
            <a:pPr algn="ctr"/>
            <a:r>
              <a:rPr lang="tr-TR" dirty="0" smtClean="0"/>
              <a:t>BİLGİMİZİ ÖLÇELİM</a:t>
            </a:r>
            <a:endParaRPr lang="tr-TR" dirty="0"/>
          </a:p>
        </p:txBody>
      </p:sp>
      <p:sp>
        <p:nvSpPr>
          <p:cNvPr id="4" name="Oval 3"/>
          <p:cNvSpPr/>
          <p:nvPr/>
        </p:nvSpPr>
        <p:spPr>
          <a:xfrm>
            <a:off x="7956376" y="548680"/>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4132299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11111E-6 4.07407E-6 L -0.5842 0.64907 " pathEditMode="relative" rAng="0" ptsTypes="AA">
                                      <p:cBhvr>
                                        <p:cTn id="6" dur="2000" fill="hold"/>
                                        <p:tgtEl>
                                          <p:spTgt spid="4"/>
                                        </p:tgtEl>
                                        <p:attrNameLst>
                                          <p:attrName>ppt_x</p:attrName>
                                          <p:attrName>ppt_y</p:attrName>
                                        </p:attrNameLst>
                                      </p:cBhvr>
                                      <p:rCtr x="-29219" y="3245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40152" y="980728"/>
            <a:ext cx="2857500" cy="2162175"/>
          </a:xfrm>
        </p:spPr>
      </p:pic>
      <p:sp>
        <p:nvSpPr>
          <p:cNvPr id="3" name="Başlık 2"/>
          <p:cNvSpPr>
            <a:spLocks noGrp="1"/>
          </p:cNvSpPr>
          <p:nvPr>
            <p:ph type="title"/>
          </p:nvPr>
        </p:nvSpPr>
        <p:spPr/>
        <p:txBody>
          <a:bodyPr/>
          <a:lstStyle/>
          <a:p>
            <a:pPr algn="ctr"/>
            <a:r>
              <a:rPr lang="tr-TR" dirty="0" smtClean="0"/>
              <a:t>DÜŞÜNELİM !</a:t>
            </a:r>
            <a:endParaRPr lang="tr-TR" dirty="0"/>
          </a:p>
        </p:txBody>
      </p:sp>
      <p:sp>
        <p:nvSpPr>
          <p:cNvPr id="5" name="Köşeleri Yuvarlanmış Dikdörtgen Belirtme Çizgisi 4"/>
          <p:cNvSpPr/>
          <p:nvPr/>
        </p:nvSpPr>
        <p:spPr>
          <a:xfrm>
            <a:off x="539552" y="1268760"/>
            <a:ext cx="4752528" cy="1800200"/>
          </a:xfrm>
          <a:prstGeom prst="wedgeRoundRectCallout">
            <a:avLst>
              <a:gd name="adj1" fmla="val 61194"/>
              <a:gd name="adj2" fmla="val -6073"/>
              <a:gd name="adj3" fmla="val 16667"/>
            </a:avLst>
          </a:prstGeom>
          <a:ln w="57150"/>
        </p:spPr>
        <p:style>
          <a:lnRef idx="1">
            <a:schemeClr val="accent1"/>
          </a:lnRef>
          <a:fillRef idx="2">
            <a:schemeClr val="accent1"/>
          </a:fillRef>
          <a:effectRef idx="1">
            <a:schemeClr val="accent1"/>
          </a:effectRef>
          <a:fontRef idx="minor">
            <a:schemeClr val="dk1"/>
          </a:fontRef>
        </p:style>
        <p:txBody>
          <a:bodyPr rtlCol="0" anchor="ctr"/>
          <a:lstStyle/>
          <a:p>
            <a:pPr algn="ctr"/>
            <a:r>
              <a:rPr lang="tr-TR" dirty="0" smtClean="0"/>
              <a:t>Günlük hayatımızda kullandığımız araç gereçler  ve yaşantımızı kolaylaştıran bilimsel gelişmeler nasıl ortaya çıkmış olabilir?</a:t>
            </a:r>
          </a:p>
          <a:p>
            <a:pPr algn="ctr"/>
            <a:r>
              <a:rPr lang="tr-TR" dirty="0" smtClean="0"/>
              <a:t>Nasıl icat edildiğini bildiğiniz bir gelişmeyi anlatınız.</a:t>
            </a:r>
            <a:endParaRPr lang="tr-TR" dirty="0"/>
          </a:p>
        </p:txBody>
      </p:sp>
      <p:sp>
        <p:nvSpPr>
          <p:cNvPr id="6" name="Köşeleri Yuvarlanmış Dikdörtgen Belirtme Çizgisi 5"/>
          <p:cNvSpPr/>
          <p:nvPr/>
        </p:nvSpPr>
        <p:spPr>
          <a:xfrm>
            <a:off x="2267744" y="3717032"/>
            <a:ext cx="2232248" cy="612648"/>
          </a:xfrm>
          <a:prstGeom prst="wedgeRoundRectCallout">
            <a:avLst>
              <a:gd name="adj1" fmla="val 117076"/>
              <a:gd name="adj2" fmla="val -14645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dirty="0" smtClean="0"/>
              <a:t>Sosyal Bilim nedir?</a:t>
            </a:r>
            <a:endParaRPr lang="tr-TR" dirty="0"/>
          </a:p>
        </p:txBody>
      </p:sp>
      <p:sp>
        <p:nvSpPr>
          <p:cNvPr id="7" name="Dikdörtgen 6"/>
          <p:cNvSpPr/>
          <p:nvPr/>
        </p:nvSpPr>
        <p:spPr>
          <a:xfrm>
            <a:off x="2267744" y="4941168"/>
            <a:ext cx="5688632" cy="914400"/>
          </a:xfrm>
          <a:prstGeom prst="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r>
              <a:rPr lang="tr-TR" b="1" dirty="0" smtClean="0">
                <a:solidFill>
                  <a:schemeClr val="tx1"/>
                </a:solidFill>
              </a:rPr>
              <a:t>Toplum olayları, insanın sosyal ve kültürel faaliyetleri konusunda araştırma ve inceleme yapan  bilim.</a:t>
            </a:r>
            <a:endParaRPr lang="tr-TR" b="1" dirty="0">
              <a:solidFill>
                <a:schemeClr val="tx1"/>
              </a:solidFill>
            </a:endParaRPr>
          </a:p>
        </p:txBody>
      </p:sp>
    </p:spTree>
    <p:extLst>
      <p:ext uri="{BB962C8B-B14F-4D97-AF65-F5344CB8AC3E}">
        <p14:creationId xmlns:p14="http://schemas.microsoft.com/office/powerpoint/2010/main" val="244307798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3500" fill="hold"/>
                                        <p:tgtEl>
                                          <p:spTgt spid="5"/>
                                        </p:tgtEl>
                                        <p:attrNameLst>
                                          <p:attrName>ppt_x</p:attrName>
                                        </p:attrNameLst>
                                      </p:cBhvr>
                                      <p:tavLst>
                                        <p:tav tm="0">
                                          <p:val>
                                            <p:strVal val="#ppt_x"/>
                                          </p:val>
                                        </p:tav>
                                        <p:tav tm="100000">
                                          <p:val>
                                            <p:strVal val="#ppt_x"/>
                                          </p:val>
                                        </p:tav>
                                      </p:tavLst>
                                    </p:anim>
                                    <p:anim calcmode="lin" valueType="num">
                                      <p:cBhvr additive="base">
                                        <p:cTn id="14" dur="3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3750" fill="hold"/>
                                        <p:tgtEl>
                                          <p:spTgt spid="7"/>
                                        </p:tgtEl>
                                        <p:attrNameLst>
                                          <p:attrName>ppt_x</p:attrName>
                                        </p:attrNameLst>
                                      </p:cBhvr>
                                      <p:tavLst>
                                        <p:tav tm="0">
                                          <p:val>
                                            <p:strVal val="#ppt_x"/>
                                          </p:val>
                                        </p:tav>
                                        <p:tav tm="100000">
                                          <p:val>
                                            <p:strVal val="#ppt_x"/>
                                          </p:val>
                                        </p:tav>
                                      </p:tavLst>
                                    </p:anim>
                                    <p:anim calcmode="lin" valueType="num">
                                      <p:cBhvr additive="base">
                                        <p:cTn id="26" dur="3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8" y="476672"/>
            <a:ext cx="8363272" cy="5530619"/>
          </a:xfrm>
          <a:blipFill>
            <a:blip r:embed="rId2"/>
            <a:tile tx="0" ty="0" sx="100000" sy="100000" flip="none" algn="tl"/>
          </a:blipFill>
        </p:spPr>
        <p:txBody>
          <a:bodyPr/>
          <a:lstStyle/>
          <a:p>
            <a:pPr>
              <a:buFont typeface="Wingdings" pitchFamily="2" charset="2"/>
              <a:buChar char="q"/>
            </a:pPr>
            <a:r>
              <a:rPr lang="tr-TR" dirty="0" smtClean="0"/>
              <a:t>Aslen Türkistanlı olup Uluğ Bey’in öğrencisidir.</a:t>
            </a:r>
          </a:p>
          <a:p>
            <a:pPr>
              <a:buFont typeface="Wingdings" pitchFamily="2" charset="2"/>
              <a:buChar char="q"/>
            </a:pPr>
            <a:r>
              <a:rPr lang="tr-TR" dirty="0" smtClean="0"/>
              <a:t>Fatih zamanında İstanbul’a gelmiş ,Fatih Medreselerinde görev almıştır.</a:t>
            </a:r>
          </a:p>
          <a:p>
            <a:pPr>
              <a:buFont typeface="Wingdings" pitchFamily="2" charset="2"/>
              <a:buChar char="q"/>
            </a:pPr>
            <a:r>
              <a:rPr lang="tr-TR" dirty="0" smtClean="0"/>
              <a:t>Osmanlı Devletinde Astronomi ve matematik bilimin gelişmesine önemli katkılar sağlamıştır.</a:t>
            </a:r>
          </a:p>
          <a:p>
            <a:pPr marL="109728" indent="0">
              <a:buNone/>
            </a:pPr>
            <a:r>
              <a:rPr lang="tr-TR" dirty="0" smtClean="0"/>
              <a:t>Yukarıda bazı özellikleri verilen Türk bilgini hangisidir?</a:t>
            </a:r>
          </a:p>
          <a:p>
            <a:pPr marL="109728" indent="0">
              <a:buNone/>
            </a:pPr>
            <a:r>
              <a:rPr lang="tr-TR" dirty="0" smtClean="0"/>
              <a:t>A- AKŞEMSEDDİN        B- ALİ  KUŞÇU</a:t>
            </a:r>
          </a:p>
          <a:p>
            <a:pPr marL="109728" indent="0">
              <a:buNone/>
            </a:pPr>
            <a:endParaRPr lang="tr-TR" dirty="0"/>
          </a:p>
          <a:p>
            <a:pPr marL="109728" indent="0">
              <a:buNone/>
            </a:pPr>
            <a:r>
              <a:rPr lang="tr-TR" dirty="0" smtClean="0"/>
              <a:t>C- İBNİ SİNA                D- PİRİ  REİS</a:t>
            </a:r>
            <a:endParaRPr lang="tr-TR" dirty="0"/>
          </a:p>
        </p:txBody>
      </p:sp>
      <p:sp>
        <p:nvSpPr>
          <p:cNvPr id="4" name="Oval 3"/>
          <p:cNvSpPr/>
          <p:nvPr/>
        </p:nvSpPr>
        <p:spPr>
          <a:xfrm>
            <a:off x="7668344" y="4941168"/>
            <a:ext cx="576064"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6879581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1.38889E-6 -7.03704E-6 C -0.00139 -0.05996 -0.00226 -0.12015 -0.01007 -0.17964 C -0.01302 -0.22987 -0.0191 -0.26899 -0.03507 -0.31529 C -0.03924 -0.32732 -0.04393 -0.33913 -0.04827 -0.35093 C -0.05104 -0.35857 -0.05782 -0.36297 -0.06007 -0.37084 C -0.06945 -0.40232 -0.09028 -0.42061 -0.11337 -0.43079 C -0.13681 -0.42917 -0.16493 -0.44353 -0.18334 -0.42408 C -0.1974 -0.40927 -0.17101 -0.4264 -0.19497 -0.41297 C -0.19601 -0.41089 -0.19705 -0.40857 -0.19827 -0.40649 C -0.2 -0.40417 -0.20209 -0.40232 -0.20348 -0.39978 C -0.20799 -0.39098 -0.2099 -0.37894 -0.21164 -0.36853 C -0.21372 -0.34191 -0.21719 -0.31621 -0.22327 -0.29075 C -0.22466 -0.25302 -0.22431 -0.21274 -0.2283 -0.17524 C -0.22917 -0.16737 -0.23386 -0.16066 -0.23525 -0.15302 C -0.23664 -0.14561 -0.23733 -0.1382 -0.23837 -0.13079 C -0.23907 -0.12593 -0.24202 -0.122 -0.24341 -0.1176 C -0.25573 -0.08149 -0.27344 -0.05302 -0.29167 -0.02223 C -0.2967 -0.01343 -0.29983 -0.00163 -0.30521 0.00694 C -0.31407 0.02152 -0.32466 0.03286 -0.33664 0.04258 C -0.34427 0.05717 -0.3342 0.03934 -0.35 0.05809 C -0.35157 0.05995 -0.35191 0.06296 -0.3533 0.06458 C -0.35816 0.07106 -0.3632 0.07661 -0.36841 0.0824 C -0.37535 0.08958 -0.38907 0.09027 -0.3967 0.09143 C -0.44306 0.08981 -0.48872 0.08633 -0.53507 0.08471 C -0.55625 0.08217 -0.57709 0.078 -0.59827 0.07592 C -0.61789 0.07152 -0.63698 0.06643 -0.6566 0.06249 C -0.6599 0.0611 -0.66337 0.05925 -0.66667 0.05809 C -0.67136 0.05601 -0.67101 0.04629 -0.67327 0.04027 C -0.67778 0.028 -0.68386 0.01689 -0.68837 0.00462 C -0.68941 0.00184 -0.69202 0.00069 -0.69341 -0.00186 C -0.69532 -0.00533 -0.6967 -0.00927 -0.69827 -0.01297 C -0.69879 -0.01992 -0.69827 -0.02663 -0.7 -0.03311 C -0.70122 -0.03751 -0.70486 -0.04005 -0.7066 -0.04445 C -0.7092 -0.05047 -0.71129 -0.05742 -0.71337 -0.06436 C -0.71372 -0.06529 -0.72153 -0.097 -0.72327 -0.10417 C -0.73108 -0.13612 -0.73229 -0.1801 -0.73507 -0.21089 C -0.73681 -0.23172 -0.74028 -0.25279 -0.74341 -0.27316 C -0.74289 -0.30325 -0.7533 -0.34769 -0.73507 -0.37316 C -0.73108 -0.3882 -0.73698 -0.36992 -0.72674 -0.38635 C -0.72552 -0.3882 -0.72587 -0.39098 -0.725 -0.39306 C -0.72084 -0.40255 -0.71997 -0.39978 -0.71667 -0.40857 C -0.7132 -0.41783 -0.71198 -0.42478 -0.70504 -0.43079 C -0.6967 -0.44931 -0.68473 -0.46899 -0.67327 -0.48427 C -0.66962 -0.48913 -0.66528 -0.4926 -0.66164 -0.49746 C -0.65955 -0.50672 -0.65591 -0.51019 -0.65 -0.51529 C -0.64167 -0.53288 -0.64254 -0.53357 -0.63004 -0.54191 C -0.61111 -0.54121 -0.59219 -0.54191 -0.57327 -0.53982 C -0.57084 -0.53959 -0.56893 -0.53658 -0.56667 -0.53519 C -0.55799 -0.5301 -0.54896 -0.52617 -0.54184 -0.5176 C -0.53455 -0.50927 -0.53108 -0.50163 -0.5217 -0.49746 C -0.52014 -0.49515 -0.51875 -0.49283 -0.51667 -0.49075 C -0.51511 -0.48913 -0.51181 -0.4889 -0.51164 -0.48635 C -0.50973 -0.46251 -0.52344 -0.46575 -0.53334 -0.45533 C -0.54497 -0.44306 -0.53473 -0.44839 -0.54497 -0.44422 C -0.55504 -0.43079 -0.5665 -0.41968 -0.57674 -0.40649 C -0.57726 -0.40417 -0.57743 -0.40186 -0.5783 -0.39978 C -0.58073 -0.39422 -0.5849 -0.39029 -0.58664 -0.38427 C -0.58768 -0.38056 -0.58872 -0.37686 -0.58993 -0.37316 C -0.59202 -0.36714 -0.59445 -0.36135 -0.5967 -0.35533 C -0.59775 -0.35232 -0.6 -0.3463 -0.6 -0.3463 C -0.60417 -0.31529 -0.60261 -0.3301 -0.60504 -0.30186 C -0.60556 -0.27524 -0.6066 -0.24862 -0.6066 -0.222 C -0.6066 -0.16644 -0.60868 -0.11066 -0.60504 -0.05533 C -0.60365 -0.03473 -0.55851 -0.03357 -0.55191 -0.03311 C -0.53594 -0.03519 -0.52327 -0.04191 -0.50834 -0.04862 C -0.48646 -0.09306 -0.42848 -0.08519 -0.3967 -0.08635 C -0.38785 -0.10441 -0.38993 -0.12547 -0.38993 -0.1463 " pathEditMode="relative" ptsTypes="ffffffffffffffffffffffffffffffffffffffffffffffffffffffffffffffffffA">
                                      <p:cBhvr>
                                        <p:cTn id="6" dur="62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444208" y="260648"/>
            <a:ext cx="2057275" cy="1907341"/>
          </a:xfrm>
        </p:spPr>
      </p:pic>
      <p:sp>
        <p:nvSpPr>
          <p:cNvPr id="5" name="Köşeleri Yuvarlanmış Dikdörtgen Belirtme Çizgisi 4"/>
          <p:cNvSpPr/>
          <p:nvPr/>
        </p:nvSpPr>
        <p:spPr>
          <a:xfrm>
            <a:off x="755576" y="620688"/>
            <a:ext cx="4824536" cy="2232248"/>
          </a:xfrm>
          <a:prstGeom prst="wedgeRoundRectCallout">
            <a:avLst>
              <a:gd name="adj1" fmla="val 65088"/>
              <a:gd name="adj2" fmla="val -18744"/>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sz="2000" b="1" dirty="0" smtClean="0"/>
              <a:t>Türk İslam bilginlerinden birisi olan </a:t>
            </a:r>
            <a:r>
              <a:rPr lang="tr-TR" sz="2000" b="1" dirty="0" err="1" smtClean="0"/>
              <a:t>BiRUNİ</a:t>
            </a:r>
            <a:r>
              <a:rPr lang="tr-TR" sz="2000" b="1" dirty="0" smtClean="0"/>
              <a:t>, 1973  yılında  doğumunun  1000 yıl dönümü nedeniyle  UNESCO öncülüğünde bütün dünyada anılmış .Farklı ülkelerde </a:t>
            </a:r>
            <a:r>
              <a:rPr lang="tr-TR" sz="2000" b="1" dirty="0" err="1" smtClean="0"/>
              <a:t>Buruni</a:t>
            </a:r>
            <a:r>
              <a:rPr lang="tr-TR" sz="2000" b="1" dirty="0" smtClean="0"/>
              <a:t> adına pul bastırılmıştır.</a:t>
            </a:r>
            <a:endParaRPr lang="tr-TR" sz="2000" b="1" dirty="0"/>
          </a:p>
        </p:txBody>
      </p:sp>
      <p:sp>
        <p:nvSpPr>
          <p:cNvPr id="6" name="Metin kutusu 5"/>
          <p:cNvSpPr txBox="1"/>
          <p:nvPr/>
        </p:nvSpPr>
        <p:spPr>
          <a:xfrm>
            <a:off x="323528" y="3284984"/>
            <a:ext cx="8640960" cy="2308324"/>
          </a:xfrm>
          <a:prstGeom prst="rect">
            <a:avLst/>
          </a:prstGeom>
          <a:solidFill>
            <a:srgbClr val="FFFF00"/>
          </a:solidFill>
        </p:spPr>
        <p:txBody>
          <a:bodyPr wrap="square" rtlCol="0">
            <a:spAutoFit/>
          </a:bodyPr>
          <a:lstStyle/>
          <a:p>
            <a:r>
              <a:rPr lang="tr-TR" dirty="0" smtClean="0"/>
              <a:t>Bu durum </a:t>
            </a:r>
            <a:r>
              <a:rPr lang="tr-TR" dirty="0" err="1" smtClean="0"/>
              <a:t>Biruni’nin</a:t>
            </a:r>
            <a:r>
              <a:rPr lang="tr-TR" dirty="0" smtClean="0"/>
              <a:t> </a:t>
            </a:r>
          </a:p>
          <a:p>
            <a:pPr marL="400050" indent="-400050">
              <a:buFont typeface="+mj-lt"/>
              <a:buAutoNum type="romanUcPeriod"/>
            </a:pPr>
            <a:r>
              <a:rPr lang="tr-TR" dirty="0" smtClean="0"/>
              <a:t>Yaptığı çalışmaların hükümdar tarafından desteklenmesi</a:t>
            </a:r>
          </a:p>
          <a:p>
            <a:pPr marL="400050" indent="-400050">
              <a:buFont typeface="+mj-lt"/>
              <a:buAutoNum type="romanUcPeriod"/>
            </a:pPr>
            <a:r>
              <a:rPr lang="tr-TR" dirty="0" smtClean="0"/>
              <a:t>Gazeliler döneminde yaşanması</a:t>
            </a:r>
          </a:p>
          <a:p>
            <a:pPr marL="400050" indent="-400050">
              <a:buFont typeface="+mj-lt"/>
              <a:buAutoNum type="romanUcPeriod"/>
            </a:pPr>
            <a:r>
              <a:rPr lang="tr-TR" dirty="0" smtClean="0"/>
              <a:t>Bir çok alanda önemli bilimsel eserler ortaya koyması</a:t>
            </a:r>
          </a:p>
          <a:p>
            <a:pPr marL="400050" indent="-400050">
              <a:buFont typeface="+mj-lt"/>
              <a:buAutoNum type="romanUcPeriod"/>
            </a:pPr>
            <a:endParaRPr lang="tr-TR" dirty="0"/>
          </a:p>
          <a:p>
            <a:r>
              <a:rPr lang="tr-TR" dirty="0" smtClean="0"/>
              <a:t>Özelliklerinden  hangisi ya da hangilerinden kaynaklandığı  ileri sürebilir?</a:t>
            </a:r>
          </a:p>
          <a:p>
            <a:endParaRPr lang="tr-TR" dirty="0"/>
          </a:p>
          <a:p>
            <a:r>
              <a:rPr lang="tr-TR" dirty="0" smtClean="0"/>
              <a:t>A- YALNIZ I            B- YALNIZ II          C- YALNIZ III       D- I ve III </a:t>
            </a:r>
            <a:endParaRPr lang="tr-TR" dirty="0"/>
          </a:p>
        </p:txBody>
      </p:sp>
      <p:sp>
        <p:nvSpPr>
          <p:cNvPr id="7" name="Oval 6"/>
          <p:cNvSpPr/>
          <p:nvPr/>
        </p:nvSpPr>
        <p:spPr>
          <a:xfrm>
            <a:off x="7164288" y="256490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92483450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grpId="0" nodeType="clickEffect">
                                  <p:stCondLst>
                                    <p:cond delay="0"/>
                                  </p:stCondLst>
                                  <p:childTnLst>
                                    <p:animMotion origin="layout" path="M -1.66667E-6 -6.66667E-6 C -0.00191 -0.00834 -0.0099 -0.02223 -0.0099 -0.02223 C -0.01267 -0.03311 -0.01667 -0.04028 -0.0217 -0.04885 C -0.02969 -0.06297 -0.03577 -0.07848 -0.04497 -0.09121 C -0.04827 -0.10811 -0.0441 -0.09237 -0.0533 -0.10903 C -0.06719 -0.13427 -0.07188 -0.14028 -0.09167 -0.16227 C -0.10156 -0.17339 -0.10903 -0.18797 -0.11823 -0.20001 C -0.12778 -0.21274 -0.13958 -0.22385 -0.14827 -0.23774 C -0.1566 -0.25116 -0.16354 -0.26644 -0.1717 -0.2801 C -0.18681 -0.3051 -0.17205 -0.27616 -0.1816 -0.29561 C -0.18386 -0.30718 -0.18507 -0.30996 -0.19323 -0.31552 C -0.20191 -0.33241 -0.21702 -0.32339 -0.2316 -0.32223 C -0.24219 -0.31968 -0.25278 -0.31667 -0.26337 -0.31343 C -0.27535 -0.30371 -0.28785 -0.29561 -0.30156 -0.29121 C -0.31493 -0.28218 -0.32361 -0.27269 -0.3349 -0.25996 C -0.34097 -0.25302 -0.34097 -0.25556 -0.34497 -0.24885 C -0.35434 -0.23311 -0.36111 -0.21598 -0.36997 -0.20001 C -0.38038 -0.15996 -0.37517 -0.11552 -0.36667 -0.0757 C -0.36441 -0.06482 -0.36424 -0.05302 -0.36163 -0.04237 C -0.35903 -0.03218 -0.34948 -0.00394 -0.34497 0.00439 C -0.33733 0.01874 -0.32691 0.03078 -0.31823 0.04421 C -0.31649 0.04722 -0.31545 0.05069 -0.31337 0.053 C -0.30295 0.0655 -0.28872 0.07198 -0.2783 0.08448 C -0.27622 0.08703 -0.27535 0.09097 -0.27327 0.09328 C -0.26979 0.09722 -0.26528 0.09861 -0.26163 0.10208 C -0.24583 0.11712 -0.22934 0.13564 -0.2099 0.14004 C -0.20156 0.14814 -0.19202 0.15023 -0.18333 0.15763 C -0.17222 0.16712 -0.16476 0.18333 -0.1533 0.18888 C -0.14445 0.20671 -0.15608 0.18518 -0.14497 0.19999 C -0.13264 0.21643 -0.14445 0.20694 -0.1316 0.2155 C -0.12778 0.22314 -0.12257 0.22638 -0.11823 0.2331 C -0.10816 0.24907 -0.10035 0.26388 -0.0967 0.28425 C -0.09722 0.30231 -0.09636 0.32013 -0.09827 0.33773 C -0.09861 0.34143 -0.10174 0.34351 -0.1033 0.34629 C -0.11354 0.36597 -0.11059 0.36573 -0.1283 0.37546 C -0.16892 0.39791 -0.20695 0.39606 -0.25156 0.39768 C -0.31945 0.39698 -0.38715 0.39768 -0.45504 0.3956 C -0.48056 0.3949 -0.50382 0.37685 -0.52656 0.36411 C -0.53507 0.35925 -0.54948 0.35393 -0.55833 0.34629 C -0.56042 0.34467 -0.5882 0.31898 -0.58993 0.3155 C -0.59896 0.29698 -0.62274 0.26481 -0.63663 0.25115 C -0.63993 0.24166 -0.64445 0.23518 -0.64827 0.22638 C -0.65261 0.21666 -0.65452 0.20462 -0.6599 0.1956 C -0.66875 0.18055 -0.67795 0.1662 -0.68663 0.15115 C -0.68906 0.14189 -0.69184 0.13657 -0.69323 0.12661 C -0.69375 0.11481 -0.69514 0.10277 -0.69497 0.09097 C -0.69427 0.04444 -0.69028 0.00601 -0.66493 -0.02454 C -0.65208 -0.04028 -0.66007 -0.03542 -0.65 -0.04028 C -0.64549 -0.04445 -0.64202 -0.05116 -0.63663 -0.05348 C -0.63073 -0.05626 -0.62552 -0.05857 -0.61997 -0.06227 C -0.61337 -0.06181 -0.6066 -0.06181 -0.6 -0.05996 C -0.59132 -0.05788 -0.58906 -0.04908 -0.58333 -0.04237 C -0.58142 -0.04028 -0.57865 -0.03959 -0.57656 -0.03797 C -0.57431 -0.03589 -0.57205 -0.0338 -0.56997 -0.03149 C -0.56077 -0.02084 -0.55261 -0.00973 -0.54167 -0.00255 C -0.53177 0.01527 -0.51615 0.02615 -0.5033 0.03981 C -0.48924 0.05462 -0.47205 0.07708 -0.4566 0.08888 C -0.45434 0.09073 -0.42656 0.10879 -0.41997 0.11319 C -0.38386 0.13703 -0.42153 0.11851 -0.38837 0.13333 C -0.36979 0.15763 -0.34132 0.16805 -0.31667 0.17777 C -0.28264 0.1912 -0.24879 0.20671 -0.21337 0.21111 C -0.17622 0.2287 -0.13733 0.22129 -0.09827 0.2199 C -0.06615 0.21411 -0.05278 0.21643 -0.01163 0.21759 C -0.00399 0.22777 0.00434 0.23657 0.01337 0.24444 C 0.01441 0.24675 0.01493 0.24976 0.01667 0.25115 C 0.01858 0.25254 0.02222 0.25069 0.02344 0.25323 C 0.02465 0.25578 0.02274 0.25948 0.0217 0.26226 C 0.01632 0.27661 0.01701 0.2743 0.00833 0.27986 C 0.00399 0.28587 -0.00052 0.28842 -0.0066 0.29073 C -0.01649 0.30046 -0.02153 0.30509 -0.03333 0.30879 C -0.05625 0.32893 -0.09479 0.32314 -0.11823 0.3243 C -0.14965 0.33148 -0.18125 0.33356 -0.21337 0.33541 C -0.21424 0.33541 -0.23924 0.33796 -0.24323 0.34004 C -0.24479 0.3405 -0.24549 0.34328 -0.2467 0.34421 C -0.25677 0.35439 -0.26615 0.36689 -0.2783 0.37106 C -0.28004 0.37222 -0.28333 0.37546 -0.28333 0.37546 " pathEditMode="relative" ptsTypes="fffffffffffffffffffffffffffffffffffffffffffffffffffffffffffffffffffffffffffA">
                                      <p:cBhvr>
                                        <p:cTn id="24" dur="525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İçerik Yer Tutucusu 3"/>
          <p:cNvGraphicFramePr>
            <a:graphicFrameLocks noGrp="1"/>
          </p:cNvGraphicFramePr>
          <p:nvPr>
            <p:ph idx="1"/>
            <p:extLst>
              <p:ext uri="{D42A27DB-BD31-4B8C-83A1-F6EECF244321}">
                <p14:modId xmlns:p14="http://schemas.microsoft.com/office/powerpoint/2010/main" val="443881834"/>
              </p:ext>
            </p:extLst>
          </p:nvPr>
        </p:nvGraphicFramePr>
        <p:xfrm>
          <a:off x="251520" y="188640"/>
          <a:ext cx="8208912" cy="1080120"/>
        </p:xfrm>
        <a:graphic>
          <a:graphicData uri="http://schemas.openxmlformats.org/drawingml/2006/table">
            <a:tbl>
              <a:tblPr firstRow="1" bandRow="1">
                <a:tableStyleId>{7E9639D4-E3E2-4D34-9284-5A2195B3D0D7}</a:tableStyleId>
              </a:tblPr>
              <a:tblGrid>
                <a:gridCol w="1540516"/>
                <a:gridCol w="1540516"/>
                <a:gridCol w="1540516"/>
                <a:gridCol w="1794613"/>
                <a:gridCol w="1792751"/>
              </a:tblGrid>
              <a:tr h="396225">
                <a:tc>
                  <a:txBody>
                    <a:bodyPr/>
                    <a:lstStyle/>
                    <a:p>
                      <a:r>
                        <a:rPr lang="tr-TR" dirty="0" smtClean="0"/>
                        <a:t>800</a:t>
                      </a:r>
                      <a:endParaRPr lang="tr-TR" dirty="0"/>
                    </a:p>
                  </a:txBody>
                  <a:tcPr/>
                </a:tc>
                <a:tc>
                  <a:txBody>
                    <a:bodyPr/>
                    <a:lstStyle/>
                    <a:p>
                      <a:r>
                        <a:rPr lang="tr-TR" dirty="0" smtClean="0"/>
                        <a:t>900</a:t>
                      </a:r>
                      <a:endParaRPr lang="tr-TR" dirty="0"/>
                    </a:p>
                  </a:txBody>
                  <a:tcPr/>
                </a:tc>
                <a:tc>
                  <a:txBody>
                    <a:bodyPr/>
                    <a:lstStyle/>
                    <a:p>
                      <a:r>
                        <a:rPr lang="tr-TR" dirty="0" smtClean="0"/>
                        <a:t>1000</a:t>
                      </a:r>
                      <a:endParaRPr lang="tr-TR" dirty="0"/>
                    </a:p>
                  </a:txBody>
                  <a:tcPr/>
                </a:tc>
                <a:tc>
                  <a:txBody>
                    <a:bodyPr/>
                    <a:lstStyle/>
                    <a:p>
                      <a:r>
                        <a:rPr lang="tr-TR" dirty="0" smtClean="0"/>
                        <a:t>1100</a:t>
                      </a:r>
                      <a:endParaRPr lang="tr-TR" dirty="0"/>
                    </a:p>
                  </a:txBody>
                  <a:tcPr/>
                </a:tc>
                <a:tc>
                  <a:txBody>
                    <a:bodyPr/>
                    <a:lstStyle/>
                    <a:p>
                      <a:r>
                        <a:rPr lang="tr-TR" dirty="0" smtClean="0"/>
                        <a:t>1200</a:t>
                      </a:r>
                      <a:endParaRPr lang="tr-TR" dirty="0"/>
                    </a:p>
                  </a:txBody>
                  <a:tcPr/>
                </a:tc>
              </a:tr>
              <a:tr h="683895">
                <a:tc>
                  <a:txBody>
                    <a:bodyPr/>
                    <a:lstStyle/>
                    <a:p>
                      <a:r>
                        <a:rPr lang="tr-TR" dirty="0" smtClean="0"/>
                        <a:t>Harezmi</a:t>
                      </a:r>
                      <a:endParaRPr lang="tr-TR" dirty="0"/>
                    </a:p>
                  </a:txBody>
                  <a:tcPr/>
                </a:tc>
                <a:tc>
                  <a:txBody>
                    <a:bodyPr/>
                    <a:lstStyle/>
                    <a:p>
                      <a:r>
                        <a:rPr lang="tr-TR" dirty="0" smtClean="0"/>
                        <a:t>Razi</a:t>
                      </a:r>
                    </a:p>
                    <a:p>
                      <a:r>
                        <a:rPr lang="tr-TR" dirty="0" smtClean="0"/>
                        <a:t>Farabi</a:t>
                      </a:r>
                      <a:endParaRPr lang="tr-TR" dirty="0"/>
                    </a:p>
                  </a:txBody>
                  <a:tcPr/>
                </a:tc>
                <a:tc>
                  <a:txBody>
                    <a:bodyPr/>
                    <a:lstStyle/>
                    <a:p>
                      <a:r>
                        <a:rPr lang="tr-TR" dirty="0" err="1" smtClean="0"/>
                        <a:t>Biruni</a:t>
                      </a:r>
                      <a:endParaRPr lang="tr-TR" dirty="0"/>
                    </a:p>
                  </a:txBody>
                  <a:tcPr/>
                </a:tc>
                <a:tc>
                  <a:txBody>
                    <a:bodyPr/>
                    <a:lstStyle/>
                    <a:p>
                      <a:r>
                        <a:rPr lang="tr-TR" dirty="0" err="1" smtClean="0"/>
                        <a:t>Zemahşeri</a:t>
                      </a:r>
                      <a:endParaRPr lang="tr-TR" dirty="0" smtClean="0"/>
                    </a:p>
                    <a:p>
                      <a:r>
                        <a:rPr lang="tr-TR" dirty="0" err="1" smtClean="0"/>
                        <a:t>İbni</a:t>
                      </a:r>
                      <a:r>
                        <a:rPr lang="tr-TR" baseline="0" dirty="0" smtClean="0"/>
                        <a:t> Sina</a:t>
                      </a:r>
                      <a:endParaRPr lang="tr-TR" dirty="0"/>
                    </a:p>
                  </a:txBody>
                  <a:tcPr/>
                </a:tc>
                <a:tc>
                  <a:txBody>
                    <a:bodyPr/>
                    <a:lstStyle/>
                    <a:p>
                      <a:r>
                        <a:rPr lang="tr-TR" dirty="0" smtClean="0"/>
                        <a:t>Mevlana</a:t>
                      </a:r>
                      <a:endParaRPr lang="tr-TR" dirty="0"/>
                    </a:p>
                  </a:txBody>
                  <a:tcPr/>
                </a:tc>
              </a:tr>
            </a:tbl>
          </a:graphicData>
        </a:graphic>
      </p:graphicFrame>
      <p:sp>
        <p:nvSpPr>
          <p:cNvPr id="5" name="Yatay Kaydırma 4"/>
          <p:cNvSpPr/>
          <p:nvPr/>
        </p:nvSpPr>
        <p:spPr>
          <a:xfrm>
            <a:off x="323528" y="1556792"/>
            <a:ext cx="8208912" cy="1512168"/>
          </a:xfrm>
          <a:prstGeom prst="horizontalScroll">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Tarih şeridinde bilim ve düşünce hayatının gelişmesine katkıda  bulunan bazı Türk İslam </a:t>
            </a:r>
            <a:r>
              <a:rPr lang="tr-TR" smtClean="0"/>
              <a:t>düşünürleri gösterilmiştir</a:t>
            </a:r>
            <a:r>
              <a:rPr lang="tr-TR" dirty="0" smtClean="0"/>
              <a:t>.</a:t>
            </a:r>
            <a:endParaRPr lang="tr-TR" dirty="0"/>
          </a:p>
        </p:txBody>
      </p:sp>
      <p:sp>
        <p:nvSpPr>
          <p:cNvPr id="6" name="Metin kutusu 5"/>
          <p:cNvSpPr txBox="1"/>
          <p:nvPr/>
        </p:nvSpPr>
        <p:spPr>
          <a:xfrm>
            <a:off x="539552" y="3429000"/>
            <a:ext cx="7776864" cy="2585323"/>
          </a:xfrm>
          <a:prstGeom prst="rect">
            <a:avLst/>
          </a:prstGeom>
          <a:noFill/>
        </p:spPr>
        <p:txBody>
          <a:bodyPr wrap="square" rtlCol="0">
            <a:spAutoFit/>
          </a:bodyPr>
          <a:lstStyle/>
          <a:p>
            <a:r>
              <a:rPr lang="tr-TR" b="1" dirty="0" smtClean="0"/>
              <a:t>Yalnızca bu bilgilerden yararlanarak aşağıdakilerden hangisi söylenebilir?</a:t>
            </a:r>
          </a:p>
          <a:p>
            <a:endParaRPr lang="tr-TR" b="1" dirty="0"/>
          </a:p>
          <a:p>
            <a:r>
              <a:rPr lang="tr-TR" b="1" dirty="0" smtClean="0"/>
              <a:t>A- Mevlana  </a:t>
            </a:r>
            <a:r>
              <a:rPr lang="tr-TR" b="1" dirty="0" err="1" smtClean="0"/>
              <a:t>Biruni’nin</a:t>
            </a:r>
            <a:r>
              <a:rPr lang="tr-TR" b="1" dirty="0" smtClean="0"/>
              <a:t> öğrencisidir.</a:t>
            </a:r>
          </a:p>
          <a:p>
            <a:r>
              <a:rPr lang="tr-TR" b="1" dirty="0" smtClean="0"/>
              <a:t>B- Harezmi, Razi ve </a:t>
            </a:r>
            <a:r>
              <a:rPr lang="tr-TR" b="1" dirty="0" err="1" smtClean="0"/>
              <a:t>Zemahşeri</a:t>
            </a:r>
            <a:r>
              <a:rPr lang="tr-TR" b="1" dirty="0" smtClean="0"/>
              <a:t> matematik ve astronomi alanlarında çalışma yapmıştır.</a:t>
            </a:r>
          </a:p>
          <a:p>
            <a:r>
              <a:rPr lang="tr-TR" b="1" dirty="0" smtClean="0"/>
              <a:t>C- Farabi ve  </a:t>
            </a:r>
            <a:r>
              <a:rPr lang="tr-TR" b="1" dirty="0" err="1" smtClean="0"/>
              <a:t>İbni</a:t>
            </a:r>
            <a:r>
              <a:rPr lang="tr-TR" b="1" dirty="0" smtClean="0"/>
              <a:t> Sina aynı dönemde yaşamıştır.</a:t>
            </a:r>
          </a:p>
          <a:p>
            <a:r>
              <a:rPr lang="tr-TR" b="1" dirty="0" smtClean="0"/>
              <a:t>D- Tarihin değişik dönemlerinde bilimin gelişmesinde Türk İslam bilim insanların önemli katkıları olmuştur.</a:t>
            </a:r>
            <a:endParaRPr lang="tr-TR" b="1" dirty="0"/>
          </a:p>
        </p:txBody>
      </p:sp>
      <p:sp>
        <p:nvSpPr>
          <p:cNvPr id="7" name="Oval 6"/>
          <p:cNvSpPr/>
          <p:nvPr/>
        </p:nvSpPr>
        <p:spPr>
          <a:xfrm>
            <a:off x="8028384" y="3789040"/>
            <a:ext cx="288032" cy="2880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268286017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 calcmode="lin" valueType="num">
                                      <p:cBhvr additive="base">
                                        <p:cTn id="2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 calcmode="lin" valueType="num">
                                      <p:cBhvr additive="base">
                                        <p:cTn id="35"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path" presetSubtype="0" accel="50000" decel="50000" fill="hold" grpId="0" nodeType="clickEffect">
                                  <p:stCondLst>
                                    <p:cond delay="0"/>
                                  </p:stCondLst>
                                  <p:childTnLst>
                                    <p:animMotion origin="layout" path="M 1.11022E-16 3.7037E-7 L -0.81892 0.23102 " pathEditMode="relative" rAng="0" ptsTypes="AA">
                                      <p:cBhvr>
                                        <p:cTn id="40" dur="4750" fill="hold"/>
                                        <p:tgtEl>
                                          <p:spTgt spid="7"/>
                                        </p:tgtEl>
                                        <p:attrNameLst>
                                          <p:attrName>ppt_x</p:attrName>
                                          <p:attrName>ppt_y</p:attrName>
                                        </p:attrNameLst>
                                      </p:cBhvr>
                                      <p:rCtr x="-40955" y="1155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95536" y="980728"/>
            <a:ext cx="8291264" cy="5026563"/>
          </a:xfrm>
          <a:solidFill>
            <a:srgbClr val="FFC000"/>
          </a:solidFill>
        </p:spPr>
        <p:txBody>
          <a:bodyPr/>
          <a:lstStyle/>
          <a:p>
            <a:r>
              <a:rPr lang="tr-TR" dirty="0" smtClean="0"/>
              <a:t>«Tıp, felsefe, matematik gibi bilim dallarında eserler  verilmiştir. Eserleri arasında «Kanun» Avrupa’da uzun yıllar tıp eğitiminde kullanılmıştır.»</a:t>
            </a:r>
          </a:p>
          <a:p>
            <a:pPr marL="109728" indent="0">
              <a:buNone/>
            </a:pPr>
            <a:r>
              <a:rPr lang="tr-TR" dirty="0" smtClean="0"/>
              <a:t>Metinde tanıtılan bilim insanı aşağıdakilerden hangisidir?</a:t>
            </a:r>
          </a:p>
          <a:p>
            <a:pPr marL="109728" indent="0">
              <a:buNone/>
            </a:pPr>
            <a:r>
              <a:rPr lang="tr-TR" dirty="0" smtClean="0"/>
              <a:t>A- BİRUNİ</a:t>
            </a:r>
          </a:p>
          <a:p>
            <a:pPr marL="109728" indent="0">
              <a:buNone/>
            </a:pPr>
            <a:r>
              <a:rPr lang="tr-TR" dirty="0" smtClean="0"/>
              <a:t>B- İBNİ SİNA</a:t>
            </a:r>
          </a:p>
          <a:p>
            <a:pPr marL="109728" indent="0">
              <a:buNone/>
            </a:pPr>
            <a:r>
              <a:rPr lang="tr-TR" dirty="0" smtClean="0"/>
              <a:t>C- HAREZMİ</a:t>
            </a:r>
          </a:p>
          <a:p>
            <a:pPr marL="109728" indent="0">
              <a:buNone/>
            </a:pPr>
            <a:r>
              <a:rPr lang="tr-TR" dirty="0" smtClean="0"/>
              <a:t>D-İBNÜLEYSEM</a:t>
            </a:r>
            <a:endParaRPr lang="tr-TR" dirty="0"/>
          </a:p>
        </p:txBody>
      </p:sp>
      <p:sp>
        <p:nvSpPr>
          <p:cNvPr id="3" name="Başlık 2"/>
          <p:cNvSpPr>
            <a:spLocks noGrp="1"/>
          </p:cNvSpPr>
          <p:nvPr>
            <p:ph type="title"/>
          </p:nvPr>
        </p:nvSpPr>
        <p:spPr>
          <a:xfrm>
            <a:off x="457200" y="274638"/>
            <a:ext cx="7931224" cy="634082"/>
          </a:xfrm>
        </p:spPr>
        <p:txBody>
          <a:bodyPr>
            <a:normAutofit fontScale="90000"/>
          </a:bodyPr>
          <a:lstStyle/>
          <a:p>
            <a:pPr algn="ctr"/>
            <a:r>
              <a:rPr lang="tr-TR" dirty="0" smtClean="0"/>
              <a:t>SORU-5</a:t>
            </a:r>
            <a:endParaRPr lang="tr-TR" dirty="0"/>
          </a:p>
        </p:txBody>
      </p:sp>
      <p:sp>
        <p:nvSpPr>
          <p:cNvPr id="4" name="Oval 3"/>
          <p:cNvSpPr/>
          <p:nvPr/>
        </p:nvSpPr>
        <p:spPr>
          <a:xfrm>
            <a:off x="7524328" y="404664"/>
            <a:ext cx="457200" cy="36004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11278486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55556E-7 1.73472E-18 C -0.02361 -0.01019 -0.05261 -0.00579 -0.075 -0.00649 C -0.10608 -0.01088 -0.13733 -0.00834 -0.16823 -0.0132 C -0.20608 -0.0125 -0.24393 -0.01389 -0.2816 -0.01112 C -0.28368 -0.01088 -0.28351 -0.00625 -0.2849 -0.0044 C -0.29045 0.003 -0.29497 0.00949 -0.3 0.01782 C -0.30347 0.02361 -0.3099 0.03564 -0.3099 0.03564 C -0.31181 0.0449 -0.31268 0.05555 -0.31493 0.06458 C -0.3158 0.06759 -0.31736 0.07037 -0.31823 0.07337 C -0.3191 0.07638 -0.31945 0.07939 -0.31997 0.08217 C -0.31945 0.10532 -0.31927 0.12824 -0.31823 0.15115 C -0.31754 0.16782 -0.30886 0.18425 -0.30486 0.19976 C -0.30087 0.21574 -0.29757 0.23125 -0.29323 0.24675 C -0.28941 0.25995 -0.28334 0.27175 -0.2783 0.28425 C -0.27136 0.30208 -0.26632 0.32037 -0.2599 0.33773 C -0.25764 0.35023 -0.25677 0.36226 -0.25157 0.37314 C -0.24722 0.4412 -0.225 0.52569 -0.2566 0.58217 C -0.2599 0.59444 -0.26424 0.59907 -0.27153 0.60902 C -0.27743 0.61689 -0.28386 0.62824 -0.29167 0.63333 C -0.31632 0.64976 -0.35 0.64583 -0.37657 0.64884 C -0.39045 0.65254 -0.40191 0.65416 -0.41667 0.65555 C -0.45243 0.66273 -0.44775 0.66273 -0.51163 0.65555 C -0.54618 0.65162 -0.55608 0.59675 -0.56493 0.56203 C -0.56407 0.53472 -0.56858 0.47939 -0.54167 0.46666 C -0.52934 0.46828 -0.51702 0.46898 -0.50486 0.47129 C -0.49861 0.47199 -0.49323 0.47824 -0.4882 0.4824 C -0.479 0.49004 -0.46893 0.49629 -0.45834 0.5 C -0.44497 0.50462 -0.43143 0.50601 -0.41823 0.51087 C -0.40434 0.51666 -0.39271 0.52222 -0.3783 0.52453 C -0.36893 0.52615 -0.35 0.52893 -0.35 0.52893 C -0.31667 0.52731 -0.28177 0.53564 -0.25 0.52222 C -0.21268 0.50671 -0.25591 0.51782 -0.22657 0.51087 C -0.20851 0.49768 -0.18993 0.48611 -0.17153 0.47337 C -0.16268 0.46712 -0.15504 0.4581 -0.14653 0.45115 C -0.13542 0.43101 -0.14931 0.45462 -0.13334 0.43333 C -0.12466 0.42175 -0.1165 0.40439 -0.1099 0.3912 C -0.09966 0.37083 -0.09549 0.34745 -0.08993 0.32453 C -0.08091 0.24305 -0.08143 0.31412 -0.08663 0.13773 C -0.08733 0.11527 -0.09931 0.09745 -0.10834 0.07986 C -0.11163 0.07384 -0.11302 0.06597 -0.11667 0.06018 C -0.14097 0.02083 -0.17205 -0.01227 -0.2099 -0.02431 C -0.21459 -0.0257 -0.23646 -0.02825 -0.23993 -0.02871 C -0.2592 -0.03635 -0.27275 -0.0382 -0.29323 -0.03982 C -0.31719 -0.03843 -0.34115 -0.03982 -0.36493 -0.03542 C -0.36979 -0.0345 -0.38195 -0.02014 -0.38663 -0.01551 C -0.40764 0.00509 -0.3842 -0.01852 -0.4099 0.00231 C -0.41875 0.00949 -0.42014 0.01527 -0.4283 0.02453 C -0.45365 0.05324 -0.48229 0.07754 -0.5099 0.10231 C -0.529 0.11898 -0.54636 0.14467 -0.5632 0.16458 C -0.57049 0.17314 -0.59288 0.2243 -0.59497 0.22893 C -0.59896 0.23773 -0.60226 0.24699 -0.6066 0.25555 C -0.61945 0.28101 -0.6033 0.24074 -0.61667 0.27106 C -0.62257 0.28495 -0.62466 0.29814 -0.63334 0.30902 C -0.63733 0.32615 -0.64584 0.34444 -0.65486 0.35763 C -0.66111 0.36689 -0.66979 0.37615 -0.675 0.3868 C -0.68143 0.39976 -0.68472 0.41273 -0.69653 0.41782 C -0.70347 0.42384 -0.70608 0.43263 -0.71163 0.44004 C -0.71771 0.44814 -0.72795 0.45115 -0.7349 0.45787 C -0.73681 0.45972 -0.73802 0.4625 -0.73993 0.46435 C -0.74445 0.46967 -0.75 0.47129 -0.75486 0.47569 C -0.76354 0.49212 -0.75191 0.47152 -0.76493 0.48888 C -0.76841 0.49351 -0.77014 0.49976 -0.77327 0.50462 C -0.78195 0.51782 -0.7816 0.51041 -0.7816 0.51782 " pathEditMode="relative" ptsTypes="ffffffffffffffffffffffffffffffffffffffffffffffffffffffffffffffA">
                                      <p:cBhvr>
                                        <p:cTn id="6"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504" y="332657"/>
            <a:ext cx="2921372" cy="2304256"/>
          </a:xfr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2" y="476672"/>
            <a:ext cx="3525512"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Köşeleri Yuvarlanmış Dikdörtgen Belirtme Çizgisi 4"/>
          <p:cNvSpPr/>
          <p:nvPr/>
        </p:nvSpPr>
        <p:spPr>
          <a:xfrm>
            <a:off x="2123728" y="3501008"/>
            <a:ext cx="6264696" cy="1656184"/>
          </a:xfrm>
          <a:prstGeom prst="wedgeRoundRectCallout">
            <a:avLst>
              <a:gd name="adj1" fmla="val -50512"/>
              <a:gd name="adj2" fmla="val -100373"/>
              <a:gd name="adj3" fmla="val 16667"/>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tr-TR" dirty="0" smtClean="0"/>
              <a:t>«</a:t>
            </a:r>
            <a:r>
              <a:rPr lang="tr-TR" b="1" dirty="0" err="1" smtClean="0"/>
              <a:t>İbni</a:t>
            </a:r>
            <a:r>
              <a:rPr lang="tr-TR" b="1" dirty="0" smtClean="0"/>
              <a:t> Sina  </a:t>
            </a:r>
            <a:r>
              <a:rPr lang="tr-TR" b="1" dirty="0" err="1" smtClean="0"/>
              <a:t>Hastenesi</a:t>
            </a:r>
            <a:r>
              <a:rPr lang="tr-TR" b="1" dirty="0" smtClean="0"/>
              <a:t>» ülkemizin en önemli hastanelerinden biridir. Bu hastane günümüzden yüzyıllarca önce yaşamış bir bilim insanın isminin verilmesinin nedeni ne olabilir?</a:t>
            </a:r>
            <a:endParaRPr lang="tr-TR" b="1" dirty="0"/>
          </a:p>
        </p:txBody>
      </p:sp>
      <p:sp>
        <p:nvSpPr>
          <p:cNvPr id="6" name="Metin kutusu 5"/>
          <p:cNvSpPr txBox="1"/>
          <p:nvPr/>
        </p:nvSpPr>
        <p:spPr>
          <a:xfrm>
            <a:off x="5256076" y="2636912"/>
            <a:ext cx="2603598" cy="369332"/>
          </a:xfrm>
          <a:prstGeom prst="rect">
            <a:avLst/>
          </a:prstGeom>
          <a:solidFill>
            <a:srgbClr val="FFC000"/>
          </a:solidFill>
        </p:spPr>
        <p:txBody>
          <a:bodyPr wrap="none" rtlCol="0">
            <a:spAutoFit/>
          </a:bodyPr>
          <a:lstStyle/>
          <a:p>
            <a:r>
              <a:rPr lang="tr-TR" dirty="0" smtClean="0"/>
              <a:t>İBNİ SİNA  HASTANESİ</a:t>
            </a:r>
            <a:endParaRPr lang="tr-TR"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12" y="3284984"/>
            <a:ext cx="1781175"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59037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1500" fill="hold"/>
                                        <p:tgtEl>
                                          <p:spTgt spid="5"/>
                                        </p:tgtEl>
                                        <p:attrNameLst>
                                          <p:attrName>ppt_x</p:attrName>
                                        </p:attrNameLst>
                                      </p:cBhvr>
                                      <p:tavLst>
                                        <p:tav tm="0">
                                          <p:val>
                                            <p:strVal val="#ppt_x"/>
                                          </p:val>
                                        </p:tav>
                                        <p:tav tm="100000">
                                          <p:val>
                                            <p:strVal val="#ppt_x"/>
                                          </p:val>
                                        </p:tav>
                                      </p:tavLst>
                                    </p:anim>
                                    <p:anim calcmode="lin" valueType="num">
                                      <p:cBhvr additive="base">
                                        <p:cTn id="26" dur="1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27"/>
                                        </p:tgtEl>
                                        <p:attrNameLst>
                                          <p:attrName>style.visibility</p:attrName>
                                        </p:attrNameLst>
                                      </p:cBhvr>
                                      <p:to>
                                        <p:strVal val="visible"/>
                                      </p:to>
                                    </p:set>
                                    <p:anim calcmode="lin" valueType="num">
                                      <p:cBhvr additive="base">
                                        <p:cTn id="31" dur="500" fill="hold"/>
                                        <p:tgtEl>
                                          <p:spTgt spid="1027"/>
                                        </p:tgtEl>
                                        <p:attrNameLst>
                                          <p:attrName>ppt_x</p:attrName>
                                        </p:attrNameLst>
                                      </p:cBhvr>
                                      <p:tavLst>
                                        <p:tav tm="0">
                                          <p:val>
                                            <p:strVal val="#ppt_x"/>
                                          </p:val>
                                        </p:tav>
                                        <p:tav tm="100000">
                                          <p:val>
                                            <p:strVal val="#ppt_x"/>
                                          </p:val>
                                        </p:tav>
                                      </p:tavLst>
                                    </p:anim>
                                    <p:anim calcmode="lin" valueType="num">
                                      <p:cBhvr additive="base">
                                        <p:cTn id="32"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idx="1"/>
          </p:nvPr>
        </p:nvSpPr>
        <p:spPr>
          <a:xfrm>
            <a:off x="323528" y="332656"/>
            <a:ext cx="8363272" cy="5674635"/>
          </a:xfrm>
          <a:solidFill>
            <a:srgbClr val="FFFF00"/>
          </a:solidFill>
          <a:ln w="57150">
            <a:solidFill>
              <a:schemeClr val="tx1"/>
            </a:solidFill>
          </a:ln>
        </p:spPr>
        <p:txBody>
          <a:bodyPr/>
          <a:lstStyle/>
          <a:p>
            <a:r>
              <a:rPr lang="tr-TR" dirty="0" smtClean="0"/>
              <a:t>Günümüzde kullandığımız araç ve gereçler ve yaşantımızı kolaylaştıran bilimsel gelişmeler insanlık tarihi boyunca farklı uygarlıkların katkılarıyla meydana gelmiştir.</a:t>
            </a:r>
          </a:p>
          <a:p>
            <a:endParaRPr lang="tr-TR" dirty="0"/>
          </a:p>
          <a:p>
            <a:r>
              <a:rPr lang="tr-TR" dirty="0" smtClean="0"/>
              <a:t>Eski Yunan, Roma, Çin ,İslam ve Avrupa bilimsel gelişmelere öncülük eden başlıca uygarlıklardır.</a:t>
            </a:r>
          </a:p>
          <a:p>
            <a:endParaRPr lang="tr-TR" dirty="0"/>
          </a:p>
          <a:p>
            <a:r>
              <a:rPr lang="tr-TR" dirty="0" smtClean="0"/>
              <a:t>IX. Yüzyıldan  XV. yüzyıla kadar İSLAM UYGARLIĞI  bilimsel gelişmelere  öncülük etmiştir.</a:t>
            </a:r>
            <a:endParaRPr lang="tr-TR" dirty="0"/>
          </a:p>
        </p:txBody>
      </p:sp>
    </p:spTree>
    <p:extLst>
      <p:ext uri="{BB962C8B-B14F-4D97-AF65-F5344CB8AC3E}">
        <p14:creationId xmlns:p14="http://schemas.microsoft.com/office/powerpoint/2010/main" val="89634188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 calcmode="lin" valueType="num">
                                      <p:cBhvr additive="base">
                                        <p:cTn id="7" dur="3750" fill="hold"/>
                                        <p:tgtEl>
                                          <p:spTgt spid="2">
                                            <p:bg/>
                                          </p:spTgt>
                                        </p:tgtEl>
                                        <p:attrNameLst>
                                          <p:attrName>ppt_x</p:attrName>
                                        </p:attrNameLst>
                                      </p:cBhvr>
                                      <p:tavLst>
                                        <p:tav tm="0">
                                          <p:val>
                                            <p:strVal val="#ppt_x"/>
                                          </p:val>
                                        </p:tav>
                                        <p:tav tm="100000">
                                          <p:val>
                                            <p:strVal val="#ppt_x"/>
                                          </p:val>
                                        </p:tav>
                                      </p:tavLst>
                                    </p:anim>
                                    <p:anim calcmode="lin" valueType="num">
                                      <p:cBhvr additive="base">
                                        <p:cTn id="8" dur="3750" fill="hold"/>
                                        <p:tgtEl>
                                          <p:spTgt spid="2">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375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375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375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375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375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375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3528" y="836712"/>
            <a:ext cx="2314575" cy="1971675"/>
          </a:xfrm>
        </p:spPr>
      </p:pic>
      <p:sp>
        <p:nvSpPr>
          <p:cNvPr id="7" name="Köşeleri Yuvarlanmış Dikdörtgen Belirtme Çizgisi 6"/>
          <p:cNvSpPr/>
          <p:nvPr/>
        </p:nvSpPr>
        <p:spPr>
          <a:xfrm>
            <a:off x="3131840" y="476672"/>
            <a:ext cx="5256584" cy="3240360"/>
          </a:xfrm>
          <a:prstGeom prst="wedgeRoundRectCallout">
            <a:avLst>
              <a:gd name="adj1" fmla="val -56783"/>
              <a:gd name="adj2" fmla="val -11896"/>
              <a:gd name="adj3" fmla="val 16667"/>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tr-TR" b="1" dirty="0" smtClean="0"/>
              <a:t>VII . Yüzyılda Arabistan’da yarımadasında doğan İslam dininin ilk emri « oku» </a:t>
            </a:r>
            <a:r>
              <a:rPr lang="tr-TR" b="1" dirty="0" err="1" smtClean="0"/>
              <a:t>dur.»İlim</a:t>
            </a:r>
            <a:r>
              <a:rPr lang="tr-TR" b="1" dirty="0" smtClean="0"/>
              <a:t> Çin’de dahi olsa alınız.» diyen </a:t>
            </a:r>
            <a:r>
              <a:rPr lang="tr-TR" b="1" dirty="0" err="1" smtClean="0"/>
              <a:t>Hz.Muhammed’in</a:t>
            </a:r>
            <a:r>
              <a:rPr lang="tr-TR" b="1" dirty="0" smtClean="0"/>
              <a:t> yolundan giden Müslümanlar kısa sürede gelişen İspanya’dan </a:t>
            </a:r>
            <a:r>
              <a:rPr lang="tr-TR" b="1" dirty="0" err="1" smtClean="0"/>
              <a:t>Hindistan’’a</a:t>
            </a:r>
            <a:r>
              <a:rPr lang="tr-TR" b="1" dirty="0" smtClean="0"/>
              <a:t> kadar geniş alanlara hakim  oldular.</a:t>
            </a:r>
          </a:p>
          <a:p>
            <a:pPr algn="ctr"/>
            <a:r>
              <a:rPr lang="tr-TR" b="1" dirty="0" smtClean="0"/>
              <a:t>Hakim oldukları yerlerde bilimin gelişmesine katkı sağladılar. Bilim insanlarını desteklediler.</a:t>
            </a:r>
            <a:endParaRPr lang="tr-TR" b="1" dirty="0"/>
          </a:p>
        </p:txBody>
      </p:sp>
      <p:sp>
        <p:nvSpPr>
          <p:cNvPr id="9" name="Dikdörtgen 8"/>
          <p:cNvSpPr/>
          <p:nvPr/>
        </p:nvSpPr>
        <p:spPr>
          <a:xfrm>
            <a:off x="683568" y="4437112"/>
            <a:ext cx="7416824" cy="158417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dirty="0" smtClean="0"/>
              <a:t>ABBASİLER ve SELÇUKLULAR döneminde zirveye  ulaştı. Tıp, astronomi ,matematik, fizik, kimya, coğrafya daha birçok alanda bilimsel  gelişmeler sağlandı. Türk ve Müslüman bilim insanlarından günümüze  neler ulaştı dersiniz</a:t>
            </a:r>
            <a:endParaRPr lang="tr-TR" dirty="0"/>
          </a:p>
        </p:txBody>
      </p:sp>
    </p:spTree>
    <p:extLst>
      <p:ext uri="{BB962C8B-B14F-4D97-AF65-F5344CB8AC3E}">
        <p14:creationId xmlns:p14="http://schemas.microsoft.com/office/powerpoint/2010/main" val="331451318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3250" fill="hold"/>
                                        <p:tgtEl>
                                          <p:spTgt spid="9"/>
                                        </p:tgtEl>
                                        <p:attrNameLst>
                                          <p:attrName>ppt_x</p:attrName>
                                        </p:attrNameLst>
                                      </p:cBhvr>
                                      <p:tavLst>
                                        <p:tav tm="0">
                                          <p:val>
                                            <p:strVal val="#ppt_x"/>
                                          </p:val>
                                        </p:tav>
                                        <p:tav tm="100000">
                                          <p:val>
                                            <p:strVal val="#ppt_x"/>
                                          </p:val>
                                        </p:tav>
                                      </p:tavLst>
                                    </p:anim>
                                    <p:anim calcmode="lin" valueType="num">
                                      <p:cBhvr additive="base">
                                        <p:cTn id="8" dur="325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88639"/>
            <a:ext cx="5112568" cy="2481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852936"/>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2996" y="2852936"/>
            <a:ext cx="22860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2336" y="2822858"/>
            <a:ext cx="187220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5928" y="4869160"/>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56176" y="4901168"/>
            <a:ext cx="24003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25937" y="4898504"/>
            <a:ext cx="24669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Dikdörtgen 1"/>
          <p:cNvSpPr/>
          <p:nvPr/>
        </p:nvSpPr>
        <p:spPr>
          <a:xfrm>
            <a:off x="1547664" y="2276872"/>
            <a:ext cx="7008812" cy="57606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İSLAM BİLİM ve TEKNOLOJİ TARİHİ MÜZESİ</a:t>
            </a:r>
            <a:endParaRPr lang="tr-TR" dirty="0"/>
          </a:p>
        </p:txBody>
      </p:sp>
      <p:sp>
        <p:nvSpPr>
          <p:cNvPr id="3" name="Dikdörtgen 2"/>
          <p:cNvSpPr/>
          <p:nvPr/>
        </p:nvSpPr>
        <p:spPr>
          <a:xfrm>
            <a:off x="312" y="620688"/>
            <a:ext cx="9240647"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err="1" smtClean="0"/>
              <a:t>Prof.Dr</a:t>
            </a:r>
            <a:r>
              <a:rPr lang="tr-TR" dirty="0" smtClean="0"/>
              <a:t>. Fuat Sezgin’in katkılarıyla oluşturulan müzede astronomi, coğrafya, deniz bilimleri, saat teknolojisi, geometri, optik ,tıp, kimya, </a:t>
            </a:r>
            <a:r>
              <a:rPr lang="tr-TR" dirty="0" err="1" smtClean="0"/>
              <a:t>maden,fizik</a:t>
            </a:r>
            <a:r>
              <a:rPr lang="tr-TR" dirty="0" smtClean="0"/>
              <a:t> ve mekanik ,savaş teknolojisi ve mimarlık alanlarında eserler ve aletler yer alıyor.</a:t>
            </a:r>
            <a:endParaRPr lang="tr-TR" dirty="0"/>
          </a:p>
        </p:txBody>
      </p:sp>
      <p:sp>
        <p:nvSpPr>
          <p:cNvPr id="4" name="Dikdörtgen 3"/>
          <p:cNvSpPr/>
          <p:nvPr/>
        </p:nvSpPr>
        <p:spPr>
          <a:xfrm>
            <a:off x="515928" y="4700786"/>
            <a:ext cx="7872496" cy="914400"/>
          </a:xfrm>
          <a:prstGeom prst="rect">
            <a:avLst/>
          </a:prstGeom>
          <a:solidFill>
            <a:srgbClr val="FFFF00"/>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  Müzenin kurulma sebebi ne olabilir? Müslüman bilim insanları daha çok hangi alanda bilime katkıda bulunmuşlardır? Örnek veriniz?</a:t>
            </a:r>
            <a:endParaRPr lang="tr-TR" dirty="0"/>
          </a:p>
        </p:txBody>
      </p:sp>
    </p:spTree>
    <p:extLst>
      <p:ext uri="{BB962C8B-B14F-4D97-AF65-F5344CB8AC3E}">
        <p14:creationId xmlns:p14="http://schemas.microsoft.com/office/powerpoint/2010/main" val="99781583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250" fill="hold"/>
                                        <p:tgtEl>
                                          <p:spTgt spid="3"/>
                                        </p:tgtEl>
                                        <p:attrNameLst>
                                          <p:attrName>ppt_x</p:attrName>
                                        </p:attrNameLst>
                                      </p:cBhvr>
                                      <p:tavLst>
                                        <p:tav tm="0">
                                          <p:val>
                                            <p:strVal val="#ppt_x"/>
                                          </p:val>
                                        </p:tav>
                                        <p:tav tm="100000">
                                          <p:val>
                                            <p:strVal val="#ppt_x"/>
                                          </p:val>
                                        </p:tav>
                                      </p:tavLst>
                                    </p:anim>
                                    <p:anim calcmode="lin" valueType="num">
                                      <p:cBhvr additive="base">
                                        <p:cTn id="14" dur="525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250" fill="hold"/>
                                        <p:tgtEl>
                                          <p:spTgt spid="4"/>
                                        </p:tgtEl>
                                        <p:attrNameLst>
                                          <p:attrName>ppt_x</p:attrName>
                                        </p:attrNameLst>
                                      </p:cBhvr>
                                      <p:tavLst>
                                        <p:tav tm="0">
                                          <p:val>
                                            <p:strVal val="#ppt_x"/>
                                          </p:val>
                                        </p:tav>
                                        <p:tav tm="100000">
                                          <p:val>
                                            <p:strVal val="#ppt_x"/>
                                          </p:val>
                                        </p:tav>
                                      </p:tavLst>
                                    </p:anim>
                                    <p:anim calcmode="lin" valueType="num">
                                      <p:cBhvr additive="base">
                                        <p:cTn id="20" dur="4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a:xfrm>
            <a:off x="395536" y="404664"/>
            <a:ext cx="8496944" cy="1512168"/>
          </a:xfrm>
        </p:spPr>
        <p:txBody>
          <a:bodyPr>
            <a:normAutofit/>
          </a:bodyPr>
          <a:lstStyle/>
          <a:p>
            <a:pPr algn="ctr"/>
            <a:r>
              <a:rPr lang="tr-TR" sz="2400" dirty="0" smtClean="0"/>
              <a:t>İslam Bilim ve Teknoloji tarihi  Müzesinde eserleri tanıtan bilim insanlarının bazılarını daha yakından tanıyalım</a:t>
            </a:r>
            <a:r>
              <a:rPr lang="tr-TR" dirty="0" smtClean="0"/>
              <a:t>.</a:t>
            </a:r>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916832"/>
            <a:ext cx="1695450"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2699792" y="2204863"/>
            <a:ext cx="5904656" cy="3024337"/>
          </a:xfrm>
          <a:prstGeom prst="rect">
            <a:avLst/>
          </a:prstGeom>
          <a:blipFill>
            <a:blip r:embed="rId3"/>
            <a:tile tx="0" ty="0" sx="100000" sy="100000" flip="none" algn="tl"/>
          </a:blipFill>
        </p:spPr>
        <p:style>
          <a:lnRef idx="2">
            <a:schemeClr val="accent6"/>
          </a:lnRef>
          <a:fillRef idx="1">
            <a:schemeClr val="lt1"/>
          </a:fillRef>
          <a:effectRef idx="0">
            <a:schemeClr val="accent6"/>
          </a:effectRef>
          <a:fontRef idx="minor">
            <a:schemeClr val="dk1"/>
          </a:fontRef>
        </p:style>
        <p:txBody>
          <a:bodyPr rtlCol="0" anchor="ctr"/>
          <a:lstStyle/>
          <a:p>
            <a:pPr algn="ctr"/>
            <a:r>
              <a:rPr lang="tr-TR" b="1" dirty="0" smtClean="0"/>
              <a:t>Harezmi (Ö: 863</a:t>
            </a:r>
          </a:p>
          <a:p>
            <a:pPr algn="ctr"/>
            <a:r>
              <a:rPr lang="tr-TR" b="1" dirty="0" smtClean="0"/>
              <a:t>Coğrafya ve astronomi ile de uğraşan Harezmi en önemli çalışmalarını matematik alanında </a:t>
            </a:r>
            <a:r>
              <a:rPr lang="tr-TR" b="1" dirty="0" err="1" smtClean="0"/>
              <a:t>yaptı.Hint</a:t>
            </a:r>
            <a:r>
              <a:rPr lang="tr-TR" b="1" dirty="0" smtClean="0"/>
              <a:t> rakamlarını İslam dünyasına tanıttı. « 0» ı matematiğe kazandırdı. Böylece günümüzde kullandığımız onlu sayı sistemi ortaya çıktı. Matematiğin bir dalı olan CEBİR ile ilgili kitabı tercüme edilerek XVII .yüzyıla kadar Avrupa üniversitelerinde okutulmuştur.</a:t>
            </a:r>
            <a:endParaRPr lang="tr-TR" b="1"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713" y="4869160"/>
            <a:ext cx="2543175"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4745" y="5431135"/>
            <a:ext cx="3714750" cy="1228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74864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4000" fill="hold"/>
                                        <p:tgtEl>
                                          <p:spTgt spid="4"/>
                                        </p:tgtEl>
                                        <p:attrNameLst>
                                          <p:attrName>ppt_x</p:attrName>
                                        </p:attrNameLst>
                                      </p:cBhvr>
                                      <p:tavLst>
                                        <p:tav tm="0">
                                          <p:val>
                                            <p:strVal val="#ppt_x"/>
                                          </p:val>
                                        </p:tav>
                                        <p:tav tm="100000">
                                          <p:val>
                                            <p:strVal val="#ppt_x"/>
                                          </p:val>
                                        </p:tav>
                                      </p:tavLst>
                                    </p:anim>
                                    <p:anim calcmode="lin" valueType="num">
                                      <p:cBhvr additive="base">
                                        <p:cTn id="14" dur="4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75"/>
                                        </p:tgtEl>
                                        <p:attrNameLst>
                                          <p:attrName>style.visibility</p:attrName>
                                        </p:attrNameLst>
                                      </p:cBhvr>
                                      <p:to>
                                        <p:strVal val="visible"/>
                                      </p:to>
                                    </p:set>
                                    <p:anim calcmode="lin" valueType="num">
                                      <p:cBhvr additive="base">
                                        <p:cTn id="19" dur="500" fill="hold"/>
                                        <p:tgtEl>
                                          <p:spTgt spid="3075"/>
                                        </p:tgtEl>
                                        <p:attrNameLst>
                                          <p:attrName>ppt_x</p:attrName>
                                        </p:attrNameLst>
                                      </p:cBhvr>
                                      <p:tavLst>
                                        <p:tav tm="0">
                                          <p:val>
                                            <p:strVal val="#ppt_x"/>
                                          </p:val>
                                        </p:tav>
                                        <p:tav tm="100000">
                                          <p:val>
                                            <p:strVal val="#ppt_x"/>
                                          </p:val>
                                        </p:tav>
                                      </p:tavLst>
                                    </p:anim>
                                    <p:anim calcmode="lin" valueType="num">
                                      <p:cBhvr additive="base">
                                        <p:cTn id="20"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76"/>
                                        </p:tgtEl>
                                        <p:attrNameLst>
                                          <p:attrName>style.visibility</p:attrName>
                                        </p:attrNameLst>
                                      </p:cBhvr>
                                      <p:to>
                                        <p:strVal val="visible"/>
                                      </p:to>
                                    </p:set>
                                    <p:anim calcmode="lin" valueType="num">
                                      <p:cBhvr additive="base">
                                        <p:cTn id="25" dur="500" fill="hold"/>
                                        <p:tgtEl>
                                          <p:spTgt spid="3076"/>
                                        </p:tgtEl>
                                        <p:attrNameLst>
                                          <p:attrName>ppt_x</p:attrName>
                                        </p:attrNameLst>
                                      </p:cBhvr>
                                      <p:tavLst>
                                        <p:tav tm="0">
                                          <p:val>
                                            <p:strVal val="#ppt_x"/>
                                          </p:val>
                                        </p:tav>
                                        <p:tav tm="100000">
                                          <p:val>
                                            <p:strVal val="#ppt_x"/>
                                          </p:val>
                                        </p:tav>
                                      </p:tavLst>
                                    </p:anim>
                                    <p:anim calcmode="lin" valueType="num">
                                      <p:cBhvr additive="base">
                                        <p:cTn id="26"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smtClean="0"/>
              <a:t>BİRUNİ ( D:973- Ö:1051)</a:t>
            </a:r>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124744"/>
            <a:ext cx="3516098"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259632" y="3573016"/>
            <a:ext cx="6408712" cy="194421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dirty="0" err="1" smtClean="0"/>
              <a:t>Biruni</a:t>
            </a:r>
            <a:r>
              <a:rPr lang="tr-TR" dirty="0" smtClean="0"/>
              <a:t> henüz 17 yaşında Güneş’i gözlemlemek için bir alet yaptı. Bu gözlemler sonucu dünyanın döndüğünü ve yerçekiminin bulunduğunu söyledi. Dünyanın çevresini hesapladı.</a:t>
            </a:r>
          </a:p>
          <a:p>
            <a:pPr algn="ctr"/>
            <a:r>
              <a:rPr lang="tr-TR" dirty="0" err="1" smtClean="0"/>
              <a:t>Buruni’nin</a:t>
            </a:r>
            <a:r>
              <a:rPr lang="tr-TR" dirty="0" smtClean="0"/>
              <a:t> ilgi alanı astronomi, optik, eczacılık gibi alanlarda 140’ın üzerinde eser bıraktı.</a:t>
            </a:r>
            <a:endParaRPr lang="tr-TR"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076360"/>
            <a:ext cx="3384376"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26748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9"/>
                                        </p:tgtEl>
                                        <p:attrNameLst>
                                          <p:attrName>style.visibility</p:attrName>
                                        </p:attrNameLst>
                                      </p:cBhvr>
                                      <p:to>
                                        <p:strVal val="visible"/>
                                      </p:to>
                                    </p:set>
                                    <p:anim calcmode="lin" valueType="num">
                                      <p:cBhvr additive="base">
                                        <p:cTn id="13" dur="500" fill="hold"/>
                                        <p:tgtEl>
                                          <p:spTgt spid="4099"/>
                                        </p:tgtEl>
                                        <p:attrNameLst>
                                          <p:attrName>ppt_x</p:attrName>
                                        </p:attrNameLst>
                                      </p:cBhvr>
                                      <p:tavLst>
                                        <p:tav tm="0">
                                          <p:val>
                                            <p:strVal val="#ppt_x"/>
                                          </p:val>
                                        </p:tav>
                                        <p:tav tm="100000">
                                          <p:val>
                                            <p:strVal val="#ppt_x"/>
                                          </p:val>
                                        </p:tav>
                                      </p:tavLst>
                                    </p:anim>
                                    <p:anim calcmode="lin" valueType="num">
                                      <p:cBhvr additive="base">
                                        <p:cTn id="14"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şlık 2"/>
          <p:cNvSpPr>
            <a:spLocks noGrp="1"/>
          </p:cNvSpPr>
          <p:nvPr>
            <p:ph type="title"/>
          </p:nvPr>
        </p:nvSpPr>
        <p:spPr/>
        <p:txBody>
          <a:bodyPr/>
          <a:lstStyle/>
          <a:p>
            <a:r>
              <a:rPr lang="tr-TR" dirty="0" smtClean="0"/>
              <a:t>İBNİ SİNA( D:980 – Ö: 1037)</a:t>
            </a:r>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052736"/>
            <a:ext cx="1781175"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1112744"/>
            <a:ext cx="3560344" cy="2511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208" y="1158464"/>
            <a:ext cx="2521563" cy="246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358130" y="3861048"/>
            <a:ext cx="6958285" cy="2736304"/>
          </a:xfrm>
          <a:prstGeom prst="rect">
            <a:avLst/>
          </a:prstGeom>
          <a:blipFill>
            <a:blip r:embed="rId5"/>
            <a:tile tx="0" ty="0" sx="100000" sy="100000" flip="none" algn="tl"/>
          </a:blipFill>
        </p:spPr>
        <p:style>
          <a:lnRef idx="2">
            <a:schemeClr val="accent1"/>
          </a:lnRef>
          <a:fillRef idx="1">
            <a:schemeClr val="lt1"/>
          </a:fillRef>
          <a:effectRef idx="0">
            <a:schemeClr val="accent1"/>
          </a:effectRef>
          <a:fontRef idx="minor">
            <a:schemeClr val="dk1"/>
          </a:fontRef>
        </p:style>
        <p:txBody>
          <a:bodyPr rtlCol="0" anchor="ctr"/>
          <a:lstStyle/>
          <a:p>
            <a:pPr algn="ctr"/>
            <a:r>
              <a:rPr lang="tr-TR" b="1" dirty="0" smtClean="0"/>
              <a:t>Avrupa’da « AVİCENNA( </a:t>
            </a:r>
            <a:r>
              <a:rPr lang="tr-TR" b="1" dirty="0" err="1" smtClean="0"/>
              <a:t>Avisenna</a:t>
            </a:r>
            <a:r>
              <a:rPr lang="tr-TR" b="1" dirty="0" smtClean="0"/>
              <a:t>) adıyla tanınan </a:t>
            </a:r>
            <a:r>
              <a:rPr lang="tr-TR" b="1" dirty="0" err="1" smtClean="0"/>
              <a:t>İbni</a:t>
            </a:r>
            <a:r>
              <a:rPr lang="tr-TR" b="1" dirty="0" smtClean="0"/>
              <a:t> Sina farklı bilim dallarında eserler vermiş çok yönlü bir  insandı. Daha 16 yaşındayken tıp alanında çalışmalar yapmaya başladı. Tıp alanında çalışmalarının yer aldığı «KANUN» isimli eserleri Avrupa’da XVII . Yüzyıla kadar tıp eğitiminde kullanıldı.</a:t>
            </a:r>
          </a:p>
          <a:p>
            <a:pPr algn="ctr"/>
            <a:r>
              <a:rPr lang="tr-TR" b="1" dirty="0" smtClean="0"/>
              <a:t>Bir başka eseri olan «ŞİFA» ise felsefeden, matematik ve fiziğe kadar bilimlerin yer aldığı bir ansiklopediydi.</a:t>
            </a:r>
          </a:p>
          <a:p>
            <a:pPr algn="ctr"/>
            <a:endParaRPr lang="tr-TR" b="1" dirty="0"/>
          </a:p>
        </p:txBody>
      </p:sp>
    </p:spTree>
    <p:extLst>
      <p:ext uri="{BB962C8B-B14F-4D97-AF65-F5344CB8AC3E}">
        <p14:creationId xmlns:p14="http://schemas.microsoft.com/office/powerpoint/2010/main" val="22601723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122"/>
                                        </p:tgtEl>
                                        <p:attrNameLst>
                                          <p:attrName>style.visibility</p:attrName>
                                        </p:attrNameLst>
                                      </p:cBhvr>
                                      <p:to>
                                        <p:strVal val="visible"/>
                                      </p:to>
                                    </p:set>
                                    <p:anim calcmode="lin" valueType="num">
                                      <p:cBhvr additive="base">
                                        <p:cTn id="13" dur="500" fill="hold"/>
                                        <p:tgtEl>
                                          <p:spTgt spid="5122"/>
                                        </p:tgtEl>
                                        <p:attrNameLst>
                                          <p:attrName>ppt_x</p:attrName>
                                        </p:attrNameLst>
                                      </p:cBhvr>
                                      <p:tavLst>
                                        <p:tav tm="0">
                                          <p:val>
                                            <p:strVal val="#ppt_x"/>
                                          </p:val>
                                        </p:tav>
                                        <p:tav tm="100000">
                                          <p:val>
                                            <p:strVal val="#ppt_x"/>
                                          </p:val>
                                        </p:tav>
                                      </p:tavLst>
                                    </p:anim>
                                    <p:anim calcmode="lin" valueType="num">
                                      <p:cBhvr additive="base">
                                        <p:cTn id="14"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23"/>
                                        </p:tgtEl>
                                        <p:attrNameLst>
                                          <p:attrName>style.visibility</p:attrName>
                                        </p:attrNameLst>
                                      </p:cBhvr>
                                      <p:to>
                                        <p:strVal val="visible"/>
                                      </p:to>
                                    </p:set>
                                    <p:anim calcmode="lin" valueType="num">
                                      <p:cBhvr additive="base">
                                        <p:cTn id="19" dur="500" fill="hold"/>
                                        <p:tgtEl>
                                          <p:spTgt spid="5123"/>
                                        </p:tgtEl>
                                        <p:attrNameLst>
                                          <p:attrName>ppt_x</p:attrName>
                                        </p:attrNameLst>
                                      </p:cBhvr>
                                      <p:tavLst>
                                        <p:tav tm="0">
                                          <p:val>
                                            <p:strVal val="#ppt_x"/>
                                          </p:val>
                                        </p:tav>
                                        <p:tav tm="100000">
                                          <p:val>
                                            <p:strVal val="#ppt_x"/>
                                          </p:val>
                                        </p:tav>
                                      </p:tavLst>
                                    </p:anim>
                                    <p:anim calcmode="lin" valueType="num">
                                      <p:cBhvr additive="base">
                                        <p:cTn id="20"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124"/>
                                        </p:tgtEl>
                                        <p:attrNameLst>
                                          <p:attrName>style.visibility</p:attrName>
                                        </p:attrNameLst>
                                      </p:cBhvr>
                                      <p:to>
                                        <p:strVal val="visible"/>
                                      </p:to>
                                    </p:set>
                                    <p:anim calcmode="lin" valueType="num">
                                      <p:cBhvr additive="base">
                                        <p:cTn id="25" dur="500" fill="hold"/>
                                        <p:tgtEl>
                                          <p:spTgt spid="5124"/>
                                        </p:tgtEl>
                                        <p:attrNameLst>
                                          <p:attrName>ppt_x</p:attrName>
                                        </p:attrNameLst>
                                      </p:cBhvr>
                                      <p:tavLst>
                                        <p:tav tm="0">
                                          <p:val>
                                            <p:strVal val="#ppt_x"/>
                                          </p:val>
                                        </p:tav>
                                        <p:tav tm="100000">
                                          <p:val>
                                            <p:strVal val="#ppt_x"/>
                                          </p:val>
                                        </p:tav>
                                      </p:tavLst>
                                    </p:anim>
                                    <p:anim calcmode="lin" valueType="num">
                                      <p:cBhvr additive="base">
                                        <p:cTn id="26"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labalık">
  <a:themeElements>
    <a:clrScheme name="Kalabalık">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Kalabalık">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Kalabalık">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323</TotalTime>
  <Words>1194</Words>
  <Application>Microsoft Office PowerPoint</Application>
  <PresentationFormat>Ekran Gösterisi (4:3)</PresentationFormat>
  <Paragraphs>117</Paragraphs>
  <Slides>23</Slides>
  <Notes>0</Notes>
  <HiddenSlides>0</HiddenSlides>
  <MMClips>0</MMClips>
  <ScaleCrop>false</ScaleCrop>
  <HeadingPairs>
    <vt:vector size="4" baseType="variant">
      <vt:variant>
        <vt:lpstr>Tema</vt:lpstr>
      </vt:variant>
      <vt:variant>
        <vt:i4>1</vt:i4>
      </vt:variant>
      <vt:variant>
        <vt:lpstr>Slayt Başlıkları</vt:lpstr>
      </vt:variant>
      <vt:variant>
        <vt:i4>23</vt:i4>
      </vt:variant>
    </vt:vector>
  </HeadingPairs>
  <TitlesOfParts>
    <vt:vector size="24" baseType="lpstr">
      <vt:lpstr>Kalabalık</vt:lpstr>
      <vt:lpstr>ZAMAN İÇİNDE  BİLİM ÜNİTE- 4</vt:lpstr>
      <vt:lpstr>DÜŞÜNELİM !</vt:lpstr>
      <vt:lpstr>PowerPoint Sunusu</vt:lpstr>
      <vt:lpstr>PowerPoint Sunusu</vt:lpstr>
      <vt:lpstr>PowerPoint Sunusu</vt:lpstr>
      <vt:lpstr>PowerPoint Sunusu</vt:lpstr>
      <vt:lpstr>İslam Bilim ve Teknoloji tarihi  Müzesinde eserleri tanıtan bilim insanlarının bazılarını daha yakından tanıyalım.</vt:lpstr>
      <vt:lpstr>BİRUNİ ( D:973- Ö:1051)</vt:lpstr>
      <vt:lpstr>İBNİ SİNA( D:980 – Ö: 1037)</vt:lpstr>
      <vt:lpstr>PowerPoint Sunusu</vt:lpstr>
      <vt:lpstr>ULUĞ  BEY( D:1394- Ö:1449)</vt:lpstr>
      <vt:lpstr>ALİ KUŞÇU (Ö: 1474)</vt:lpstr>
      <vt:lpstr>PİRİ REİS( D:1465 –Ö:1553)</vt:lpstr>
      <vt:lpstr>TAKUYYİDDİN(D:1521)</vt:lpstr>
      <vt:lpstr>Birçoğu dünya çapında üne sahip Türk ve Müslüman bilim insanlarının çalışmaları sonucu birçok bilimsel gelişme ortaya çıktı.Şimdi bunları inceleyelim.</vt:lpstr>
      <vt:lpstr>PowerPoint Sunusu</vt:lpstr>
      <vt:lpstr>NELER ÖĞRENDİK</vt:lpstr>
      <vt:lpstr>BİLGİMİZİ ÖLÇELİM</vt:lpstr>
      <vt:lpstr>BİLGİMİZİ ÖLÇELİM</vt:lpstr>
      <vt:lpstr>PowerPoint Sunusu</vt:lpstr>
      <vt:lpstr>PowerPoint Sunusu</vt:lpstr>
      <vt:lpstr>PowerPoint Sunusu</vt:lpstr>
      <vt:lpstr>SORU-5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cp:lastModifiedBy>HP</cp:lastModifiedBy>
  <cp:revision>37</cp:revision>
  <dcterms:created xsi:type="dcterms:W3CDTF">2014-02-23T12:28:03Z</dcterms:created>
  <dcterms:modified xsi:type="dcterms:W3CDTF">2014-02-28T20:50:07Z</dcterms:modified>
  <cp:category>www.sorubak.com</cp:category>
  <cp:contentType>www.sorubak.com</cp:contentType>
  <cp:contentStatus>www.sorubak.com</cp:contentStatus>
</cp:coreProperties>
</file>